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26"/>
  </p:notesMasterIdLst>
  <p:handoutMasterIdLst>
    <p:handoutMasterId r:id="rId27"/>
  </p:handoutMasterIdLst>
  <p:sldIdLst>
    <p:sldId id="256" r:id="rId2"/>
    <p:sldId id="290" r:id="rId3"/>
    <p:sldId id="295" r:id="rId4"/>
    <p:sldId id="311" r:id="rId5"/>
    <p:sldId id="296" r:id="rId6"/>
    <p:sldId id="297" r:id="rId7"/>
    <p:sldId id="299" r:id="rId8"/>
    <p:sldId id="302" r:id="rId9"/>
    <p:sldId id="303" r:id="rId10"/>
    <p:sldId id="304" r:id="rId11"/>
    <p:sldId id="305" r:id="rId12"/>
    <p:sldId id="306" r:id="rId13"/>
    <p:sldId id="307" r:id="rId14"/>
    <p:sldId id="308" r:id="rId15"/>
    <p:sldId id="309" r:id="rId16"/>
    <p:sldId id="310" r:id="rId17"/>
    <p:sldId id="312" r:id="rId18"/>
    <p:sldId id="313" r:id="rId19"/>
    <p:sldId id="314" r:id="rId20"/>
    <p:sldId id="315" r:id="rId21"/>
    <p:sldId id="291" r:id="rId22"/>
    <p:sldId id="292" r:id="rId23"/>
    <p:sldId id="293" r:id="rId24"/>
    <p:sldId id="294" r:id="rId25"/>
  </p:sldIdLst>
  <p:sldSz cx="9144000" cy="6858000" type="screen4x3"/>
  <p:notesSz cx="6883400" cy="9906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a:srgbClr val="006600"/>
    <a:srgbClr val="336600"/>
    <a:srgbClr val="CCFFFF"/>
    <a:srgbClr val="00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0052" autoAdjust="0"/>
  </p:normalViewPr>
  <p:slideViewPr>
    <p:cSldViewPr>
      <p:cViewPr>
        <p:scale>
          <a:sx n="70" d="100"/>
          <a:sy n="70" d="100"/>
        </p:scale>
        <p:origin x="-2718" y="-79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970" y="-108"/>
      </p:cViewPr>
      <p:guideLst>
        <p:guide orient="horz" pos="3119"/>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5" name="Rectangle 3"/>
          <p:cNvSpPr>
            <a:spLocks noGrp="1" noChangeArrowheads="1"/>
          </p:cNvSpPr>
          <p:nvPr>
            <p:ph type="dt" sz="quarter"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6" name="Rectangle 4"/>
          <p:cNvSpPr>
            <a:spLocks noGrp="1" noChangeArrowheads="1"/>
          </p:cNvSpPr>
          <p:nvPr>
            <p:ph type="ftr" sz="quarter" idx="2"/>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r>
              <a:rPr lang="en-US" dirty="0">
                <a:latin typeface="Calibri" pitchFamily="34" charset="0"/>
              </a:rPr>
              <a:t>(c) 1999. </a:t>
            </a:r>
            <a:r>
              <a:rPr lang="en-US" dirty="0" err="1">
                <a:latin typeface="Calibri" pitchFamily="34" charset="0"/>
              </a:rPr>
              <a:t>Tralvex</a:t>
            </a:r>
            <a:r>
              <a:rPr lang="en-US" dirty="0">
                <a:latin typeface="Calibri" pitchFamily="34" charset="0"/>
              </a:rPr>
              <a:t> </a:t>
            </a:r>
            <a:r>
              <a:rPr lang="en-US" dirty="0" err="1">
                <a:latin typeface="Calibri" pitchFamily="34" charset="0"/>
              </a:rPr>
              <a:t>Yeap</a:t>
            </a:r>
            <a:r>
              <a:rPr lang="en-US" dirty="0">
                <a:latin typeface="Calibri" pitchFamily="34" charset="0"/>
              </a:rPr>
              <a:t>. All Rights Reserved</a:t>
            </a:r>
          </a:p>
        </p:txBody>
      </p:sp>
      <p:sp>
        <p:nvSpPr>
          <p:cNvPr id="8197" name="Rectangle 5"/>
          <p:cNvSpPr>
            <a:spLocks noGrp="1" noChangeArrowheads="1"/>
          </p:cNvSpPr>
          <p:nvPr>
            <p:ph type="sldNum" sz="quarter" idx="3"/>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fld id="{6E738B78-C70B-4EE8-B217-88CCC4886CBD}" type="slidenum">
              <a:rPr lang="en-US">
                <a:latin typeface="Calibri" pitchFamily="34" charset="0"/>
              </a:rPr>
              <a:pPr>
                <a:defRPr/>
              </a:pPr>
              <a:t>‹#›</a:t>
            </a:fld>
            <a:endParaRPr lang="en-US" dirty="0">
              <a:latin typeface="Calibri" pitchFamily="34" charset="0"/>
            </a:endParaRPr>
          </a:p>
        </p:txBody>
      </p:sp>
    </p:spTree>
    <p:extLst>
      <p:ext uri="{BB962C8B-B14F-4D97-AF65-F5344CB8AC3E}">
        <p14:creationId xmlns:p14="http://schemas.microsoft.com/office/powerpoint/2010/main" val="2246923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6147" name="Rectangle 3"/>
          <p:cNvSpPr>
            <a:spLocks noGrp="1" noChangeArrowheads="1"/>
          </p:cNvSpPr>
          <p:nvPr>
            <p:ph type="dt"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966788" y="742950"/>
            <a:ext cx="4951412" cy="3713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5988" y="4703763"/>
            <a:ext cx="5051425" cy="4459287"/>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r>
              <a:rPr lang="en-US" dirty="0" smtClean="0"/>
              <a:t>(c) 1999. </a:t>
            </a:r>
            <a:r>
              <a:rPr lang="en-US" dirty="0" err="1" smtClean="0"/>
              <a:t>Tralvex</a:t>
            </a:r>
            <a:r>
              <a:rPr lang="en-US" dirty="0" smtClean="0"/>
              <a:t> </a:t>
            </a:r>
            <a:r>
              <a:rPr lang="en-US" dirty="0" err="1" smtClean="0"/>
              <a:t>Yeap</a:t>
            </a:r>
            <a:r>
              <a:rPr lang="en-US" dirty="0" smtClean="0"/>
              <a:t>. All Rights Reserved</a:t>
            </a:r>
            <a:endParaRPr lang="en-US" dirty="0"/>
          </a:p>
        </p:txBody>
      </p:sp>
      <p:sp>
        <p:nvSpPr>
          <p:cNvPr id="6151" name="Rectangle 7"/>
          <p:cNvSpPr>
            <a:spLocks noGrp="1" noChangeArrowheads="1"/>
          </p:cNvSpPr>
          <p:nvPr>
            <p:ph type="sldNum" sz="quarter" idx="5"/>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fld id="{D1D595E2-A7B7-4601-A5C6-C15DED3B7754}" type="slidenum">
              <a:rPr lang="en-US" smtClean="0"/>
              <a:pPr>
                <a:defRPr/>
              </a:pPr>
              <a:t>‹#›</a:t>
            </a:fld>
            <a:endParaRPr lang="en-US" dirty="0"/>
          </a:p>
        </p:txBody>
      </p:sp>
    </p:spTree>
    <p:extLst>
      <p:ext uri="{BB962C8B-B14F-4D97-AF65-F5344CB8AC3E}">
        <p14:creationId xmlns:p14="http://schemas.microsoft.com/office/powerpoint/2010/main" val="49528944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dirty="0"/>
              <a:t>(c) 1999. </a:t>
            </a:r>
            <a:r>
              <a:rPr lang="en-US" dirty="0" err="1"/>
              <a:t>Tralvex</a:t>
            </a:r>
            <a:r>
              <a:rPr lang="en-US"/>
              <a:t> Yeap. All Rights Reserved</a:t>
            </a:r>
          </a:p>
        </p:txBody>
      </p:sp>
      <p:sp>
        <p:nvSpPr>
          <p:cNvPr id="6" name="Rectangle 7"/>
          <p:cNvSpPr>
            <a:spLocks noGrp="1" noChangeArrowheads="1"/>
          </p:cNvSpPr>
          <p:nvPr>
            <p:ph type="sldNum" sz="quarter" idx="5"/>
          </p:nvPr>
        </p:nvSpPr>
        <p:spPr/>
        <p:txBody>
          <a:bodyPr/>
          <a:lstStyle/>
          <a:p>
            <a:pPr>
              <a:defRPr/>
            </a:pPr>
            <a:fld id="{085DCA3F-1727-424D-A1CA-70661B3042D6}" type="slidenum">
              <a:rPr lang="en-US"/>
              <a:pPr>
                <a:defRPr/>
              </a:pPr>
              <a:t>1</a:t>
            </a:fld>
            <a:endParaRPr lang="en-US"/>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108DED1E-80E2-4B47-A140-A82EB2D0A604}" type="slidenum">
              <a:rPr lang="en-US" sz="1400" i="0">
                <a:latin typeface="Times New Roman" pitchFamily="18" charset="0"/>
              </a:rPr>
              <a:pPr/>
              <a:t>13</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400" i="1">
                <a:solidFill>
                  <a:schemeClr val="tx1"/>
                </a:solidFill>
                <a:latin typeface="Arial" charset="0"/>
              </a:defRPr>
            </a:lvl1pPr>
            <a:lvl2pPr marL="742950" indent="-285750" defTabSz="877888">
              <a:defRPr sz="2400" i="1">
                <a:solidFill>
                  <a:schemeClr val="tx1"/>
                </a:solidFill>
                <a:latin typeface="Arial" charset="0"/>
              </a:defRPr>
            </a:lvl2pPr>
            <a:lvl3pPr marL="1143000" indent="-228600" defTabSz="877888">
              <a:defRPr sz="2400" i="1">
                <a:solidFill>
                  <a:schemeClr val="tx1"/>
                </a:solidFill>
                <a:latin typeface="Arial" charset="0"/>
              </a:defRPr>
            </a:lvl3pPr>
            <a:lvl4pPr marL="1600200" indent="-228600" defTabSz="877888">
              <a:defRPr sz="2400" i="1">
                <a:solidFill>
                  <a:schemeClr val="tx1"/>
                </a:solidFill>
                <a:latin typeface="Arial" charset="0"/>
              </a:defRPr>
            </a:lvl4pPr>
            <a:lvl5pPr marL="2057400" indent="-228600" defTabSz="877888">
              <a:defRPr sz="2400" i="1">
                <a:solidFill>
                  <a:schemeClr val="tx1"/>
                </a:solidFill>
                <a:latin typeface="Arial" charset="0"/>
              </a:defRPr>
            </a:lvl5pPr>
            <a:lvl6pPr marL="2514600" indent="-228600" defTabSz="877888" eaLnBrk="0" fontAlgn="base" hangingPunct="0">
              <a:spcBef>
                <a:spcPct val="0"/>
              </a:spcBef>
              <a:spcAft>
                <a:spcPct val="0"/>
              </a:spcAft>
              <a:defRPr sz="2400" i="1">
                <a:solidFill>
                  <a:schemeClr val="tx1"/>
                </a:solidFill>
                <a:latin typeface="Arial" charset="0"/>
              </a:defRPr>
            </a:lvl6pPr>
            <a:lvl7pPr marL="2971800" indent="-228600" defTabSz="877888" eaLnBrk="0" fontAlgn="base" hangingPunct="0">
              <a:spcBef>
                <a:spcPct val="0"/>
              </a:spcBef>
              <a:spcAft>
                <a:spcPct val="0"/>
              </a:spcAft>
              <a:defRPr sz="2400" i="1">
                <a:solidFill>
                  <a:schemeClr val="tx1"/>
                </a:solidFill>
                <a:latin typeface="Arial" charset="0"/>
              </a:defRPr>
            </a:lvl7pPr>
            <a:lvl8pPr marL="3429000" indent="-228600" defTabSz="877888" eaLnBrk="0" fontAlgn="base" hangingPunct="0">
              <a:spcBef>
                <a:spcPct val="0"/>
              </a:spcBef>
              <a:spcAft>
                <a:spcPct val="0"/>
              </a:spcAft>
              <a:defRPr sz="2400" i="1">
                <a:solidFill>
                  <a:schemeClr val="tx1"/>
                </a:solidFill>
                <a:latin typeface="Arial" charset="0"/>
              </a:defRPr>
            </a:lvl8pPr>
            <a:lvl9pPr marL="3886200" indent="-228600" defTabSz="877888" eaLnBrk="0" fontAlgn="base" hangingPunct="0">
              <a:spcBef>
                <a:spcPct val="0"/>
              </a:spcBef>
              <a:spcAft>
                <a:spcPct val="0"/>
              </a:spcAft>
              <a:defRPr sz="2400" i="1">
                <a:solidFill>
                  <a:schemeClr val="tx1"/>
                </a:solidFill>
                <a:latin typeface="Arial" charset="0"/>
              </a:defRPr>
            </a:lvl9pPr>
          </a:lstStyle>
          <a:p>
            <a:pPr algn="r"/>
            <a:fld id="{FEF4AF04-AAD3-4C6B-AD95-7A9EA58CABD3}" type="slidenum">
              <a:rPr lang="en-US" sz="1300" i="0">
                <a:effectLst>
                  <a:outerShdw blurRad="38100" dist="38100" dir="2700000" algn="tl">
                    <a:srgbClr val="C0C0C0"/>
                  </a:outerShdw>
                </a:effectLst>
                <a:latin typeface="Calibri" pitchFamily="34" charset="0"/>
              </a:rPr>
              <a:pPr algn="r"/>
              <a:t>13</a:t>
            </a:fld>
            <a:endParaRPr lang="en-US" sz="1300" i="0" dirty="0">
              <a:effectLst>
                <a:outerShdw blurRad="38100" dist="38100" dir="2700000" algn="tl">
                  <a:srgbClr val="C0C0C0"/>
                </a:outerShdw>
              </a:effectLst>
              <a:latin typeface="Calibri" pitchFamily="34" charset="0"/>
            </a:endParaRPr>
          </a:p>
        </p:txBody>
      </p:sp>
      <p:sp>
        <p:nvSpPr>
          <p:cNvPr id="90117" name="Rectangle 2"/>
          <p:cNvSpPr>
            <a:spLocks noGrp="1" noRot="1" noChangeAspect="1" noChangeArrowheads="1" noTextEdit="1"/>
          </p:cNvSpPr>
          <p:nvPr>
            <p:ph type="sldImg"/>
          </p:nvPr>
        </p:nvSpPr>
        <p:spPr>
          <a:xfrm>
            <a:off x="968375" y="742950"/>
            <a:ext cx="4948238" cy="3713163"/>
          </a:xfrm>
          <a:ln/>
        </p:spPr>
      </p:sp>
      <p:sp>
        <p:nvSpPr>
          <p:cNvPr id="90118"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E0CFED01-050F-446B-8A30-29A03B9A3E82}" type="slidenum">
              <a:rPr lang="en-US" sz="1400" i="0">
                <a:latin typeface="Times New Roman" pitchFamily="18" charset="0"/>
              </a:rPr>
              <a:pPr/>
              <a:t>14</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400" i="1">
                <a:solidFill>
                  <a:schemeClr val="tx1"/>
                </a:solidFill>
                <a:latin typeface="Arial" charset="0"/>
              </a:defRPr>
            </a:lvl1pPr>
            <a:lvl2pPr marL="742950" indent="-285750" defTabSz="877888">
              <a:defRPr sz="2400" i="1">
                <a:solidFill>
                  <a:schemeClr val="tx1"/>
                </a:solidFill>
                <a:latin typeface="Arial" charset="0"/>
              </a:defRPr>
            </a:lvl2pPr>
            <a:lvl3pPr marL="1143000" indent="-228600" defTabSz="877888">
              <a:defRPr sz="2400" i="1">
                <a:solidFill>
                  <a:schemeClr val="tx1"/>
                </a:solidFill>
                <a:latin typeface="Arial" charset="0"/>
              </a:defRPr>
            </a:lvl3pPr>
            <a:lvl4pPr marL="1600200" indent="-228600" defTabSz="877888">
              <a:defRPr sz="2400" i="1">
                <a:solidFill>
                  <a:schemeClr val="tx1"/>
                </a:solidFill>
                <a:latin typeface="Arial" charset="0"/>
              </a:defRPr>
            </a:lvl4pPr>
            <a:lvl5pPr marL="2057400" indent="-228600" defTabSz="877888">
              <a:defRPr sz="2400" i="1">
                <a:solidFill>
                  <a:schemeClr val="tx1"/>
                </a:solidFill>
                <a:latin typeface="Arial" charset="0"/>
              </a:defRPr>
            </a:lvl5pPr>
            <a:lvl6pPr marL="2514600" indent="-228600" defTabSz="877888" eaLnBrk="0" fontAlgn="base" hangingPunct="0">
              <a:spcBef>
                <a:spcPct val="0"/>
              </a:spcBef>
              <a:spcAft>
                <a:spcPct val="0"/>
              </a:spcAft>
              <a:defRPr sz="2400" i="1">
                <a:solidFill>
                  <a:schemeClr val="tx1"/>
                </a:solidFill>
                <a:latin typeface="Arial" charset="0"/>
              </a:defRPr>
            </a:lvl6pPr>
            <a:lvl7pPr marL="2971800" indent="-228600" defTabSz="877888" eaLnBrk="0" fontAlgn="base" hangingPunct="0">
              <a:spcBef>
                <a:spcPct val="0"/>
              </a:spcBef>
              <a:spcAft>
                <a:spcPct val="0"/>
              </a:spcAft>
              <a:defRPr sz="2400" i="1">
                <a:solidFill>
                  <a:schemeClr val="tx1"/>
                </a:solidFill>
                <a:latin typeface="Arial" charset="0"/>
              </a:defRPr>
            </a:lvl7pPr>
            <a:lvl8pPr marL="3429000" indent="-228600" defTabSz="877888" eaLnBrk="0" fontAlgn="base" hangingPunct="0">
              <a:spcBef>
                <a:spcPct val="0"/>
              </a:spcBef>
              <a:spcAft>
                <a:spcPct val="0"/>
              </a:spcAft>
              <a:defRPr sz="2400" i="1">
                <a:solidFill>
                  <a:schemeClr val="tx1"/>
                </a:solidFill>
                <a:latin typeface="Arial" charset="0"/>
              </a:defRPr>
            </a:lvl8pPr>
            <a:lvl9pPr marL="3886200" indent="-228600" defTabSz="877888" eaLnBrk="0" fontAlgn="base" hangingPunct="0">
              <a:spcBef>
                <a:spcPct val="0"/>
              </a:spcBef>
              <a:spcAft>
                <a:spcPct val="0"/>
              </a:spcAft>
              <a:defRPr sz="2400" i="1">
                <a:solidFill>
                  <a:schemeClr val="tx1"/>
                </a:solidFill>
                <a:latin typeface="Arial" charset="0"/>
              </a:defRPr>
            </a:lvl9pPr>
          </a:lstStyle>
          <a:p>
            <a:pPr algn="r"/>
            <a:fld id="{BEFB0169-3FE2-417A-8B60-19666B0D9CF8}" type="slidenum">
              <a:rPr lang="en-US" sz="1300" i="0">
                <a:effectLst>
                  <a:outerShdw blurRad="38100" dist="38100" dir="2700000" algn="tl">
                    <a:srgbClr val="C0C0C0"/>
                  </a:outerShdw>
                </a:effectLst>
                <a:latin typeface="Calibri" pitchFamily="34" charset="0"/>
              </a:rPr>
              <a:pPr algn="r"/>
              <a:t>14</a:t>
            </a:fld>
            <a:endParaRPr lang="en-US" sz="1300" i="0" dirty="0">
              <a:effectLst>
                <a:outerShdw blurRad="38100" dist="38100" dir="2700000" algn="tl">
                  <a:srgbClr val="C0C0C0"/>
                </a:outerShdw>
              </a:effectLst>
              <a:latin typeface="Calibri" pitchFamily="34" charset="0"/>
            </a:endParaRPr>
          </a:p>
        </p:txBody>
      </p:sp>
      <p:sp>
        <p:nvSpPr>
          <p:cNvPr id="91141" name="Rectangle 2"/>
          <p:cNvSpPr>
            <a:spLocks noGrp="1" noRot="1" noChangeAspect="1" noChangeArrowheads="1" noTextEdit="1"/>
          </p:cNvSpPr>
          <p:nvPr>
            <p:ph type="sldImg"/>
          </p:nvPr>
        </p:nvSpPr>
        <p:spPr>
          <a:xfrm>
            <a:off x="968375" y="742950"/>
            <a:ext cx="4948238" cy="3713163"/>
          </a:xfrm>
          <a:ln/>
        </p:spPr>
      </p:sp>
      <p:sp>
        <p:nvSpPr>
          <p:cNvPr id="91142"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8DC39177-29FF-4CC0-827D-EB31F6B7F82F}" type="slidenum">
              <a:rPr lang="en-US" sz="1400" i="0">
                <a:latin typeface="Times New Roman" pitchFamily="18" charset="0"/>
              </a:rPr>
              <a:pPr/>
              <a:t>15</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400" i="1">
                <a:solidFill>
                  <a:schemeClr val="tx1"/>
                </a:solidFill>
                <a:latin typeface="Arial" charset="0"/>
              </a:defRPr>
            </a:lvl1pPr>
            <a:lvl2pPr marL="742950" indent="-285750" defTabSz="877888">
              <a:defRPr sz="2400" i="1">
                <a:solidFill>
                  <a:schemeClr val="tx1"/>
                </a:solidFill>
                <a:latin typeface="Arial" charset="0"/>
              </a:defRPr>
            </a:lvl2pPr>
            <a:lvl3pPr marL="1143000" indent="-228600" defTabSz="877888">
              <a:defRPr sz="2400" i="1">
                <a:solidFill>
                  <a:schemeClr val="tx1"/>
                </a:solidFill>
                <a:latin typeface="Arial" charset="0"/>
              </a:defRPr>
            </a:lvl3pPr>
            <a:lvl4pPr marL="1600200" indent="-228600" defTabSz="877888">
              <a:defRPr sz="2400" i="1">
                <a:solidFill>
                  <a:schemeClr val="tx1"/>
                </a:solidFill>
                <a:latin typeface="Arial" charset="0"/>
              </a:defRPr>
            </a:lvl4pPr>
            <a:lvl5pPr marL="2057400" indent="-228600" defTabSz="877888">
              <a:defRPr sz="2400" i="1">
                <a:solidFill>
                  <a:schemeClr val="tx1"/>
                </a:solidFill>
                <a:latin typeface="Arial" charset="0"/>
              </a:defRPr>
            </a:lvl5pPr>
            <a:lvl6pPr marL="2514600" indent="-228600" defTabSz="877888" eaLnBrk="0" fontAlgn="base" hangingPunct="0">
              <a:spcBef>
                <a:spcPct val="0"/>
              </a:spcBef>
              <a:spcAft>
                <a:spcPct val="0"/>
              </a:spcAft>
              <a:defRPr sz="2400" i="1">
                <a:solidFill>
                  <a:schemeClr val="tx1"/>
                </a:solidFill>
                <a:latin typeface="Arial" charset="0"/>
              </a:defRPr>
            </a:lvl6pPr>
            <a:lvl7pPr marL="2971800" indent="-228600" defTabSz="877888" eaLnBrk="0" fontAlgn="base" hangingPunct="0">
              <a:spcBef>
                <a:spcPct val="0"/>
              </a:spcBef>
              <a:spcAft>
                <a:spcPct val="0"/>
              </a:spcAft>
              <a:defRPr sz="2400" i="1">
                <a:solidFill>
                  <a:schemeClr val="tx1"/>
                </a:solidFill>
                <a:latin typeface="Arial" charset="0"/>
              </a:defRPr>
            </a:lvl7pPr>
            <a:lvl8pPr marL="3429000" indent="-228600" defTabSz="877888" eaLnBrk="0" fontAlgn="base" hangingPunct="0">
              <a:spcBef>
                <a:spcPct val="0"/>
              </a:spcBef>
              <a:spcAft>
                <a:spcPct val="0"/>
              </a:spcAft>
              <a:defRPr sz="2400" i="1">
                <a:solidFill>
                  <a:schemeClr val="tx1"/>
                </a:solidFill>
                <a:latin typeface="Arial" charset="0"/>
              </a:defRPr>
            </a:lvl8pPr>
            <a:lvl9pPr marL="3886200" indent="-228600" defTabSz="877888" eaLnBrk="0" fontAlgn="base" hangingPunct="0">
              <a:spcBef>
                <a:spcPct val="0"/>
              </a:spcBef>
              <a:spcAft>
                <a:spcPct val="0"/>
              </a:spcAft>
              <a:defRPr sz="2400" i="1">
                <a:solidFill>
                  <a:schemeClr val="tx1"/>
                </a:solidFill>
                <a:latin typeface="Arial" charset="0"/>
              </a:defRPr>
            </a:lvl9pPr>
          </a:lstStyle>
          <a:p>
            <a:pPr algn="r"/>
            <a:fld id="{1AD1158D-D5A6-410A-AAE7-E102C6024408}" type="slidenum">
              <a:rPr lang="en-US" sz="1300" i="0">
                <a:effectLst>
                  <a:outerShdw blurRad="38100" dist="38100" dir="2700000" algn="tl">
                    <a:srgbClr val="C0C0C0"/>
                  </a:outerShdw>
                </a:effectLst>
                <a:latin typeface="Calibri" pitchFamily="34" charset="0"/>
              </a:rPr>
              <a:pPr algn="r"/>
              <a:t>15</a:t>
            </a:fld>
            <a:endParaRPr lang="en-US" sz="1300" i="0" dirty="0">
              <a:effectLst>
                <a:outerShdw blurRad="38100" dist="38100" dir="2700000" algn="tl">
                  <a:srgbClr val="C0C0C0"/>
                </a:outerShdw>
              </a:effectLst>
              <a:latin typeface="Calibri" pitchFamily="34" charset="0"/>
            </a:endParaRPr>
          </a:p>
        </p:txBody>
      </p:sp>
      <p:sp>
        <p:nvSpPr>
          <p:cNvPr id="92165" name="Rectangle 2"/>
          <p:cNvSpPr>
            <a:spLocks noGrp="1" noRot="1" noChangeAspect="1" noChangeArrowheads="1" noTextEdit="1"/>
          </p:cNvSpPr>
          <p:nvPr>
            <p:ph type="sldImg"/>
          </p:nvPr>
        </p:nvSpPr>
        <p:spPr>
          <a:xfrm>
            <a:off x="968375" y="742950"/>
            <a:ext cx="4948238" cy="3713163"/>
          </a:xfrm>
          <a:ln/>
        </p:spPr>
      </p:sp>
      <p:sp>
        <p:nvSpPr>
          <p:cNvPr id="92166"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579ED5C1-669E-4F42-81B1-51710F918803}" type="slidenum">
              <a:rPr lang="en-US" sz="1400" i="0">
                <a:latin typeface="Times New Roman" pitchFamily="18" charset="0"/>
              </a:rPr>
              <a:pPr/>
              <a:t>16</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400" i="1">
                <a:solidFill>
                  <a:schemeClr val="tx1"/>
                </a:solidFill>
                <a:latin typeface="Arial" charset="0"/>
              </a:defRPr>
            </a:lvl1pPr>
            <a:lvl2pPr marL="742950" indent="-285750" defTabSz="877888">
              <a:defRPr sz="2400" i="1">
                <a:solidFill>
                  <a:schemeClr val="tx1"/>
                </a:solidFill>
                <a:latin typeface="Arial" charset="0"/>
              </a:defRPr>
            </a:lvl2pPr>
            <a:lvl3pPr marL="1143000" indent="-228600" defTabSz="877888">
              <a:defRPr sz="2400" i="1">
                <a:solidFill>
                  <a:schemeClr val="tx1"/>
                </a:solidFill>
                <a:latin typeface="Arial" charset="0"/>
              </a:defRPr>
            </a:lvl3pPr>
            <a:lvl4pPr marL="1600200" indent="-228600" defTabSz="877888">
              <a:defRPr sz="2400" i="1">
                <a:solidFill>
                  <a:schemeClr val="tx1"/>
                </a:solidFill>
                <a:latin typeface="Arial" charset="0"/>
              </a:defRPr>
            </a:lvl4pPr>
            <a:lvl5pPr marL="2057400" indent="-228600" defTabSz="877888">
              <a:defRPr sz="2400" i="1">
                <a:solidFill>
                  <a:schemeClr val="tx1"/>
                </a:solidFill>
                <a:latin typeface="Arial" charset="0"/>
              </a:defRPr>
            </a:lvl5pPr>
            <a:lvl6pPr marL="2514600" indent="-228600" defTabSz="877888" eaLnBrk="0" fontAlgn="base" hangingPunct="0">
              <a:spcBef>
                <a:spcPct val="0"/>
              </a:spcBef>
              <a:spcAft>
                <a:spcPct val="0"/>
              </a:spcAft>
              <a:defRPr sz="2400" i="1">
                <a:solidFill>
                  <a:schemeClr val="tx1"/>
                </a:solidFill>
                <a:latin typeface="Arial" charset="0"/>
              </a:defRPr>
            </a:lvl6pPr>
            <a:lvl7pPr marL="2971800" indent="-228600" defTabSz="877888" eaLnBrk="0" fontAlgn="base" hangingPunct="0">
              <a:spcBef>
                <a:spcPct val="0"/>
              </a:spcBef>
              <a:spcAft>
                <a:spcPct val="0"/>
              </a:spcAft>
              <a:defRPr sz="2400" i="1">
                <a:solidFill>
                  <a:schemeClr val="tx1"/>
                </a:solidFill>
                <a:latin typeface="Arial" charset="0"/>
              </a:defRPr>
            </a:lvl7pPr>
            <a:lvl8pPr marL="3429000" indent="-228600" defTabSz="877888" eaLnBrk="0" fontAlgn="base" hangingPunct="0">
              <a:spcBef>
                <a:spcPct val="0"/>
              </a:spcBef>
              <a:spcAft>
                <a:spcPct val="0"/>
              </a:spcAft>
              <a:defRPr sz="2400" i="1">
                <a:solidFill>
                  <a:schemeClr val="tx1"/>
                </a:solidFill>
                <a:latin typeface="Arial" charset="0"/>
              </a:defRPr>
            </a:lvl8pPr>
            <a:lvl9pPr marL="3886200" indent="-228600" defTabSz="877888" eaLnBrk="0" fontAlgn="base" hangingPunct="0">
              <a:spcBef>
                <a:spcPct val="0"/>
              </a:spcBef>
              <a:spcAft>
                <a:spcPct val="0"/>
              </a:spcAft>
              <a:defRPr sz="2400" i="1">
                <a:solidFill>
                  <a:schemeClr val="tx1"/>
                </a:solidFill>
                <a:latin typeface="Arial" charset="0"/>
              </a:defRPr>
            </a:lvl9pPr>
          </a:lstStyle>
          <a:p>
            <a:pPr algn="r"/>
            <a:fld id="{32321187-023A-41F2-8191-259D9820F1C5}" type="slidenum">
              <a:rPr lang="en-US" sz="1300" i="0">
                <a:effectLst>
                  <a:outerShdw blurRad="38100" dist="38100" dir="2700000" algn="tl">
                    <a:srgbClr val="C0C0C0"/>
                  </a:outerShdw>
                </a:effectLst>
                <a:latin typeface="Calibri" pitchFamily="34" charset="0"/>
              </a:rPr>
              <a:pPr algn="r"/>
              <a:t>16</a:t>
            </a:fld>
            <a:endParaRPr lang="en-US" sz="1300" i="0" dirty="0">
              <a:effectLst>
                <a:outerShdw blurRad="38100" dist="38100" dir="2700000" algn="tl">
                  <a:srgbClr val="C0C0C0"/>
                </a:outerShdw>
              </a:effectLst>
              <a:latin typeface="Calibri" pitchFamily="34" charset="0"/>
            </a:endParaRPr>
          </a:p>
        </p:txBody>
      </p:sp>
      <p:sp>
        <p:nvSpPr>
          <p:cNvPr id="93189" name="Rectangle 2"/>
          <p:cNvSpPr>
            <a:spLocks noGrp="1" noRot="1" noChangeAspect="1" noChangeArrowheads="1" noTextEdit="1"/>
          </p:cNvSpPr>
          <p:nvPr>
            <p:ph type="sldImg"/>
          </p:nvPr>
        </p:nvSpPr>
        <p:spPr>
          <a:xfrm>
            <a:off x="968375" y="742950"/>
            <a:ext cx="4948238" cy="3713163"/>
          </a:xfrm>
          <a:ln/>
        </p:spPr>
      </p:sp>
      <p:sp>
        <p:nvSpPr>
          <p:cNvPr id="93190"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D8E6D366-2D2F-4DDB-93DF-AE29398993C6}" type="slidenum">
              <a:rPr lang="en-US" sz="1400" i="0">
                <a:latin typeface="Times New Roman" pitchFamily="18" charset="0"/>
              </a:rPr>
              <a:pPr/>
              <a:t>17</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400" i="1">
                <a:solidFill>
                  <a:schemeClr val="tx1"/>
                </a:solidFill>
                <a:latin typeface="Arial" charset="0"/>
              </a:defRPr>
            </a:lvl1pPr>
            <a:lvl2pPr marL="742950" indent="-285750" defTabSz="877888">
              <a:defRPr sz="2400" i="1">
                <a:solidFill>
                  <a:schemeClr val="tx1"/>
                </a:solidFill>
                <a:latin typeface="Arial" charset="0"/>
              </a:defRPr>
            </a:lvl2pPr>
            <a:lvl3pPr marL="1143000" indent="-228600" defTabSz="877888">
              <a:defRPr sz="2400" i="1">
                <a:solidFill>
                  <a:schemeClr val="tx1"/>
                </a:solidFill>
                <a:latin typeface="Arial" charset="0"/>
              </a:defRPr>
            </a:lvl3pPr>
            <a:lvl4pPr marL="1600200" indent="-228600" defTabSz="877888">
              <a:defRPr sz="2400" i="1">
                <a:solidFill>
                  <a:schemeClr val="tx1"/>
                </a:solidFill>
                <a:latin typeface="Arial" charset="0"/>
              </a:defRPr>
            </a:lvl4pPr>
            <a:lvl5pPr marL="2057400" indent="-228600" defTabSz="877888">
              <a:defRPr sz="2400" i="1">
                <a:solidFill>
                  <a:schemeClr val="tx1"/>
                </a:solidFill>
                <a:latin typeface="Arial" charset="0"/>
              </a:defRPr>
            </a:lvl5pPr>
            <a:lvl6pPr marL="2514600" indent="-228600" defTabSz="877888" eaLnBrk="0" fontAlgn="base" hangingPunct="0">
              <a:spcBef>
                <a:spcPct val="0"/>
              </a:spcBef>
              <a:spcAft>
                <a:spcPct val="0"/>
              </a:spcAft>
              <a:defRPr sz="2400" i="1">
                <a:solidFill>
                  <a:schemeClr val="tx1"/>
                </a:solidFill>
                <a:latin typeface="Arial" charset="0"/>
              </a:defRPr>
            </a:lvl6pPr>
            <a:lvl7pPr marL="2971800" indent="-228600" defTabSz="877888" eaLnBrk="0" fontAlgn="base" hangingPunct="0">
              <a:spcBef>
                <a:spcPct val="0"/>
              </a:spcBef>
              <a:spcAft>
                <a:spcPct val="0"/>
              </a:spcAft>
              <a:defRPr sz="2400" i="1">
                <a:solidFill>
                  <a:schemeClr val="tx1"/>
                </a:solidFill>
                <a:latin typeface="Arial" charset="0"/>
              </a:defRPr>
            </a:lvl7pPr>
            <a:lvl8pPr marL="3429000" indent="-228600" defTabSz="877888" eaLnBrk="0" fontAlgn="base" hangingPunct="0">
              <a:spcBef>
                <a:spcPct val="0"/>
              </a:spcBef>
              <a:spcAft>
                <a:spcPct val="0"/>
              </a:spcAft>
              <a:defRPr sz="2400" i="1">
                <a:solidFill>
                  <a:schemeClr val="tx1"/>
                </a:solidFill>
                <a:latin typeface="Arial" charset="0"/>
              </a:defRPr>
            </a:lvl8pPr>
            <a:lvl9pPr marL="3886200" indent="-228600" defTabSz="877888" eaLnBrk="0" fontAlgn="base" hangingPunct="0">
              <a:spcBef>
                <a:spcPct val="0"/>
              </a:spcBef>
              <a:spcAft>
                <a:spcPct val="0"/>
              </a:spcAft>
              <a:defRPr sz="2400" i="1">
                <a:solidFill>
                  <a:schemeClr val="tx1"/>
                </a:solidFill>
                <a:latin typeface="Arial" charset="0"/>
              </a:defRPr>
            </a:lvl9pPr>
          </a:lstStyle>
          <a:p>
            <a:pPr algn="r"/>
            <a:fld id="{BFCF359A-EF91-4331-99C8-3205D1260D4B}" type="slidenum">
              <a:rPr lang="en-US" sz="1300" i="0">
                <a:effectLst>
                  <a:outerShdw blurRad="38100" dist="38100" dir="2700000" algn="tl">
                    <a:srgbClr val="C0C0C0"/>
                  </a:outerShdw>
                </a:effectLst>
                <a:latin typeface="Calibri" pitchFamily="34" charset="0"/>
              </a:rPr>
              <a:pPr algn="r"/>
              <a:t>17</a:t>
            </a:fld>
            <a:endParaRPr lang="en-US" sz="1300" i="0" dirty="0">
              <a:effectLst>
                <a:outerShdw blurRad="38100" dist="38100" dir="2700000" algn="tl">
                  <a:srgbClr val="C0C0C0"/>
                </a:outerShdw>
              </a:effectLst>
              <a:latin typeface="Calibri" pitchFamily="34" charset="0"/>
            </a:endParaRPr>
          </a:p>
        </p:txBody>
      </p:sp>
      <p:sp>
        <p:nvSpPr>
          <p:cNvPr id="95237" name="Rectangle 2"/>
          <p:cNvSpPr>
            <a:spLocks noGrp="1" noRot="1" noChangeAspect="1" noChangeArrowheads="1" noTextEdit="1"/>
          </p:cNvSpPr>
          <p:nvPr>
            <p:ph type="sldImg"/>
          </p:nvPr>
        </p:nvSpPr>
        <p:spPr>
          <a:xfrm>
            <a:off x="968375" y="742950"/>
            <a:ext cx="4948238" cy="3713163"/>
          </a:xfrm>
          <a:ln/>
        </p:spPr>
      </p:sp>
      <p:sp>
        <p:nvSpPr>
          <p:cNvPr id="95238"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BD2C49B6-C082-4960-A9E1-987D21C55C16}" type="slidenum">
              <a:rPr lang="en-US" sz="1400" i="0">
                <a:latin typeface="Times New Roman" pitchFamily="18" charset="0"/>
              </a:rPr>
              <a:pPr/>
              <a:t>18</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400" i="1">
                <a:solidFill>
                  <a:schemeClr val="tx1"/>
                </a:solidFill>
                <a:latin typeface="Arial" charset="0"/>
              </a:defRPr>
            </a:lvl1pPr>
            <a:lvl2pPr marL="742950" indent="-285750" defTabSz="877888">
              <a:defRPr sz="2400" i="1">
                <a:solidFill>
                  <a:schemeClr val="tx1"/>
                </a:solidFill>
                <a:latin typeface="Arial" charset="0"/>
              </a:defRPr>
            </a:lvl2pPr>
            <a:lvl3pPr marL="1143000" indent="-228600" defTabSz="877888">
              <a:defRPr sz="2400" i="1">
                <a:solidFill>
                  <a:schemeClr val="tx1"/>
                </a:solidFill>
                <a:latin typeface="Arial" charset="0"/>
              </a:defRPr>
            </a:lvl3pPr>
            <a:lvl4pPr marL="1600200" indent="-228600" defTabSz="877888">
              <a:defRPr sz="2400" i="1">
                <a:solidFill>
                  <a:schemeClr val="tx1"/>
                </a:solidFill>
                <a:latin typeface="Arial" charset="0"/>
              </a:defRPr>
            </a:lvl4pPr>
            <a:lvl5pPr marL="2057400" indent="-228600" defTabSz="877888">
              <a:defRPr sz="2400" i="1">
                <a:solidFill>
                  <a:schemeClr val="tx1"/>
                </a:solidFill>
                <a:latin typeface="Arial" charset="0"/>
              </a:defRPr>
            </a:lvl5pPr>
            <a:lvl6pPr marL="2514600" indent="-228600" defTabSz="877888" eaLnBrk="0" fontAlgn="base" hangingPunct="0">
              <a:spcBef>
                <a:spcPct val="0"/>
              </a:spcBef>
              <a:spcAft>
                <a:spcPct val="0"/>
              </a:spcAft>
              <a:defRPr sz="2400" i="1">
                <a:solidFill>
                  <a:schemeClr val="tx1"/>
                </a:solidFill>
                <a:latin typeface="Arial" charset="0"/>
              </a:defRPr>
            </a:lvl6pPr>
            <a:lvl7pPr marL="2971800" indent="-228600" defTabSz="877888" eaLnBrk="0" fontAlgn="base" hangingPunct="0">
              <a:spcBef>
                <a:spcPct val="0"/>
              </a:spcBef>
              <a:spcAft>
                <a:spcPct val="0"/>
              </a:spcAft>
              <a:defRPr sz="2400" i="1">
                <a:solidFill>
                  <a:schemeClr val="tx1"/>
                </a:solidFill>
                <a:latin typeface="Arial" charset="0"/>
              </a:defRPr>
            </a:lvl7pPr>
            <a:lvl8pPr marL="3429000" indent="-228600" defTabSz="877888" eaLnBrk="0" fontAlgn="base" hangingPunct="0">
              <a:spcBef>
                <a:spcPct val="0"/>
              </a:spcBef>
              <a:spcAft>
                <a:spcPct val="0"/>
              </a:spcAft>
              <a:defRPr sz="2400" i="1">
                <a:solidFill>
                  <a:schemeClr val="tx1"/>
                </a:solidFill>
                <a:latin typeface="Arial" charset="0"/>
              </a:defRPr>
            </a:lvl8pPr>
            <a:lvl9pPr marL="3886200" indent="-228600" defTabSz="877888" eaLnBrk="0" fontAlgn="base" hangingPunct="0">
              <a:spcBef>
                <a:spcPct val="0"/>
              </a:spcBef>
              <a:spcAft>
                <a:spcPct val="0"/>
              </a:spcAft>
              <a:defRPr sz="2400" i="1">
                <a:solidFill>
                  <a:schemeClr val="tx1"/>
                </a:solidFill>
                <a:latin typeface="Arial" charset="0"/>
              </a:defRPr>
            </a:lvl9pPr>
          </a:lstStyle>
          <a:p>
            <a:pPr algn="r"/>
            <a:fld id="{0543F79E-0126-4F99-AA26-A4212556D656}" type="slidenum">
              <a:rPr lang="en-US" sz="1300" i="0">
                <a:effectLst>
                  <a:outerShdw blurRad="38100" dist="38100" dir="2700000" algn="tl">
                    <a:srgbClr val="C0C0C0"/>
                  </a:outerShdw>
                </a:effectLst>
                <a:latin typeface="Calibri" pitchFamily="34" charset="0"/>
              </a:rPr>
              <a:pPr algn="r"/>
              <a:t>18</a:t>
            </a:fld>
            <a:endParaRPr lang="en-US" sz="1300" i="0" dirty="0">
              <a:effectLst>
                <a:outerShdw blurRad="38100" dist="38100" dir="2700000" algn="tl">
                  <a:srgbClr val="C0C0C0"/>
                </a:outerShdw>
              </a:effectLst>
              <a:latin typeface="Calibri" pitchFamily="34" charset="0"/>
            </a:endParaRPr>
          </a:p>
        </p:txBody>
      </p:sp>
      <p:sp>
        <p:nvSpPr>
          <p:cNvPr id="96261" name="Rectangle 2"/>
          <p:cNvSpPr>
            <a:spLocks noGrp="1" noRot="1" noChangeAspect="1" noChangeArrowheads="1" noTextEdit="1"/>
          </p:cNvSpPr>
          <p:nvPr>
            <p:ph type="sldImg"/>
          </p:nvPr>
        </p:nvSpPr>
        <p:spPr>
          <a:xfrm>
            <a:off x="968375" y="742950"/>
            <a:ext cx="4948238" cy="3713163"/>
          </a:xfrm>
          <a:ln/>
        </p:spPr>
      </p:sp>
      <p:sp>
        <p:nvSpPr>
          <p:cNvPr id="96262"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AA169CC1-6388-40D6-85D6-23FD9D64889B}" type="slidenum">
              <a:rPr lang="en-US" sz="1400" i="0">
                <a:latin typeface="Times New Roman" pitchFamily="18" charset="0"/>
              </a:rPr>
              <a:pPr/>
              <a:t>19</a:t>
            </a:fld>
            <a:endParaRPr lang="en-US" sz="1400" i="0">
              <a:latin typeface="Times New Roman" pitchFamily="18" charset="0"/>
            </a:endParaRPr>
          </a:p>
        </p:txBody>
      </p:sp>
      <p:sp>
        <p:nvSpPr>
          <p:cNvPr id="97283" name="Rectangle 2"/>
          <p:cNvSpPr>
            <a:spLocks noGrp="1" noRot="1" noChangeAspect="1" noChangeArrowheads="1" noTextEdit="1"/>
          </p:cNvSpPr>
          <p:nvPr>
            <p:ph type="sldImg"/>
          </p:nvPr>
        </p:nvSpPr>
        <p:spPr>
          <a:xfrm>
            <a:off x="968375" y="742950"/>
            <a:ext cx="4948238" cy="3713163"/>
          </a:xfrm>
          <a:ln/>
        </p:spPr>
      </p:sp>
      <p:sp>
        <p:nvSpPr>
          <p:cNvPr id="97284"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9110FDA5-4110-4F4D-8256-F6F7103926B8}" type="slidenum">
              <a:rPr lang="en-US" sz="1400" i="0">
                <a:latin typeface="Times New Roman" pitchFamily="18" charset="0"/>
              </a:rPr>
              <a:pPr/>
              <a:t>20</a:t>
            </a:fld>
            <a:endParaRPr lang="en-US" sz="1400" i="0">
              <a:latin typeface="Times New Roman" pitchFamily="18" charset="0"/>
            </a:endParaRPr>
          </a:p>
        </p:txBody>
      </p:sp>
      <p:sp>
        <p:nvSpPr>
          <p:cNvPr id="98307" name="Rectangle 2"/>
          <p:cNvSpPr>
            <a:spLocks noGrp="1" noRot="1" noChangeAspect="1" noChangeArrowheads="1" noTextEdit="1"/>
          </p:cNvSpPr>
          <p:nvPr>
            <p:ph type="sldImg"/>
          </p:nvPr>
        </p:nvSpPr>
        <p:spPr>
          <a:xfrm>
            <a:off x="968375" y="742950"/>
            <a:ext cx="4948238" cy="3713163"/>
          </a:xfrm>
          <a:ln/>
        </p:spPr>
      </p:sp>
      <p:sp>
        <p:nvSpPr>
          <p:cNvPr id="98308"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A02DE082-ECD9-4462-84A6-5C30ECE6C99E}" type="slidenum">
              <a:rPr lang="en-US" sz="1400" i="0">
                <a:latin typeface="Times New Roman" pitchFamily="18" charset="0"/>
              </a:rPr>
              <a:pPr/>
              <a:t>4</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400" i="1">
                <a:solidFill>
                  <a:schemeClr val="tx1"/>
                </a:solidFill>
                <a:latin typeface="Arial" charset="0"/>
              </a:defRPr>
            </a:lvl1pPr>
            <a:lvl2pPr marL="742950" indent="-285750" defTabSz="877888">
              <a:defRPr sz="2400" i="1">
                <a:solidFill>
                  <a:schemeClr val="tx1"/>
                </a:solidFill>
                <a:latin typeface="Arial" charset="0"/>
              </a:defRPr>
            </a:lvl2pPr>
            <a:lvl3pPr marL="1143000" indent="-228600" defTabSz="877888">
              <a:defRPr sz="2400" i="1">
                <a:solidFill>
                  <a:schemeClr val="tx1"/>
                </a:solidFill>
                <a:latin typeface="Arial" charset="0"/>
              </a:defRPr>
            </a:lvl3pPr>
            <a:lvl4pPr marL="1600200" indent="-228600" defTabSz="877888">
              <a:defRPr sz="2400" i="1">
                <a:solidFill>
                  <a:schemeClr val="tx1"/>
                </a:solidFill>
                <a:latin typeface="Arial" charset="0"/>
              </a:defRPr>
            </a:lvl4pPr>
            <a:lvl5pPr marL="2057400" indent="-228600" defTabSz="877888">
              <a:defRPr sz="2400" i="1">
                <a:solidFill>
                  <a:schemeClr val="tx1"/>
                </a:solidFill>
                <a:latin typeface="Arial" charset="0"/>
              </a:defRPr>
            </a:lvl5pPr>
            <a:lvl6pPr marL="2514600" indent="-228600" defTabSz="877888" eaLnBrk="0" fontAlgn="base" hangingPunct="0">
              <a:spcBef>
                <a:spcPct val="0"/>
              </a:spcBef>
              <a:spcAft>
                <a:spcPct val="0"/>
              </a:spcAft>
              <a:defRPr sz="2400" i="1">
                <a:solidFill>
                  <a:schemeClr val="tx1"/>
                </a:solidFill>
                <a:latin typeface="Arial" charset="0"/>
              </a:defRPr>
            </a:lvl6pPr>
            <a:lvl7pPr marL="2971800" indent="-228600" defTabSz="877888" eaLnBrk="0" fontAlgn="base" hangingPunct="0">
              <a:spcBef>
                <a:spcPct val="0"/>
              </a:spcBef>
              <a:spcAft>
                <a:spcPct val="0"/>
              </a:spcAft>
              <a:defRPr sz="2400" i="1">
                <a:solidFill>
                  <a:schemeClr val="tx1"/>
                </a:solidFill>
                <a:latin typeface="Arial" charset="0"/>
              </a:defRPr>
            </a:lvl7pPr>
            <a:lvl8pPr marL="3429000" indent="-228600" defTabSz="877888" eaLnBrk="0" fontAlgn="base" hangingPunct="0">
              <a:spcBef>
                <a:spcPct val="0"/>
              </a:spcBef>
              <a:spcAft>
                <a:spcPct val="0"/>
              </a:spcAft>
              <a:defRPr sz="2400" i="1">
                <a:solidFill>
                  <a:schemeClr val="tx1"/>
                </a:solidFill>
                <a:latin typeface="Arial" charset="0"/>
              </a:defRPr>
            </a:lvl8pPr>
            <a:lvl9pPr marL="3886200" indent="-228600" defTabSz="877888" eaLnBrk="0" fontAlgn="base" hangingPunct="0">
              <a:spcBef>
                <a:spcPct val="0"/>
              </a:spcBef>
              <a:spcAft>
                <a:spcPct val="0"/>
              </a:spcAft>
              <a:defRPr sz="2400" i="1">
                <a:solidFill>
                  <a:schemeClr val="tx1"/>
                </a:solidFill>
                <a:latin typeface="Arial" charset="0"/>
              </a:defRPr>
            </a:lvl9pPr>
          </a:lstStyle>
          <a:p>
            <a:pPr algn="r"/>
            <a:fld id="{5A8C2071-11BE-4A23-A4C8-387EB614DE1F}" type="slidenum">
              <a:rPr lang="en-US" sz="1300" i="0">
                <a:effectLst>
                  <a:outerShdw blurRad="38100" dist="38100" dir="2700000" algn="tl">
                    <a:srgbClr val="C0C0C0"/>
                  </a:outerShdw>
                </a:effectLst>
                <a:latin typeface="Calibri" pitchFamily="34" charset="0"/>
              </a:rPr>
              <a:pPr algn="r"/>
              <a:t>4</a:t>
            </a:fld>
            <a:endParaRPr lang="en-US" sz="1300" i="0" dirty="0">
              <a:effectLst>
                <a:outerShdw blurRad="38100" dist="38100" dir="2700000" algn="tl">
                  <a:srgbClr val="C0C0C0"/>
                </a:outerShdw>
              </a:effectLst>
              <a:latin typeface="Calibri" pitchFamily="34" charset="0"/>
            </a:endParaRPr>
          </a:p>
        </p:txBody>
      </p:sp>
      <p:sp>
        <p:nvSpPr>
          <p:cNvPr id="94213" name="Rectangle 2"/>
          <p:cNvSpPr>
            <a:spLocks noGrp="1" noRot="1" noChangeAspect="1" noChangeArrowheads="1" noTextEdit="1"/>
          </p:cNvSpPr>
          <p:nvPr>
            <p:ph type="sldImg"/>
          </p:nvPr>
        </p:nvSpPr>
        <p:spPr>
          <a:xfrm>
            <a:off x="968375" y="742950"/>
            <a:ext cx="4948238" cy="3713163"/>
          </a:xfrm>
          <a:ln/>
        </p:spPr>
      </p:sp>
      <p:sp>
        <p:nvSpPr>
          <p:cNvPr id="94214"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7FD05E8C-A5D0-4643-A062-DCBD4E26D085}" type="slidenum">
              <a:rPr lang="en-US" sz="1400" i="0">
                <a:latin typeface="Times New Roman" pitchFamily="18" charset="0"/>
              </a:rPr>
              <a:pPr/>
              <a:t>6</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400" i="1">
                <a:solidFill>
                  <a:schemeClr val="tx1"/>
                </a:solidFill>
                <a:latin typeface="Arial" charset="0"/>
              </a:defRPr>
            </a:lvl1pPr>
            <a:lvl2pPr marL="742950" indent="-285750" defTabSz="877888">
              <a:defRPr sz="2400" i="1">
                <a:solidFill>
                  <a:schemeClr val="tx1"/>
                </a:solidFill>
                <a:latin typeface="Arial" charset="0"/>
              </a:defRPr>
            </a:lvl2pPr>
            <a:lvl3pPr marL="1143000" indent="-228600" defTabSz="877888">
              <a:defRPr sz="2400" i="1">
                <a:solidFill>
                  <a:schemeClr val="tx1"/>
                </a:solidFill>
                <a:latin typeface="Arial" charset="0"/>
              </a:defRPr>
            </a:lvl3pPr>
            <a:lvl4pPr marL="1600200" indent="-228600" defTabSz="877888">
              <a:defRPr sz="2400" i="1">
                <a:solidFill>
                  <a:schemeClr val="tx1"/>
                </a:solidFill>
                <a:latin typeface="Arial" charset="0"/>
              </a:defRPr>
            </a:lvl4pPr>
            <a:lvl5pPr marL="2057400" indent="-228600" defTabSz="877888">
              <a:defRPr sz="2400" i="1">
                <a:solidFill>
                  <a:schemeClr val="tx1"/>
                </a:solidFill>
                <a:latin typeface="Arial" charset="0"/>
              </a:defRPr>
            </a:lvl5pPr>
            <a:lvl6pPr marL="2514600" indent="-228600" defTabSz="877888" eaLnBrk="0" fontAlgn="base" hangingPunct="0">
              <a:spcBef>
                <a:spcPct val="0"/>
              </a:spcBef>
              <a:spcAft>
                <a:spcPct val="0"/>
              </a:spcAft>
              <a:defRPr sz="2400" i="1">
                <a:solidFill>
                  <a:schemeClr val="tx1"/>
                </a:solidFill>
                <a:latin typeface="Arial" charset="0"/>
              </a:defRPr>
            </a:lvl6pPr>
            <a:lvl7pPr marL="2971800" indent="-228600" defTabSz="877888" eaLnBrk="0" fontAlgn="base" hangingPunct="0">
              <a:spcBef>
                <a:spcPct val="0"/>
              </a:spcBef>
              <a:spcAft>
                <a:spcPct val="0"/>
              </a:spcAft>
              <a:defRPr sz="2400" i="1">
                <a:solidFill>
                  <a:schemeClr val="tx1"/>
                </a:solidFill>
                <a:latin typeface="Arial" charset="0"/>
              </a:defRPr>
            </a:lvl7pPr>
            <a:lvl8pPr marL="3429000" indent="-228600" defTabSz="877888" eaLnBrk="0" fontAlgn="base" hangingPunct="0">
              <a:spcBef>
                <a:spcPct val="0"/>
              </a:spcBef>
              <a:spcAft>
                <a:spcPct val="0"/>
              </a:spcAft>
              <a:defRPr sz="2400" i="1">
                <a:solidFill>
                  <a:schemeClr val="tx1"/>
                </a:solidFill>
                <a:latin typeface="Arial" charset="0"/>
              </a:defRPr>
            </a:lvl8pPr>
            <a:lvl9pPr marL="3886200" indent="-228600" defTabSz="877888" eaLnBrk="0" fontAlgn="base" hangingPunct="0">
              <a:spcBef>
                <a:spcPct val="0"/>
              </a:spcBef>
              <a:spcAft>
                <a:spcPct val="0"/>
              </a:spcAft>
              <a:defRPr sz="2400" i="1">
                <a:solidFill>
                  <a:schemeClr val="tx1"/>
                </a:solidFill>
                <a:latin typeface="Arial" charset="0"/>
              </a:defRPr>
            </a:lvl9pPr>
          </a:lstStyle>
          <a:p>
            <a:pPr algn="r"/>
            <a:fld id="{98421B1C-D44F-4E35-A8BC-DAA8561340E8}" type="slidenum">
              <a:rPr lang="en-US" sz="1300" i="0">
                <a:effectLst>
                  <a:outerShdw blurRad="38100" dist="38100" dir="2700000" algn="tl">
                    <a:srgbClr val="C0C0C0"/>
                  </a:outerShdw>
                </a:effectLst>
                <a:latin typeface="Calibri" pitchFamily="34" charset="0"/>
              </a:rPr>
              <a:pPr algn="r"/>
              <a:t>6</a:t>
            </a:fld>
            <a:endParaRPr lang="en-US" sz="1300" i="0" dirty="0">
              <a:effectLst>
                <a:outerShdw blurRad="38100" dist="38100" dir="2700000" algn="tl">
                  <a:srgbClr val="C0C0C0"/>
                </a:outerShdw>
              </a:effectLst>
              <a:latin typeface="Calibri" pitchFamily="34" charset="0"/>
            </a:endParaRPr>
          </a:p>
        </p:txBody>
      </p:sp>
      <p:sp>
        <p:nvSpPr>
          <p:cNvPr id="79877" name="Rectangle 2"/>
          <p:cNvSpPr>
            <a:spLocks noGrp="1" noRot="1" noChangeAspect="1" noChangeArrowheads="1" noTextEdit="1"/>
          </p:cNvSpPr>
          <p:nvPr>
            <p:ph type="sldImg"/>
          </p:nvPr>
        </p:nvSpPr>
        <p:spPr>
          <a:xfrm>
            <a:off x="968375" y="742950"/>
            <a:ext cx="4948238" cy="3713163"/>
          </a:xfrm>
          <a:ln/>
        </p:spPr>
      </p:sp>
      <p:sp>
        <p:nvSpPr>
          <p:cNvPr id="79878"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ADE652B9-4988-4DD6-826C-08E1A2D2C841}" type="slidenum">
              <a:rPr lang="en-US" sz="1400" i="0">
                <a:latin typeface="Times New Roman" pitchFamily="18" charset="0"/>
              </a:rPr>
              <a:pPr/>
              <a:t>7</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400" i="1">
                <a:solidFill>
                  <a:schemeClr val="tx1"/>
                </a:solidFill>
                <a:latin typeface="Arial" charset="0"/>
              </a:defRPr>
            </a:lvl1pPr>
            <a:lvl2pPr marL="742950" indent="-285750" defTabSz="877888">
              <a:defRPr sz="2400" i="1">
                <a:solidFill>
                  <a:schemeClr val="tx1"/>
                </a:solidFill>
                <a:latin typeface="Arial" charset="0"/>
              </a:defRPr>
            </a:lvl2pPr>
            <a:lvl3pPr marL="1143000" indent="-228600" defTabSz="877888">
              <a:defRPr sz="2400" i="1">
                <a:solidFill>
                  <a:schemeClr val="tx1"/>
                </a:solidFill>
                <a:latin typeface="Arial" charset="0"/>
              </a:defRPr>
            </a:lvl3pPr>
            <a:lvl4pPr marL="1600200" indent="-228600" defTabSz="877888">
              <a:defRPr sz="2400" i="1">
                <a:solidFill>
                  <a:schemeClr val="tx1"/>
                </a:solidFill>
                <a:latin typeface="Arial" charset="0"/>
              </a:defRPr>
            </a:lvl4pPr>
            <a:lvl5pPr marL="2057400" indent="-228600" defTabSz="877888">
              <a:defRPr sz="2400" i="1">
                <a:solidFill>
                  <a:schemeClr val="tx1"/>
                </a:solidFill>
                <a:latin typeface="Arial" charset="0"/>
              </a:defRPr>
            </a:lvl5pPr>
            <a:lvl6pPr marL="2514600" indent="-228600" defTabSz="877888" eaLnBrk="0" fontAlgn="base" hangingPunct="0">
              <a:spcBef>
                <a:spcPct val="0"/>
              </a:spcBef>
              <a:spcAft>
                <a:spcPct val="0"/>
              </a:spcAft>
              <a:defRPr sz="2400" i="1">
                <a:solidFill>
                  <a:schemeClr val="tx1"/>
                </a:solidFill>
                <a:latin typeface="Arial" charset="0"/>
              </a:defRPr>
            </a:lvl6pPr>
            <a:lvl7pPr marL="2971800" indent="-228600" defTabSz="877888" eaLnBrk="0" fontAlgn="base" hangingPunct="0">
              <a:spcBef>
                <a:spcPct val="0"/>
              </a:spcBef>
              <a:spcAft>
                <a:spcPct val="0"/>
              </a:spcAft>
              <a:defRPr sz="2400" i="1">
                <a:solidFill>
                  <a:schemeClr val="tx1"/>
                </a:solidFill>
                <a:latin typeface="Arial" charset="0"/>
              </a:defRPr>
            </a:lvl7pPr>
            <a:lvl8pPr marL="3429000" indent="-228600" defTabSz="877888" eaLnBrk="0" fontAlgn="base" hangingPunct="0">
              <a:spcBef>
                <a:spcPct val="0"/>
              </a:spcBef>
              <a:spcAft>
                <a:spcPct val="0"/>
              </a:spcAft>
              <a:defRPr sz="2400" i="1">
                <a:solidFill>
                  <a:schemeClr val="tx1"/>
                </a:solidFill>
                <a:latin typeface="Arial" charset="0"/>
              </a:defRPr>
            </a:lvl8pPr>
            <a:lvl9pPr marL="3886200" indent="-228600" defTabSz="877888" eaLnBrk="0" fontAlgn="base" hangingPunct="0">
              <a:spcBef>
                <a:spcPct val="0"/>
              </a:spcBef>
              <a:spcAft>
                <a:spcPct val="0"/>
              </a:spcAft>
              <a:defRPr sz="2400" i="1">
                <a:solidFill>
                  <a:schemeClr val="tx1"/>
                </a:solidFill>
                <a:latin typeface="Arial" charset="0"/>
              </a:defRPr>
            </a:lvl9pPr>
          </a:lstStyle>
          <a:p>
            <a:pPr algn="r"/>
            <a:fld id="{233A71EB-3293-458F-94C1-3D4FB0135531}" type="slidenum">
              <a:rPr lang="en-US" sz="1300" i="0">
                <a:effectLst>
                  <a:outerShdw blurRad="38100" dist="38100" dir="2700000" algn="tl">
                    <a:srgbClr val="C0C0C0"/>
                  </a:outerShdw>
                </a:effectLst>
                <a:latin typeface="Calibri" pitchFamily="34" charset="0"/>
              </a:rPr>
              <a:pPr algn="r"/>
              <a:t>7</a:t>
            </a:fld>
            <a:endParaRPr lang="en-US" sz="1300" i="0" dirty="0">
              <a:effectLst>
                <a:outerShdw blurRad="38100" dist="38100" dir="2700000" algn="tl">
                  <a:srgbClr val="C0C0C0"/>
                </a:outerShdw>
              </a:effectLst>
              <a:latin typeface="Calibri" pitchFamily="34" charset="0"/>
            </a:endParaRPr>
          </a:p>
        </p:txBody>
      </p:sp>
      <p:sp>
        <p:nvSpPr>
          <p:cNvPr id="81925" name="Rectangle 2"/>
          <p:cNvSpPr>
            <a:spLocks noGrp="1" noRot="1" noChangeAspect="1" noChangeArrowheads="1" noTextEdit="1"/>
          </p:cNvSpPr>
          <p:nvPr>
            <p:ph type="sldImg"/>
          </p:nvPr>
        </p:nvSpPr>
        <p:spPr>
          <a:xfrm>
            <a:off x="968375" y="742950"/>
            <a:ext cx="4948238" cy="3713163"/>
          </a:xfrm>
          <a:ln/>
        </p:spPr>
      </p:sp>
      <p:sp>
        <p:nvSpPr>
          <p:cNvPr id="81926"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10C89DAB-1ECE-496F-A2BB-606A7464A721}" type="slidenum">
              <a:rPr lang="en-US" sz="1400" i="0">
                <a:latin typeface="Times New Roman" pitchFamily="18" charset="0"/>
              </a:rPr>
              <a:pPr/>
              <a:t>8</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400" i="1">
                <a:solidFill>
                  <a:schemeClr val="tx1"/>
                </a:solidFill>
                <a:latin typeface="Arial" charset="0"/>
              </a:defRPr>
            </a:lvl1pPr>
            <a:lvl2pPr marL="742950" indent="-285750" defTabSz="877888">
              <a:defRPr sz="2400" i="1">
                <a:solidFill>
                  <a:schemeClr val="tx1"/>
                </a:solidFill>
                <a:latin typeface="Arial" charset="0"/>
              </a:defRPr>
            </a:lvl2pPr>
            <a:lvl3pPr marL="1143000" indent="-228600" defTabSz="877888">
              <a:defRPr sz="2400" i="1">
                <a:solidFill>
                  <a:schemeClr val="tx1"/>
                </a:solidFill>
                <a:latin typeface="Arial" charset="0"/>
              </a:defRPr>
            </a:lvl3pPr>
            <a:lvl4pPr marL="1600200" indent="-228600" defTabSz="877888">
              <a:defRPr sz="2400" i="1">
                <a:solidFill>
                  <a:schemeClr val="tx1"/>
                </a:solidFill>
                <a:latin typeface="Arial" charset="0"/>
              </a:defRPr>
            </a:lvl4pPr>
            <a:lvl5pPr marL="2057400" indent="-228600" defTabSz="877888">
              <a:defRPr sz="2400" i="1">
                <a:solidFill>
                  <a:schemeClr val="tx1"/>
                </a:solidFill>
                <a:latin typeface="Arial" charset="0"/>
              </a:defRPr>
            </a:lvl5pPr>
            <a:lvl6pPr marL="2514600" indent="-228600" defTabSz="877888" eaLnBrk="0" fontAlgn="base" hangingPunct="0">
              <a:spcBef>
                <a:spcPct val="0"/>
              </a:spcBef>
              <a:spcAft>
                <a:spcPct val="0"/>
              </a:spcAft>
              <a:defRPr sz="2400" i="1">
                <a:solidFill>
                  <a:schemeClr val="tx1"/>
                </a:solidFill>
                <a:latin typeface="Arial" charset="0"/>
              </a:defRPr>
            </a:lvl6pPr>
            <a:lvl7pPr marL="2971800" indent="-228600" defTabSz="877888" eaLnBrk="0" fontAlgn="base" hangingPunct="0">
              <a:spcBef>
                <a:spcPct val="0"/>
              </a:spcBef>
              <a:spcAft>
                <a:spcPct val="0"/>
              </a:spcAft>
              <a:defRPr sz="2400" i="1">
                <a:solidFill>
                  <a:schemeClr val="tx1"/>
                </a:solidFill>
                <a:latin typeface="Arial" charset="0"/>
              </a:defRPr>
            </a:lvl7pPr>
            <a:lvl8pPr marL="3429000" indent="-228600" defTabSz="877888" eaLnBrk="0" fontAlgn="base" hangingPunct="0">
              <a:spcBef>
                <a:spcPct val="0"/>
              </a:spcBef>
              <a:spcAft>
                <a:spcPct val="0"/>
              </a:spcAft>
              <a:defRPr sz="2400" i="1">
                <a:solidFill>
                  <a:schemeClr val="tx1"/>
                </a:solidFill>
                <a:latin typeface="Arial" charset="0"/>
              </a:defRPr>
            </a:lvl8pPr>
            <a:lvl9pPr marL="3886200" indent="-228600" defTabSz="877888" eaLnBrk="0" fontAlgn="base" hangingPunct="0">
              <a:spcBef>
                <a:spcPct val="0"/>
              </a:spcBef>
              <a:spcAft>
                <a:spcPct val="0"/>
              </a:spcAft>
              <a:defRPr sz="2400" i="1">
                <a:solidFill>
                  <a:schemeClr val="tx1"/>
                </a:solidFill>
                <a:latin typeface="Arial" charset="0"/>
              </a:defRPr>
            </a:lvl9pPr>
          </a:lstStyle>
          <a:p>
            <a:pPr algn="r"/>
            <a:fld id="{5DDFB722-C618-419C-AA8A-81F513A9C919}" type="slidenum">
              <a:rPr lang="en-US" sz="1300" i="0">
                <a:effectLst>
                  <a:outerShdw blurRad="38100" dist="38100" dir="2700000" algn="tl">
                    <a:srgbClr val="C0C0C0"/>
                  </a:outerShdw>
                </a:effectLst>
                <a:latin typeface="Calibri" pitchFamily="34" charset="0"/>
              </a:rPr>
              <a:pPr algn="r"/>
              <a:t>8</a:t>
            </a:fld>
            <a:endParaRPr lang="en-US" sz="1300" i="0" dirty="0">
              <a:effectLst>
                <a:outerShdw blurRad="38100" dist="38100" dir="2700000" algn="tl">
                  <a:srgbClr val="C0C0C0"/>
                </a:outerShdw>
              </a:effectLst>
              <a:latin typeface="Calibri" pitchFamily="34" charset="0"/>
            </a:endParaRPr>
          </a:p>
        </p:txBody>
      </p:sp>
      <p:sp>
        <p:nvSpPr>
          <p:cNvPr id="84997" name="Rectangle 2"/>
          <p:cNvSpPr>
            <a:spLocks noGrp="1" noRot="1" noChangeAspect="1" noChangeArrowheads="1" noTextEdit="1"/>
          </p:cNvSpPr>
          <p:nvPr>
            <p:ph type="sldImg"/>
          </p:nvPr>
        </p:nvSpPr>
        <p:spPr>
          <a:xfrm>
            <a:off x="968375" y="742950"/>
            <a:ext cx="4948238" cy="3713163"/>
          </a:xfrm>
          <a:ln/>
        </p:spPr>
      </p:sp>
      <p:sp>
        <p:nvSpPr>
          <p:cNvPr id="84998"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45CA11FC-FD02-4164-9CCB-4C16B9EC3BFE}" type="slidenum">
              <a:rPr lang="en-US" sz="1400" i="0">
                <a:latin typeface="Times New Roman" pitchFamily="18" charset="0"/>
              </a:rPr>
              <a:pPr/>
              <a:t>9</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400" i="1">
                <a:solidFill>
                  <a:schemeClr val="tx1"/>
                </a:solidFill>
                <a:latin typeface="Arial" charset="0"/>
              </a:defRPr>
            </a:lvl1pPr>
            <a:lvl2pPr marL="742950" indent="-285750" defTabSz="877888">
              <a:defRPr sz="2400" i="1">
                <a:solidFill>
                  <a:schemeClr val="tx1"/>
                </a:solidFill>
                <a:latin typeface="Arial" charset="0"/>
              </a:defRPr>
            </a:lvl2pPr>
            <a:lvl3pPr marL="1143000" indent="-228600" defTabSz="877888">
              <a:defRPr sz="2400" i="1">
                <a:solidFill>
                  <a:schemeClr val="tx1"/>
                </a:solidFill>
                <a:latin typeface="Arial" charset="0"/>
              </a:defRPr>
            </a:lvl3pPr>
            <a:lvl4pPr marL="1600200" indent="-228600" defTabSz="877888">
              <a:defRPr sz="2400" i="1">
                <a:solidFill>
                  <a:schemeClr val="tx1"/>
                </a:solidFill>
                <a:latin typeface="Arial" charset="0"/>
              </a:defRPr>
            </a:lvl4pPr>
            <a:lvl5pPr marL="2057400" indent="-228600" defTabSz="877888">
              <a:defRPr sz="2400" i="1">
                <a:solidFill>
                  <a:schemeClr val="tx1"/>
                </a:solidFill>
                <a:latin typeface="Arial" charset="0"/>
              </a:defRPr>
            </a:lvl5pPr>
            <a:lvl6pPr marL="2514600" indent="-228600" defTabSz="877888" eaLnBrk="0" fontAlgn="base" hangingPunct="0">
              <a:spcBef>
                <a:spcPct val="0"/>
              </a:spcBef>
              <a:spcAft>
                <a:spcPct val="0"/>
              </a:spcAft>
              <a:defRPr sz="2400" i="1">
                <a:solidFill>
                  <a:schemeClr val="tx1"/>
                </a:solidFill>
                <a:latin typeface="Arial" charset="0"/>
              </a:defRPr>
            </a:lvl6pPr>
            <a:lvl7pPr marL="2971800" indent="-228600" defTabSz="877888" eaLnBrk="0" fontAlgn="base" hangingPunct="0">
              <a:spcBef>
                <a:spcPct val="0"/>
              </a:spcBef>
              <a:spcAft>
                <a:spcPct val="0"/>
              </a:spcAft>
              <a:defRPr sz="2400" i="1">
                <a:solidFill>
                  <a:schemeClr val="tx1"/>
                </a:solidFill>
                <a:latin typeface="Arial" charset="0"/>
              </a:defRPr>
            </a:lvl7pPr>
            <a:lvl8pPr marL="3429000" indent="-228600" defTabSz="877888" eaLnBrk="0" fontAlgn="base" hangingPunct="0">
              <a:spcBef>
                <a:spcPct val="0"/>
              </a:spcBef>
              <a:spcAft>
                <a:spcPct val="0"/>
              </a:spcAft>
              <a:defRPr sz="2400" i="1">
                <a:solidFill>
                  <a:schemeClr val="tx1"/>
                </a:solidFill>
                <a:latin typeface="Arial" charset="0"/>
              </a:defRPr>
            </a:lvl8pPr>
            <a:lvl9pPr marL="3886200" indent="-228600" defTabSz="877888" eaLnBrk="0" fontAlgn="base" hangingPunct="0">
              <a:spcBef>
                <a:spcPct val="0"/>
              </a:spcBef>
              <a:spcAft>
                <a:spcPct val="0"/>
              </a:spcAft>
              <a:defRPr sz="2400" i="1">
                <a:solidFill>
                  <a:schemeClr val="tx1"/>
                </a:solidFill>
                <a:latin typeface="Arial" charset="0"/>
              </a:defRPr>
            </a:lvl9pPr>
          </a:lstStyle>
          <a:p>
            <a:pPr algn="r"/>
            <a:fld id="{EAE915A0-C5F7-4F7B-B0AC-A408819BD00E}" type="slidenum">
              <a:rPr lang="en-US" sz="1300" i="0">
                <a:effectLst>
                  <a:outerShdw blurRad="38100" dist="38100" dir="2700000" algn="tl">
                    <a:srgbClr val="C0C0C0"/>
                  </a:outerShdw>
                </a:effectLst>
                <a:latin typeface="Calibri" pitchFamily="34" charset="0"/>
              </a:rPr>
              <a:pPr algn="r"/>
              <a:t>9</a:t>
            </a:fld>
            <a:endParaRPr lang="en-US" sz="1300" i="0" dirty="0">
              <a:effectLst>
                <a:outerShdw blurRad="38100" dist="38100" dir="2700000" algn="tl">
                  <a:srgbClr val="C0C0C0"/>
                </a:outerShdw>
              </a:effectLst>
              <a:latin typeface="Calibri" pitchFamily="34" charset="0"/>
            </a:endParaRPr>
          </a:p>
        </p:txBody>
      </p:sp>
      <p:sp>
        <p:nvSpPr>
          <p:cNvPr id="86021" name="Rectangle 2"/>
          <p:cNvSpPr>
            <a:spLocks noGrp="1" noRot="1" noChangeAspect="1" noChangeArrowheads="1" noTextEdit="1"/>
          </p:cNvSpPr>
          <p:nvPr>
            <p:ph type="sldImg"/>
          </p:nvPr>
        </p:nvSpPr>
        <p:spPr>
          <a:xfrm>
            <a:off x="968375" y="742950"/>
            <a:ext cx="4948238" cy="3713163"/>
          </a:xfrm>
          <a:ln/>
        </p:spPr>
      </p:sp>
      <p:sp>
        <p:nvSpPr>
          <p:cNvPr id="86022"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E67151CD-7E1F-4779-BA8D-9D0AC6C9C48D}" type="slidenum">
              <a:rPr lang="en-US" sz="1400" i="0">
                <a:latin typeface="Times New Roman" pitchFamily="18" charset="0"/>
              </a:rPr>
              <a:pPr/>
              <a:t>10</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400" i="1">
                <a:solidFill>
                  <a:schemeClr val="tx1"/>
                </a:solidFill>
                <a:latin typeface="Arial" charset="0"/>
              </a:defRPr>
            </a:lvl1pPr>
            <a:lvl2pPr marL="742950" indent="-285750" defTabSz="877888">
              <a:defRPr sz="2400" i="1">
                <a:solidFill>
                  <a:schemeClr val="tx1"/>
                </a:solidFill>
                <a:latin typeface="Arial" charset="0"/>
              </a:defRPr>
            </a:lvl2pPr>
            <a:lvl3pPr marL="1143000" indent="-228600" defTabSz="877888">
              <a:defRPr sz="2400" i="1">
                <a:solidFill>
                  <a:schemeClr val="tx1"/>
                </a:solidFill>
                <a:latin typeface="Arial" charset="0"/>
              </a:defRPr>
            </a:lvl3pPr>
            <a:lvl4pPr marL="1600200" indent="-228600" defTabSz="877888">
              <a:defRPr sz="2400" i="1">
                <a:solidFill>
                  <a:schemeClr val="tx1"/>
                </a:solidFill>
                <a:latin typeface="Arial" charset="0"/>
              </a:defRPr>
            </a:lvl4pPr>
            <a:lvl5pPr marL="2057400" indent="-228600" defTabSz="877888">
              <a:defRPr sz="2400" i="1">
                <a:solidFill>
                  <a:schemeClr val="tx1"/>
                </a:solidFill>
                <a:latin typeface="Arial" charset="0"/>
              </a:defRPr>
            </a:lvl5pPr>
            <a:lvl6pPr marL="2514600" indent="-228600" defTabSz="877888" eaLnBrk="0" fontAlgn="base" hangingPunct="0">
              <a:spcBef>
                <a:spcPct val="0"/>
              </a:spcBef>
              <a:spcAft>
                <a:spcPct val="0"/>
              </a:spcAft>
              <a:defRPr sz="2400" i="1">
                <a:solidFill>
                  <a:schemeClr val="tx1"/>
                </a:solidFill>
                <a:latin typeface="Arial" charset="0"/>
              </a:defRPr>
            </a:lvl6pPr>
            <a:lvl7pPr marL="2971800" indent="-228600" defTabSz="877888" eaLnBrk="0" fontAlgn="base" hangingPunct="0">
              <a:spcBef>
                <a:spcPct val="0"/>
              </a:spcBef>
              <a:spcAft>
                <a:spcPct val="0"/>
              </a:spcAft>
              <a:defRPr sz="2400" i="1">
                <a:solidFill>
                  <a:schemeClr val="tx1"/>
                </a:solidFill>
                <a:latin typeface="Arial" charset="0"/>
              </a:defRPr>
            </a:lvl7pPr>
            <a:lvl8pPr marL="3429000" indent="-228600" defTabSz="877888" eaLnBrk="0" fontAlgn="base" hangingPunct="0">
              <a:spcBef>
                <a:spcPct val="0"/>
              </a:spcBef>
              <a:spcAft>
                <a:spcPct val="0"/>
              </a:spcAft>
              <a:defRPr sz="2400" i="1">
                <a:solidFill>
                  <a:schemeClr val="tx1"/>
                </a:solidFill>
                <a:latin typeface="Arial" charset="0"/>
              </a:defRPr>
            </a:lvl8pPr>
            <a:lvl9pPr marL="3886200" indent="-228600" defTabSz="877888" eaLnBrk="0" fontAlgn="base" hangingPunct="0">
              <a:spcBef>
                <a:spcPct val="0"/>
              </a:spcBef>
              <a:spcAft>
                <a:spcPct val="0"/>
              </a:spcAft>
              <a:defRPr sz="2400" i="1">
                <a:solidFill>
                  <a:schemeClr val="tx1"/>
                </a:solidFill>
                <a:latin typeface="Arial" charset="0"/>
              </a:defRPr>
            </a:lvl9pPr>
          </a:lstStyle>
          <a:p>
            <a:pPr algn="r"/>
            <a:fld id="{99F277A8-D7EC-46AD-A29F-104A3E3D9246}" type="slidenum">
              <a:rPr lang="en-US" sz="1300" i="0">
                <a:effectLst>
                  <a:outerShdw blurRad="38100" dist="38100" dir="2700000" algn="tl">
                    <a:srgbClr val="C0C0C0"/>
                  </a:outerShdw>
                </a:effectLst>
                <a:latin typeface="Calibri" pitchFamily="34" charset="0"/>
              </a:rPr>
              <a:pPr algn="r"/>
              <a:t>10</a:t>
            </a:fld>
            <a:endParaRPr lang="en-US" sz="1300" i="0" dirty="0">
              <a:effectLst>
                <a:outerShdw blurRad="38100" dist="38100" dir="2700000" algn="tl">
                  <a:srgbClr val="C0C0C0"/>
                </a:outerShdw>
              </a:effectLst>
              <a:latin typeface="Calibri" pitchFamily="34" charset="0"/>
            </a:endParaRPr>
          </a:p>
        </p:txBody>
      </p:sp>
      <p:sp>
        <p:nvSpPr>
          <p:cNvPr id="87045" name="Rectangle 2"/>
          <p:cNvSpPr>
            <a:spLocks noGrp="1" noRot="1" noChangeAspect="1" noChangeArrowheads="1" noTextEdit="1"/>
          </p:cNvSpPr>
          <p:nvPr>
            <p:ph type="sldImg"/>
          </p:nvPr>
        </p:nvSpPr>
        <p:spPr>
          <a:xfrm>
            <a:off x="968375" y="742950"/>
            <a:ext cx="4948238" cy="3713163"/>
          </a:xfrm>
          <a:ln/>
        </p:spPr>
      </p:sp>
      <p:sp>
        <p:nvSpPr>
          <p:cNvPr id="87046"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E31E9077-2F61-41F8-9DA8-3C50B3B360AF}" type="slidenum">
              <a:rPr lang="en-US" sz="1400" i="0">
                <a:latin typeface="Times New Roman" pitchFamily="18" charset="0"/>
              </a:rPr>
              <a:pPr/>
              <a:t>11</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400" i="1">
                <a:solidFill>
                  <a:schemeClr val="tx1"/>
                </a:solidFill>
                <a:latin typeface="Arial" charset="0"/>
              </a:defRPr>
            </a:lvl1pPr>
            <a:lvl2pPr marL="742950" indent="-285750" defTabSz="877888">
              <a:defRPr sz="2400" i="1">
                <a:solidFill>
                  <a:schemeClr val="tx1"/>
                </a:solidFill>
                <a:latin typeface="Arial" charset="0"/>
              </a:defRPr>
            </a:lvl2pPr>
            <a:lvl3pPr marL="1143000" indent="-228600" defTabSz="877888">
              <a:defRPr sz="2400" i="1">
                <a:solidFill>
                  <a:schemeClr val="tx1"/>
                </a:solidFill>
                <a:latin typeface="Arial" charset="0"/>
              </a:defRPr>
            </a:lvl3pPr>
            <a:lvl4pPr marL="1600200" indent="-228600" defTabSz="877888">
              <a:defRPr sz="2400" i="1">
                <a:solidFill>
                  <a:schemeClr val="tx1"/>
                </a:solidFill>
                <a:latin typeface="Arial" charset="0"/>
              </a:defRPr>
            </a:lvl4pPr>
            <a:lvl5pPr marL="2057400" indent="-228600" defTabSz="877888">
              <a:defRPr sz="2400" i="1">
                <a:solidFill>
                  <a:schemeClr val="tx1"/>
                </a:solidFill>
                <a:latin typeface="Arial" charset="0"/>
              </a:defRPr>
            </a:lvl5pPr>
            <a:lvl6pPr marL="2514600" indent="-228600" defTabSz="877888" eaLnBrk="0" fontAlgn="base" hangingPunct="0">
              <a:spcBef>
                <a:spcPct val="0"/>
              </a:spcBef>
              <a:spcAft>
                <a:spcPct val="0"/>
              </a:spcAft>
              <a:defRPr sz="2400" i="1">
                <a:solidFill>
                  <a:schemeClr val="tx1"/>
                </a:solidFill>
                <a:latin typeface="Arial" charset="0"/>
              </a:defRPr>
            </a:lvl6pPr>
            <a:lvl7pPr marL="2971800" indent="-228600" defTabSz="877888" eaLnBrk="0" fontAlgn="base" hangingPunct="0">
              <a:spcBef>
                <a:spcPct val="0"/>
              </a:spcBef>
              <a:spcAft>
                <a:spcPct val="0"/>
              </a:spcAft>
              <a:defRPr sz="2400" i="1">
                <a:solidFill>
                  <a:schemeClr val="tx1"/>
                </a:solidFill>
                <a:latin typeface="Arial" charset="0"/>
              </a:defRPr>
            </a:lvl7pPr>
            <a:lvl8pPr marL="3429000" indent="-228600" defTabSz="877888" eaLnBrk="0" fontAlgn="base" hangingPunct="0">
              <a:spcBef>
                <a:spcPct val="0"/>
              </a:spcBef>
              <a:spcAft>
                <a:spcPct val="0"/>
              </a:spcAft>
              <a:defRPr sz="2400" i="1">
                <a:solidFill>
                  <a:schemeClr val="tx1"/>
                </a:solidFill>
                <a:latin typeface="Arial" charset="0"/>
              </a:defRPr>
            </a:lvl8pPr>
            <a:lvl9pPr marL="3886200" indent="-228600" defTabSz="877888" eaLnBrk="0" fontAlgn="base" hangingPunct="0">
              <a:spcBef>
                <a:spcPct val="0"/>
              </a:spcBef>
              <a:spcAft>
                <a:spcPct val="0"/>
              </a:spcAft>
              <a:defRPr sz="2400" i="1">
                <a:solidFill>
                  <a:schemeClr val="tx1"/>
                </a:solidFill>
                <a:latin typeface="Arial" charset="0"/>
              </a:defRPr>
            </a:lvl9pPr>
          </a:lstStyle>
          <a:p>
            <a:pPr algn="r"/>
            <a:fld id="{7E706355-B1AB-48BE-B1EF-4686311AFB85}" type="slidenum">
              <a:rPr lang="en-US" sz="1300" i="0">
                <a:effectLst>
                  <a:outerShdw blurRad="38100" dist="38100" dir="2700000" algn="tl">
                    <a:srgbClr val="C0C0C0"/>
                  </a:outerShdw>
                </a:effectLst>
                <a:latin typeface="Calibri" pitchFamily="34" charset="0"/>
              </a:rPr>
              <a:pPr algn="r"/>
              <a:t>11</a:t>
            </a:fld>
            <a:endParaRPr lang="en-US" sz="1300" i="0" dirty="0">
              <a:effectLst>
                <a:outerShdw blurRad="38100" dist="38100" dir="2700000" algn="tl">
                  <a:srgbClr val="C0C0C0"/>
                </a:outerShdw>
              </a:effectLst>
              <a:latin typeface="Calibri" pitchFamily="34" charset="0"/>
            </a:endParaRPr>
          </a:p>
        </p:txBody>
      </p:sp>
      <p:sp>
        <p:nvSpPr>
          <p:cNvPr id="88069" name="Rectangle 2"/>
          <p:cNvSpPr>
            <a:spLocks noGrp="1" noRot="1" noChangeAspect="1" noChangeArrowheads="1" noTextEdit="1"/>
          </p:cNvSpPr>
          <p:nvPr>
            <p:ph type="sldImg"/>
          </p:nvPr>
        </p:nvSpPr>
        <p:spPr>
          <a:xfrm>
            <a:off x="968375" y="742950"/>
            <a:ext cx="4948238" cy="3713163"/>
          </a:xfrm>
          <a:ln/>
        </p:spPr>
      </p:sp>
      <p:sp>
        <p:nvSpPr>
          <p:cNvPr id="88070"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572FFF18-D65C-41B9-A4A8-26C5C5C40ED5}" type="slidenum">
              <a:rPr lang="en-US" sz="1400" i="0">
                <a:latin typeface="Times New Roman" pitchFamily="18" charset="0"/>
              </a:rPr>
              <a:pPr/>
              <a:t>12</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400" i="1">
                <a:solidFill>
                  <a:schemeClr val="tx1"/>
                </a:solidFill>
                <a:latin typeface="Arial" charset="0"/>
              </a:defRPr>
            </a:lvl1pPr>
            <a:lvl2pPr marL="742950" indent="-285750" defTabSz="877888">
              <a:defRPr sz="2400" i="1">
                <a:solidFill>
                  <a:schemeClr val="tx1"/>
                </a:solidFill>
                <a:latin typeface="Arial" charset="0"/>
              </a:defRPr>
            </a:lvl2pPr>
            <a:lvl3pPr marL="1143000" indent="-228600" defTabSz="877888">
              <a:defRPr sz="2400" i="1">
                <a:solidFill>
                  <a:schemeClr val="tx1"/>
                </a:solidFill>
                <a:latin typeface="Arial" charset="0"/>
              </a:defRPr>
            </a:lvl3pPr>
            <a:lvl4pPr marL="1600200" indent="-228600" defTabSz="877888">
              <a:defRPr sz="2400" i="1">
                <a:solidFill>
                  <a:schemeClr val="tx1"/>
                </a:solidFill>
                <a:latin typeface="Arial" charset="0"/>
              </a:defRPr>
            </a:lvl4pPr>
            <a:lvl5pPr marL="2057400" indent="-228600" defTabSz="877888">
              <a:defRPr sz="2400" i="1">
                <a:solidFill>
                  <a:schemeClr val="tx1"/>
                </a:solidFill>
                <a:latin typeface="Arial" charset="0"/>
              </a:defRPr>
            </a:lvl5pPr>
            <a:lvl6pPr marL="2514600" indent="-228600" defTabSz="877888" eaLnBrk="0" fontAlgn="base" hangingPunct="0">
              <a:spcBef>
                <a:spcPct val="0"/>
              </a:spcBef>
              <a:spcAft>
                <a:spcPct val="0"/>
              </a:spcAft>
              <a:defRPr sz="2400" i="1">
                <a:solidFill>
                  <a:schemeClr val="tx1"/>
                </a:solidFill>
                <a:latin typeface="Arial" charset="0"/>
              </a:defRPr>
            </a:lvl6pPr>
            <a:lvl7pPr marL="2971800" indent="-228600" defTabSz="877888" eaLnBrk="0" fontAlgn="base" hangingPunct="0">
              <a:spcBef>
                <a:spcPct val="0"/>
              </a:spcBef>
              <a:spcAft>
                <a:spcPct val="0"/>
              </a:spcAft>
              <a:defRPr sz="2400" i="1">
                <a:solidFill>
                  <a:schemeClr val="tx1"/>
                </a:solidFill>
                <a:latin typeface="Arial" charset="0"/>
              </a:defRPr>
            </a:lvl7pPr>
            <a:lvl8pPr marL="3429000" indent="-228600" defTabSz="877888" eaLnBrk="0" fontAlgn="base" hangingPunct="0">
              <a:spcBef>
                <a:spcPct val="0"/>
              </a:spcBef>
              <a:spcAft>
                <a:spcPct val="0"/>
              </a:spcAft>
              <a:defRPr sz="2400" i="1">
                <a:solidFill>
                  <a:schemeClr val="tx1"/>
                </a:solidFill>
                <a:latin typeface="Arial" charset="0"/>
              </a:defRPr>
            </a:lvl8pPr>
            <a:lvl9pPr marL="3886200" indent="-228600" defTabSz="877888" eaLnBrk="0" fontAlgn="base" hangingPunct="0">
              <a:spcBef>
                <a:spcPct val="0"/>
              </a:spcBef>
              <a:spcAft>
                <a:spcPct val="0"/>
              </a:spcAft>
              <a:defRPr sz="2400" i="1">
                <a:solidFill>
                  <a:schemeClr val="tx1"/>
                </a:solidFill>
                <a:latin typeface="Arial" charset="0"/>
              </a:defRPr>
            </a:lvl9pPr>
          </a:lstStyle>
          <a:p>
            <a:pPr algn="r"/>
            <a:fld id="{B2C9FBDA-2565-483D-A864-73B7E0BBEAB1}" type="slidenum">
              <a:rPr lang="en-US" sz="1300" i="0">
                <a:effectLst>
                  <a:outerShdw blurRad="38100" dist="38100" dir="2700000" algn="tl">
                    <a:srgbClr val="C0C0C0"/>
                  </a:outerShdw>
                </a:effectLst>
                <a:latin typeface="Calibri" pitchFamily="34" charset="0"/>
              </a:rPr>
              <a:pPr algn="r"/>
              <a:t>12</a:t>
            </a:fld>
            <a:endParaRPr lang="en-US" sz="1300" i="0" dirty="0">
              <a:effectLst>
                <a:outerShdw blurRad="38100" dist="38100" dir="2700000" algn="tl">
                  <a:srgbClr val="C0C0C0"/>
                </a:outerShdw>
              </a:effectLst>
              <a:latin typeface="Calibri" pitchFamily="34" charset="0"/>
            </a:endParaRPr>
          </a:p>
        </p:txBody>
      </p:sp>
      <p:sp>
        <p:nvSpPr>
          <p:cNvPr id="89093" name="Rectangle 2"/>
          <p:cNvSpPr>
            <a:spLocks noGrp="1" noRot="1" noChangeAspect="1" noChangeArrowheads="1" noTextEdit="1"/>
          </p:cNvSpPr>
          <p:nvPr>
            <p:ph type="sldImg"/>
          </p:nvPr>
        </p:nvSpPr>
        <p:spPr>
          <a:xfrm>
            <a:off x="968375" y="742950"/>
            <a:ext cx="4948238" cy="3713163"/>
          </a:xfrm>
          <a:ln/>
        </p:spPr>
      </p:sp>
      <p:sp>
        <p:nvSpPr>
          <p:cNvPr id="89094"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google.com/search?q=Wlodzislaw+Duch"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91176" name="Rectangle 8"/>
          <p:cNvSpPr>
            <a:spLocks noGrp="1" noChangeArrowheads="1"/>
          </p:cNvSpPr>
          <p:nvPr>
            <p:ph type="ctrTitle"/>
          </p:nvPr>
        </p:nvSpPr>
        <p:spPr>
          <a:xfrm>
            <a:off x="755576" y="404664"/>
            <a:ext cx="7772400" cy="1143000"/>
          </a:xfrm>
          <a:ln>
            <a:noFill/>
          </a:ln>
          <a:effectLst>
            <a:innerShdw blurRad="63500" dist="50800" dir="18900000">
              <a:prstClr val="black">
                <a:alpha val="50000"/>
              </a:prstClr>
            </a:innerShdw>
          </a:effectLst>
        </p:spPr>
        <p:txBody>
          <a:bodyPr/>
          <a:lstStyle>
            <a:lvl1pPr>
              <a:defRPr sz="4000">
                <a:latin typeface="Calibri" pitchFamily="34" charset="0"/>
                <a:cs typeface="Calibri" pitchFamily="34" charset="0"/>
              </a:defRPr>
            </a:lvl1pPr>
          </a:lstStyle>
          <a:p>
            <a:r>
              <a:rPr lang="pl-PL" dirty="0"/>
              <a:t>Kliknij, aby edytować styl wzorca tytułu</a:t>
            </a:r>
          </a:p>
        </p:txBody>
      </p:sp>
      <p:sp>
        <p:nvSpPr>
          <p:cNvPr id="391177" name="Rectangle 9"/>
          <p:cNvSpPr>
            <a:spLocks noGrp="1" noChangeArrowheads="1"/>
          </p:cNvSpPr>
          <p:nvPr>
            <p:ph type="subTitle" idx="1"/>
          </p:nvPr>
        </p:nvSpPr>
        <p:spPr>
          <a:xfrm>
            <a:off x="827584" y="1772816"/>
            <a:ext cx="3816424" cy="3240360"/>
          </a:xfrm>
        </p:spPr>
        <p:txBody>
          <a:bodyPr/>
          <a:lstStyle>
            <a:lvl1pPr marL="0" indent="0" algn="ctr">
              <a:buFontTx/>
              <a:buNone/>
              <a:defRPr>
                <a:solidFill>
                  <a:schemeClr val="tx2"/>
                </a:solidFill>
                <a:latin typeface="Calibri" pitchFamily="34" charset="0"/>
                <a:cs typeface="Calibri" pitchFamily="34" charset="0"/>
              </a:defRPr>
            </a:lvl1pPr>
          </a:lstStyle>
          <a:p>
            <a:endParaRPr lang="pl-PL" dirty="0"/>
          </a:p>
        </p:txBody>
      </p:sp>
      <p:sp>
        <p:nvSpPr>
          <p:cNvPr id="4" name="Rectangle 9"/>
          <p:cNvSpPr txBox="1">
            <a:spLocks noChangeArrowheads="1"/>
          </p:cNvSpPr>
          <p:nvPr userDrawn="1"/>
        </p:nvSpPr>
        <p:spPr bwMode="auto">
          <a:xfrm>
            <a:off x="827584" y="5157192"/>
            <a:ext cx="792088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0"/>
              </a:spcBef>
              <a:spcAft>
                <a:spcPts val="1200"/>
              </a:spcAft>
              <a:buClr>
                <a:schemeClr val="tx2"/>
              </a:buClr>
              <a:buSzPct val="115000"/>
              <a:buFontTx/>
              <a:buNone/>
              <a:defRPr sz="2400">
                <a:solidFill>
                  <a:schemeClr val="tx1"/>
                </a:solidFill>
                <a:latin typeface="+mn-lt"/>
                <a:ea typeface="+mn-ea"/>
                <a:cs typeface="+mn-cs"/>
              </a:defRPr>
            </a:lvl1pPr>
            <a:lvl2pPr marL="742950" indent="-285750" algn="l" rtl="0" eaLnBrk="0" fontAlgn="base" hangingPunct="0">
              <a:spcBef>
                <a:spcPts val="600"/>
              </a:spcBef>
              <a:spcAft>
                <a:spcPct val="0"/>
              </a:spcAft>
              <a:buChar char="–"/>
              <a:defRPr sz="2000">
                <a:solidFill>
                  <a:schemeClr val="tx1"/>
                </a:solidFill>
                <a:latin typeface="+mn-lt"/>
              </a:defRPr>
            </a:lvl2pPr>
            <a:lvl3pPr marL="1143000" indent="-228600" algn="l" rtl="0" eaLnBrk="0" fontAlgn="base" hangingPunct="0">
              <a:spcBef>
                <a:spcPts val="600"/>
              </a:spcBef>
              <a:spcAft>
                <a:spcPct val="0"/>
              </a:spcAft>
              <a:buClr>
                <a:schemeClr val="tx2"/>
              </a:buClr>
              <a:buSzPct val="115000"/>
              <a:buChar char="•"/>
              <a:defRPr>
                <a:solidFill>
                  <a:schemeClr val="tx1"/>
                </a:solidFill>
                <a:latin typeface="+mn-lt"/>
              </a:defRPr>
            </a:lvl3pPr>
            <a:lvl4pPr marL="1600200" indent="-228600" algn="l" rtl="0" eaLnBrk="0" fontAlgn="base" hangingPunct="0">
              <a:spcBef>
                <a:spcPct val="0"/>
              </a:spcBef>
              <a:spcAft>
                <a:spcPts val="300"/>
              </a:spcAft>
              <a:buChar char="–"/>
              <a:defRPr sz="16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6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eaLnBrk="1" hangingPunct="1">
              <a:lnSpc>
                <a:spcPct val="90000"/>
              </a:lnSpc>
              <a:spcAft>
                <a:spcPts val="1200"/>
              </a:spcAft>
              <a:buClr>
                <a:schemeClr val="tx2"/>
              </a:buClr>
              <a:buSzPct val="115000"/>
            </a:pPr>
            <a:r>
              <a:rPr lang="pl-PL" sz="2800" dirty="0" smtClean="0">
                <a:solidFill>
                  <a:schemeClr val="tx2"/>
                </a:solidFill>
              </a:rPr>
              <a:t>Włodzisław Duch</a:t>
            </a:r>
            <a:endParaRPr lang="en-US" sz="2800" dirty="0" smtClean="0">
              <a:solidFill>
                <a:schemeClr val="tx2"/>
              </a:solidFill>
            </a:endParaRPr>
          </a:p>
          <a:p>
            <a:pPr eaLnBrk="1" hangingPunct="1">
              <a:lnSpc>
                <a:spcPct val="90000"/>
              </a:lnSpc>
              <a:spcAft>
                <a:spcPts val="1200"/>
              </a:spcAft>
              <a:buClr>
                <a:schemeClr val="tx2"/>
              </a:buClr>
              <a:buSzPct val="115000"/>
            </a:pPr>
            <a:r>
              <a:rPr lang="pl-PL" sz="2800" dirty="0" smtClean="0">
                <a:solidFill>
                  <a:schemeClr val="tx2"/>
                </a:solidFill>
              </a:rPr>
              <a:t>UMK Toruń</a:t>
            </a:r>
            <a:r>
              <a:rPr lang="en-US" sz="2800" dirty="0" smtClean="0">
                <a:solidFill>
                  <a:schemeClr val="tx2"/>
                </a:solidFill>
              </a:rPr>
              <a:t>, Poland/NTU Singapore</a:t>
            </a:r>
          </a:p>
          <a:p>
            <a:pPr eaLnBrk="1" hangingPunct="1">
              <a:lnSpc>
                <a:spcPct val="90000"/>
              </a:lnSpc>
              <a:spcAft>
                <a:spcPts val="1200"/>
              </a:spcAft>
              <a:buClr>
                <a:schemeClr val="tx2"/>
              </a:buClr>
              <a:buSzPct val="115000"/>
            </a:pPr>
            <a:r>
              <a:rPr lang="pl-PL" sz="2800" dirty="0" smtClean="0">
                <a:solidFill>
                  <a:schemeClr val="tx2"/>
                </a:solidFill>
                <a:hlinkClick r:id="rId2"/>
              </a:rPr>
              <a:t>Google: </a:t>
            </a:r>
            <a:r>
              <a:rPr lang="en-US" sz="2800" dirty="0" smtClean="0">
                <a:solidFill>
                  <a:schemeClr val="tx2"/>
                </a:solidFill>
                <a:hlinkClick r:id="rId2"/>
              </a:rPr>
              <a:t>W. </a:t>
            </a:r>
            <a:r>
              <a:rPr lang="pl-PL" sz="2800" dirty="0" smtClean="0">
                <a:solidFill>
                  <a:schemeClr val="tx2"/>
                </a:solidFill>
                <a:hlinkClick r:id="rId2"/>
              </a:rPr>
              <a:t>Duch</a:t>
            </a:r>
            <a:endParaRPr lang="en-US" sz="2800" dirty="0">
              <a:solidFill>
                <a:schemeClr val="tx2"/>
              </a:solidFill>
            </a:endParaRPr>
          </a:p>
        </p:txBody>
      </p:sp>
    </p:spTree>
    <p:extLst>
      <p:ext uri="{BB962C8B-B14F-4D97-AF65-F5344CB8AC3E}">
        <p14:creationId xmlns:p14="http://schemas.microsoft.com/office/powerpoint/2010/main" val="5403170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defRPr>
            </a:lvl3pPr>
            <a:lvl4pPr>
              <a:defRPr sz="1400">
                <a:solidFill>
                  <a:srgbClr val="FFFFFF"/>
                </a:solidFill>
              </a:defRPr>
            </a:lvl4pPr>
            <a:lvl5pPr>
              <a:defRPr sz="1400">
                <a:solidFill>
                  <a:srgbClr val="FFFFFF"/>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5673182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698500" y="1268413"/>
            <a:ext cx="3984625" cy="5400675"/>
          </a:xfrm>
        </p:spPr>
        <p:txBody>
          <a:bodyPr/>
          <a:lstStyle>
            <a:lvl1pPr>
              <a:spcBef>
                <a:spcPts val="0"/>
              </a:spcBef>
              <a:spcAft>
                <a:spcPts val="600"/>
              </a:spcAft>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4835525" y="1268413"/>
            <a:ext cx="3984625" cy="5400675"/>
          </a:xfrm>
        </p:spPr>
        <p:txBody>
          <a:bodyPr/>
          <a:lstStyle>
            <a:lvl1pPr>
              <a:spcBef>
                <a:spcPts val="1200"/>
              </a:spcBef>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9517489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Kliknij, aby edytować styl</a:t>
            </a:r>
            <a:endParaRPr lang="en-US" dirty="0"/>
          </a:p>
        </p:txBody>
      </p:sp>
    </p:spTree>
    <p:extLst>
      <p:ext uri="{BB962C8B-B14F-4D97-AF65-F5344CB8AC3E}">
        <p14:creationId xmlns:p14="http://schemas.microsoft.com/office/powerpoint/2010/main" val="330367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1031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90152" name="Rectangle 8"/>
          <p:cNvSpPr>
            <a:spLocks noGrp="1" noChangeArrowheads="1"/>
          </p:cNvSpPr>
          <p:nvPr>
            <p:ph type="title"/>
          </p:nvPr>
        </p:nvSpPr>
        <p:spPr bwMode="auto">
          <a:xfrm>
            <a:off x="685800" y="350838"/>
            <a:ext cx="777240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dirty="0" smtClean="0"/>
              <a:t>Kliknij, aby edytować wzorzec</a:t>
            </a:r>
          </a:p>
        </p:txBody>
      </p:sp>
      <p:sp>
        <p:nvSpPr>
          <p:cNvPr id="1027" name="Rectangle 9"/>
          <p:cNvSpPr>
            <a:spLocks noGrp="1" noChangeArrowheads="1"/>
          </p:cNvSpPr>
          <p:nvPr>
            <p:ph type="body" idx="1"/>
          </p:nvPr>
        </p:nvSpPr>
        <p:spPr bwMode="auto">
          <a:xfrm>
            <a:off x="698500" y="1268413"/>
            <a:ext cx="81216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dirty="0" err="1" smtClean="0"/>
              <a:t>Kliknij</a:t>
            </a:r>
            <a:r>
              <a:rPr lang="pl-PL" dirty="0" smtClean="0"/>
              <a:t>,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0"/>
        </a:spcBef>
        <a:spcAft>
          <a:spcPts val="1200"/>
        </a:spcAft>
        <a:buClr>
          <a:schemeClr val="tx2"/>
        </a:buClr>
        <a:buSzPct val="115000"/>
        <a:buChar char="•"/>
        <a:defRPr sz="2000">
          <a:solidFill>
            <a:srgbClr val="FFFFFF"/>
          </a:solidFill>
          <a:latin typeface="+mn-lt"/>
          <a:ea typeface="+mn-ea"/>
          <a:cs typeface="+mn-cs"/>
        </a:defRPr>
      </a:lvl1pPr>
      <a:lvl2pPr marL="742950" indent="-285750" algn="l" rtl="0" eaLnBrk="0" fontAlgn="base" hangingPunct="0">
        <a:spcBef>
          <a:spcPts val="600"/>
        </a:spcBef>
        <a:spcAft>
          <a:spcPct val="0"/>
        </a:spcAft>
        <a:buChar char="–"/>
        <a:defRPr sz="1800">
          <a:solidFill>
            <a:srgbClr val="FFFFFF"/>
          </a:solidFill>
          <a:latin typeface="+mn-lt"/>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grey.colorado.edu/emergent"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duch-links.wikispaces.com/Cognitive+Architectur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grey.colorado.edu/CompCogNeuro/index.php/CECN1_Uni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grey.colorado.edu/CompCogNeuro/index.php/CECN1_Detecto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grey.colorado.edu/CompCogNeuro/index.php/CECN1_Transfor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grey.colorado.edu/CompCogNeuro/index.php/CECN1_Localist_vs_Distribute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grey.colorado.edu/CompCogNeuro/index.php/CECN1_Projects" TargetMode="External"/><Relationship Id="rId3" Type="http://schemas.openxmlformats.org/officeDocument/2006/relationships/hyperlink" Target="http://dx.doi.org/10.1016/j.neunet.2008.06.016" TargetMode="External"/><Relationship Id="rId7" Type="http://schemas.openxmlformats.org/officeDocument/2006/relationships/hyperlink" Target="http://psych.colorado.edu/~oreilly/cogsim.html" TargetMode="External"/><Relationship Id="rId2" Type="http://schemas.openxmlformats.org/officeDocument/2006/relationships/hyperlink" Target="http://psych.colorado.edu/~oreilly/comp_ex_cog_neuro.html" TargetMode="External"/><Relationship Id="rId1" Type="http://schemas.openxmlformats.org/officeDocument/2006/relationships/slideLayout" Target="../slideLayouts/slideLayout2.xml"/><Relationship Id="rId6" Type="http://schemas.openxmlformats.org/officeDocument/2006/relationships/hyperlink" Target="http://grey.colorado.edu/emergent/index.php/Comparison_of_Neural_Network_Simulators" TargetMode="External"/><Relationship Id="rId5" Type="http://schemas.openxmlformats.org/officeDocument/2006/relationships/hyperlink" Target="http://grey.colorado.edu/emergent/index.php/Main_Page" TargetMode="External"/><Relationship Id="rId4" Type="http://schemas.openxmlformats.org/officeDocument/2006/relationships/hyperlink" Target="http://psych.colorado.edu/~oreilly/PDP++/PDP++.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grey.colorado.edu/emergent/index.php/Comparison_of_Neural_Network_Simulator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pl.wikipedia.org/wiki/Skorpiony"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www.mind.ilstu.edu/curriculum/modOverview.php?modGUI=23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133648"/>
            <a:ext cx="7772400" cy="1656184"/>
          </a:xfrm>
        </p:spPr>
        <p:txBody>
          <a:bodyPr/>
          <a:lstStyle/>
          <a:p>
            <a:pPr eaLnBrk="1" hangingPunct="1">
              <a:defRPr/>
            </a:pPr>
            <a:r>
              <a:rPr lang="en-US" sz="3200" dirty="0" smtClean="0">
                <a:effectLst/>
              </a:rPr>
              <a:t>Advanced </a:t>
            </a:r>
            <a:r>
              <a:rPr lang="en-US" sz="3200" dirty="0">
                <a:effectLst/>
              </a:rPr>
              <a:t>Topic in Cognitive </a:t>
            </a:r>
            <a:r>
              <a:rPr lang="en-US" sz="3200" dirty="0" smtClean="0">
                <a:effectLst/>
              </a:rPr>
              <a:t/>
            </a:r>
            <a:br>
              <a:rPr lang="en-US" sz="3200" dirty="0" smtClean="0">
                <a:effectLst/>
              </a:rPr>
            </a:br>
            <a:r>
              <a:rPr lang="en-US" sz="3200" dirty="0" smtClean="0">
                <a:effectLst/>
              </a:rPr>
              <a:t>Neuroscience and </a:t>
            </a:r>
            <a:r>
              <a:rPr lang="en-US" sz="3200" dirty="0">
                <a:effectLst/>
              </a:rPr>
              <a:t>Embodied </a:t>
            </a:r>
            <a:r>
              <a:rPr lang="en-US" sz="3200" dirty="0" smtClean="0">
                <a:effectLst/>
              </a:rPr>
              <a:t>Intelligence</a:t>
            </a:r>
            <a:endParaRPr lang="en-US" sz="4000" dirty="0"/>
          </a:p>
        </p:txBody>
      </p:sp>
      <p:sp>
        <p:nvSpPr>
          <p:cNvPr id="2051" name="Rectangle 3"/>
          <p:cNvSpPr>
            <a:spLocks noGrp="1" noChangeArrowheads="1"/>
          </p:cNvSpPr>
          <p:nvPr>
            <p:ph type="subTitle" idx="1"/>
          </p:nvPr>
        </p:nvSpPr>
        <p:spPr>
          <a:xfrm>
            <a:off x="1187624" y="2312740"/>
            <a:ext cx="5328592" cy="2196033"/>
          </a:xfrm>
          <a:noFill/>
        </p:spPr>
        <p:txBody>
          <a:bodyPr/>
          <a:lstStyle/>
          <a:p>
            <a:pPr eaLnBrk="1" hangingPunct="1">
              <a:lnSpc>
                <a:spcPct val="90000"/>
              </a:lnSpc>
            </a:pPr>
            <a:r>
              <a:rPr lang="en-US" sz="3600" dirty="0" smtClean="0">
                <a:solidFill>
                  <a:schemeClr val="tx2"/>
                </a:solidFill>
              </a:rPr>
              <a:t>Lab2 </a:t>
            </a:r>
          </a:p>
          <a:p>
            <a:pPr eaLnBrk="1" hangingPunct="1">
              <a:lnSpc>
                <a:spcPct val="90000"/>
              </a:lnSpc>
            </a:pPr>
            <a:r>
              <a:rPr lang="en-US" sz="3600" dirty="0" smtClean="0"/>
              <a:t>Basic </a:t>
            </a:r>
            <a:r>
              <a:rPr lang="en-US" sz="3600" dirty="0"/>
              <a:t>modeling </a:t>
            </a:r>
            <a:r>
              <a:rPr lang="en-US" sz="3600" dirty="0" smtClean="0"/>
              <a:t>principles</a:t>
            </a:r>
            <a:r>
              <a:rPr lang="en-US" sz="3600" dirty="0"/>
              <a:t>, </a:t>
            </a:r>
            <a:r>
              <a:rPr lang="en-US" sz="3600" dirty="0" smtClean="0"/>
              <a:t>Emergent </a:t>
            </a:r>
            <a:r>
              <a:rPr lang="en-US" sz="3600" dirty="0"/>
              <a:t>software</a:t>
            </a:r>
            <a:endParaRPr lang="en-US" sz="3600" dirty="0" smtClean="0"/>
          </a:p>
        </p:txBody>
      </p:sp>
      <p:sp>
        <p:nvSpPr>
          <p:cNvPr id="2054" name="pole tekstowe 1"/>
          <p:cNvSpPr txBox="1">
            <a:spLocks noChangeArrowheads="1"/>
          </p:cNvSpPr>
          <p:nvPr/>
        </p:nvSpPr>
        <p:spPr bwMode="auto">
          <a:xfrm>
            <a:off x="6721288" y="6317969"/>
            <a:ext cx="2303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dirty="0">
                <a:solidFill>
                  <a:srgbClr val="FFC000"/>
                </a:solidFill>
                <a:latin typeface="Calibri" pitchFamily="34" charset="0"/>
              </a:rPr>
              <a:t>CE7427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060848"/>
            <a:ext cx="18669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idx="4294967295"/>
          </p:nvPr>
        </p:nvSpPr>
        <p:spPr>
          <a:xfrm>
            <a:off x="660400" y="441325"/>
            <a:ext cx="6431880" cy="574675"/>
          </a:xfrm>
        </p:spPr>
        <p:txBody>
          <a:bodyPr lIns="91440" tIns="45720" rIns="91440" bIns="45720" anchor="ctr"/>
          <a:lstStyle/>
          <a:p>
            <a:pPr eaLnBrk="1" hangingPunct="1"/>
            <a:r>
              <a:rPr lang="en-US" sz="4000" dirty="0" smtClean="0"/>
              <a:t>Leaky bucket analogy</a:t>
            </a:r>
          </a:p>
        </p:txBody>
      </p:sp>
      <p:sp>
        <p:nvSpPr>
          <p:cNvPr id="28676" name="Rectangle 3"/>
          <p:cNvSpPr>
            <a:spLocks noGrp="1" noChangeArrowheads="1"/>
          </p:cNvSpPr>
          <p:nvPr>
            <p:ph type="body" sz="half" idx="4294967295"/>
          </p:nvPr>
        </p:nvSpPr>
        <p:spPr>
          <a:xfrm>
            <a:off x="684213" y="1611833"/>
            <a:ext cx="4776787" cy="4769496"/>
          </a:xfrm>
          <a:noFill/>
        </p:spPr>
        <p:txBody>
          <a:bodyPr lIns="91440" tIns="45720" rIns="91440" bIns="45720"/>
          <a:lstStyle/>
          <a:p>
            <a:pPr marL="0" indent="0" eaLnBrk="1" hangingPunct="1">
              <a:buFont typeface="Wingdings" pitchFamily="2" charset="2"/>
              <a:buNone/>
            </a:pPr>
            <a:r>
              <a:rPr lang="en-US" sz="2000" dirty="0" smtClean="0"/>
              <a:t>Good analogy to ion flow: </a:t>
            </a:r>
          </a:p>
          <a:p>
            <a:pPr marL="0" indent="0" eaLnBrk="1" hangingPunct="1">
              <a:buFont typeface="Wingdings" pitchFamily="2" charset="2"/>
              <a:buNone/>
            </a:pPr>
            <a:endParaRPr lang="en-US" sz="2000" dirty="0" smtClean="0"/>
          </a:p>
          <a:p>
            <a:pPr marL="0" indent="0" eaLnBrk="1" hangingPunct="1">
              <a:buFont typeface="Wingdings" pitchFamily="2" charset="2"/>
              <a:buNone/>
            </a:pPr>
            <a:r>
              <a:rPr lang="en-US" sz="2000" i="1" dirty="0" err="1" smtClean="0">
                <a:solidFill>
                  <a:srgbClr val="FFC000"/>
                </a:solidFill>
              </a:rPr>
              <a:t>g</a:t>
            </a:r>
            <a:r>
              <a:rPr lang="en-US" sz="2000" i="1" baseline="-25000" dirty="0" err="1" smtClean="0">
                <a:solidFill>
                  <a:srgbClr val="FFC000"/>
                </a:solidFill>
              </a:rPr>
              <a:t>e</a:t>
            </a:r>
            <a:r>
              <a:rPr lang="en-US" sz="2000" dirty="0" smtClean="0"/>
              <a:t> is the rate of flow into bucket; </a:t>
            </a:r>
          </a:p>
          <a:p>
            <a:pPr marL="0" indent="0" eaLnBrk="1" hangingPunct="1">
              <a:buFont typeface="Wingdings" pitchFamily="2" charset="2"/>
              <a:buNone/>
            </a:pPr>
            <a:endParaRPr lang="en-US" sz="1000" dirty="0" smtClean="0"/>
          </a:p>
          <a:p>
            <a:pPr marL="0" indent="0" eaLnBrk="1" hangingPunct="1">
              <a:buFont typeface="Wingdings" pitchFamily="2" charset="2"/>
              <a:buNone/>
            </a:pPr>
            <a:r>
              <a:rPr lang="en-US" sz="2000" i="1" dirty="0" err="1" smtClean="0">
                <a:solidFill>
                  <a:srgbClr val="FFC000"/>
                </a:solidFill>
              </a:rPr>
              <a:t>g</a:t>
            </a:r>
            <a:r>
              <a:rPr lang="en-US" sz="2000" i="1" baseline="-25000" dirty="0" err="1" smtClean="0">
                <a:solidFill>
                  <a:srgbClr val="FFC000"/>
                </a:solidFill>
              </a:rPr>
              <a:t>i</a:t>
            </a:r>
            <a:r>
              <a:rPr lang="en-US" sz="2000" dirty="0" smtClean="0">
                <a:solidFill>
                  <a:srgbClr val="FFC000"/>
                </a:solidFill>
              </a:rPr>
              <a:t> </a:t>
            </a:r>
            <a:r>
              <a:rPr lang="en-US" sz="2000" dirty="0" smtClean="0"/>
              <a:t>and </a:t>
            </a:r>
            <a:r>
              <a:rPr lang="en-US" sz="2000" i="1" dirty="0" err="1" smtClean="0">
                <a:solidFill>
                  <a:srgbClr val="FFC000"/>
                </a:solidFill>
              </a:rPr>
              <a:t>g</a:t>
            </a:r>
            <a:r>
              <a:rPr lang="en-US" sz="2000" i="1" baseline="-25000" dirty="0" err="1" smtClean="0">
                <a:solidFill>
                  <a:srgbClr val="FFC000"/>
                </a:solidFill>
              </a:rPr>
              <a:t>l</a:t>
            </a:r>
            <a:r>
              <a:rPr lang="en-US" sz="2000" dirty="0" smtClean="0">
                <a:solidFill>
                  <a:srgbClr val="FFC000"/>
                </a:solidFill>
              </a:rPr>
              <a:t>  </a:t>
            </a:r>
            <a:r>
              <a:rPr lang="en-US" sz="2000" dirty="0" smtClean="0"/>
              <a:t>are rates of “leak” out of bucket,</a:t>
            </a:r>
          </a:p>
          <a:p>
            <a:pPr marL="0" indent="0" eaLnBrk="1" hangingPunct="1">
              <a:buFont typeface="Wingdings" pitchFamily="2" charset="2"/>
              <a:buNone/>
            </a:pPr>
            <a:r>
              <a:rPr lang="en-US" dirty="0" smtClean="0"/>
              <a:t>due to pump and spontaneous flow</a:t>
            </a:r>
            <a:r>
              <a:rPr lang="en-US" sz="2000" dirty="0" smtClean="0"/>
              <a:t>. </a:t>
            </a:r>
          </a:p>
          <a:p>
            <a:pPr marL="0" indent="0" eaLnBrk="1" hangingPunct="1">
              <a:buFont typeface="Wingdings" pitchFamily="2" charset="2"/>
              <a:buNone/>
            </a:pPr>
            <a:endParaRPr lang="en-US" sz="1050" dirty="0" smtClean="0"/>
          </a:p>
          <a:p>
            <a:pPr marL="0" indent="0" eaLnBrk="1" hangingPunct="1">
              <a:buFont typeface="Wingdings" pitchFamily="2" charset="2"/>
              <a:buNone/>
            </a:pPr>
            <a:r>
              <a:rPr lang="en-US" sz="2000" dirty="0" smtClean="0"/>
              <a:t>Resulting water level?</a:t>
            </a:r>
          </a:p>
          <a:p>
            <a:pPr marL="0" indent="0" eaLnBrk="1" hangingPunct="1">
              <a:buFont typeface="Wingdings" pitchFamily="2" charset="2"/>
              <a:buNone/>
            </a:pPr>
            <a:r>
              <a:rPr lang="en-US" sz="2000" i="1" dirty="0" err="1" smtClean="0">
                <a:solidFill>
                  <a:srgbClr val="FFC000"/>
                </a:solidFill>
              </a:rPr>
              <a:t>V</a:t>
            </a:r>
            <a:r>
              <a:rPr lang="en-US" sz="2000" i="1" baseline="-25000" dirty="0" err="1" smtClean="0">
                <a:solidFill>
                  <a:srgbClr val="FFC000"/>
                </a:solidFill>
              </a:rPr>
              <a:t>m</a:t>
            </a:r>
            <a:r>
              <a:rPr lang="en-US" sz="2000" i="1" dirty="0" smtClean="0">
                <a:solidFill>
                  <a:srgbClr val="FFC000"/>
                </a:solidFill>
              </a:rPr>
              <a:t> </a:t>
            </a:r>
            <a:r>
              <a:rPr lang="en-US" sz="2000" dirty="0" smtClean="0"/>
              <a:t>results from balance between all these forces. </a:t>
            </a:r>
          </a:p>
          <a:p>
            <a:pPr marL="0" indent="0" eaLnBrk="1" hangingPunct="1">
              <a:buFont typeface="Wingdings" pitchFamily="2" charset="2"/>
              <a:buNone/>
            </a:pPr>
            <a:r>
              <a:rPr lang="en-US" sz="1000" dirty="0" smtClean="0"/>
              <a:t/>
            </a:r>
            <a:br>
              <a:rPr lang="en-US" sz="1000" dirty="0" smtClean="0"/>
            </a:br>
            <a:r>
              <a:rPr lang="en-US" sz="2000" dirty="0" smtClean="0"/>
              <a:t>Like balance in a tug-of-war (rope pooling)</a:t>
            </a:r>
          </a:p>
          <a:p>
            <a:pPr marL="0" indent="0" eaLnBrk="1" hangingPunct="1">
              <a:buFont typeface="Wingdings" pitchFamily="2" charset="2"/>
              <a:buNone/>
            </a:pPr>
            <a:endParaRPr lang="en-US" sz="2000" dirty="0" smtClean="0"/>
          </a:p>
        </p:txBody>
      </p:sp>
      <p:pic>
        <p:nvPicPr>
          <p:cNvPr id="286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390" y="188640"/>
            <a:ext cx="2493962"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6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9713" y="3429000"/>
            <a:ext cx="3824287"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385492463"/>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idx="4294967295"/>
          </p:nvPr>
        </p:nvSpPr>
        <p:spPr>
          <a:xfrm>
            <a:off x="685800" y="312738"/>
            <a:ext cx="7772400" cy="574675"/>
          </a:xfrm>
        </p:spPr>
        <p:txBody>
          <a:bodyPr lIns="91440" tIns="45720" rIns="91440" bIns="45720" anchor="ctr"/>
          <a:lstStyle/>
          <a:p>
            <a:pPr eaLnBrk="1" hangingPunct="1">
              <a:defRPr/>
            </a:pPr>
            <a:r>
              <a:rPr lang="en-US" sz="4000" dirty="0" smtClean="0"/>
              <a:t>Two inputs</a:t>
            </a:r>
          </a:p>
        </p:txBody>
      </p:sp>
      <p:sp>
        <p:nvSpPr>
          <p:cNvPr id="29700" name="Rectangle 3"/>
          <p:cNvSpPr>
            <a:spLocks noGrp="1" noChangeArrowheads="1"/>
          </p:cNvSpPr>
          <p:nvPr>
            <p:ph type="body" sz="half" idx="4294967295"/>
          </p:nvPr>
        </p:nvSpPr>
        <p:spPr>
          <a:xfrm>
            <a:off x="722313" y="2073275"/>
            <a:ext cx="7991475" cy="719138"/>
          </a:xfrm>
          <a:noFill/>
        </p:spPr>
        <p:txBody>
          <a:bodyPr lIns="91440" tIns="45720" rIns="91440" bIns="45720"/>
          <a:lstStyle/>
          <a:p>
            <a:pPr marL="0" indent="0" eaLnBrk="1" hangingPunct="1">
              <a:buFont typeface="Wingdings" pitchFamily="2" charset="2"/>
              <a:buNone/>
            </a:pPr>
            <a:r>
              <a:rPr lang="en-US" sz="2000" dirty="0" smtClean="0"/>
              <a:t>Two excitatory inputs at time </a:t>
            </a:r>
            <a:r>
              <a:rPr lang="en-US" sz="2000" i="1" dirty="0" smtClean="0"/>
              <a:t>t </a:t>
            </a:r>
            <a:r>
              <a:rPr lang="en-US" sz="2000" dirty="0" smtClean="0"/>
              <a:t>=10, assuming </a:t>
            </a:r>
            <a:r>
              <a:rPr lang="en-US" sz="2000" dirty="0" err="1" smtClean="0"/>
              <a:t>conductances</a:t>
            </a:r>
            <a:r>
              <a:rPr lang="en-US" sz="2000" dirty="0" smtClean="0"/>
              <a:t> </a:t>
            </a:r>
            <a:r>
              <a:rPr lang="en-US" sz="2000" i="1" dirty="0" err="1" smtClean="0">
                <a:solidFill>
                  <a:srgbClr val="FFC000"/>
                </a:solidFill>
              </a:rPr>
              <a:t>g</a:t>
            </a:r>
            <a:r>
              <a:rPr lang="en-US" sz="2000" i="1" baseline="-25000" dirty="0" err="1" smtClean="0">
                <a:solidFill>
                  <a:srgbClr val="FFC000"/>
                </a:solidFill>
              </a:rPr>
              <a:t>e</a:t>
            </a:r>
            <a:r>
              <a:rPr lang="en-US" sz="2000" dirty="0" smtClean="0">
                <a:solidFill>
                  <a:srgbClr val="FFC000"/>
                </a:solidFill>
              </a:rPr>
              <a:t>=</a:t>
            </a:r>
            <a:r>
              <a:rPr lang="en-US" sz="2000" i="1" dirty="0" err="1" smtClean="0">
                <a:solidFill>
                  <a:srgbClr val="FFC000"/>
                </a:solidFill>
                <a:cs typeface="Calibri" pitchFamily="34" charset="0"/>
              </a:rPr>
              <a:t>ĝ</a:t>
            </a:r>
            <a:r>
              <a:rPr lang="en-US" sz="2000" i="1" baseline="-25000" dirty="0" err="1" smtClean="0">
                <a:solidFill>
                  <a:srgbClr val="FFC000"/>
                </a:solidFill>
              </a:rPr>
              <a:t>e</a:t>
            </a:r>
            <a:r>
              <a:rPr lang="en-US" sz="2000" i="1" dirty="0" err="1" smtClean="0">
                <a:solidFill>
                  <a:srgbClr val="FFC000"/>
                </a:solidFill>
              </a:rPr>
              <a:t>g</a:t>
            </a:r>
            <a:r>
              <a:rPr lang="en-US" sz="2000" i="1" baseline="-25000" dirty="0" err="1" smtClean="0">
                <a:solidFill>
                  <a:srgbClr val="FFC000"/>
                </a:solidFill>
              </a:rPr>
              <a:t>e</a:t>
            </a:r>
            <a:r>
              <a:rPr lang="en-US" sz="2000" dirty="0" smtClean="0">
                <a:solidFill>
                  <a:srgbClr val="FFC000"/>
                </a:solidFill>
              </a:rPr>
              <a:t>(</a:t>
            </a:r>
            <a:r>
              <a:rPr lang="en-US" sz="2000" i="1" dirty="0" smtClean="0">
                <a:solidFill>
                  <a:srgbClr val="FFC000"/>
                </a:solidFill>
              </a:rPr>
              <a:t>t</a:t>
            </a:r>
            <a:r>
              <a:rPr lang="en-US" sz="2000" dirty="0" smtClean="0">
                <a:solidFill>
                  <a:srgbClr val="FFC000"/>
                </a:solidFill>
              </a:rPr>
              <a:t>) = 0.2 </a:t>
            </a:r>
            <a:r>
              <a:rPr lang="en-US" i="1" dirty="0" err="1" smtClean="0">
                <a:solidFill>
                  <a:srgbClr val="FFC000"/>
                </a:solidFill>
              </a:rPr>
              <a:t>g</a:t>
            </a:r>
            <a:r>
              <a:rPr lang="en-US" i="1" baseline="-25000" dirty="0" err="1" smtClean="0">
                <a:solidFill>
                  <a:srgbClr val="FFC000"/>
                </a:solidFill>
              </a:rPr>
              <a:t>i</a:t>
            </a:r>
            <a:r>
              <a:rPr lang="en-US" i="1" baseline="-25000" dirty="0" smtClean="0">
                <a:solidFill>
                  <a:srgbClr val="FFC000"/>
                </a:solidFill>
              </a:rPr>
              <a:t> </a:t>
            </a:r>
            <a:r>
              <a:rPr lang="en-US" dirty="0">
                <a:solidFill>
                  <a:srgbClr val="FFC000"/>
                </a:solidFill>
              </a:rPr>
              <a:t>= </a:t>
            </a:r>
            <a:r>
              <a:rPr lang="en-US" sz="2000" dirty="0" smtClean="0">
                <a:solidFill>
                  <a:srgbClr val="FFC000"/>
                </a:solidFill>
              </a:rPr>
              <a:t>0.4  </a:t>
            </a:r>
            <a:r>
              <a:rPr lang="en-US" sz="2000" dirty="0" smtClean="0"/>
              <a:t>and </a:t>
            </a:r>
            <a:r>
              <a:rPr lang="en-US" sz="2000" i="1" dirty="0" err="1" smtClean="0">
                <a:solidFill>
                  <a:srgbClr val="FFC000"/>
                </a:solidFill>
              </a:rPr>
              <a:t>g</a:t>
            </a:r>
            <a:r>
              <a:rPr lang="en-US" sz="2000" i="1" baseline="-25000" dirty="0" err="1" smtClean="0">
                <a:solidFill>
                  <a:srgbClr val="FFC000"/>
                </a:solidFill>
              </a:rPr>
              <a:t>l</a:t>
            </a:r>
            <a:r>
              <a:rPr lang="en-US" sz="2000" i="1" baseline="-25000" dirty="0" smtClean="0">
                <a:solidFill>
                  <a:srgbClr val="FFC000"/>
                </a:solidFill>
              </a:rPr>
              <a:t> </a:t>
            </a:r>
            <a:r>
              <a:rPr lang="en-US" sz="2000" dirty="0" smtClean="0">
                <a:solidFill>
                  <a:srgbClr val="FFC000"/>
                </a:solidFill>
              </a:rPr>
              <a:t>= </a:t>
            </a:r>
            <a:r>
              <a:rPr lang="en-US" sz="2000" dirty="0" smtClean="0">
                <a:solidFill>
                  <a:srgbClr val="FFC000"/>
                </a:solidFill>
                <a:cs typeface="Calibri" pitchFamily="34" charset="0"/>
              </a:rPr>
              <a:t>2.8</a:t>
            </a:r>
            <a:r>
              <a:rPr lang="en-US" sz="2000" dirty="0" smtClean="0">
                <a:solidFill>
                  <a:srgbClr val="FFC000"/>
                </a:solidFill>
              </a:rPr>
              <a:t> </a:t>
            </a:r>
          </a:p>
        </p:txBody>
      </p:sp>
      <p:sp>
        <p:nvSpPr>
          <p:cNvPr id="29701" name="Rectangle 5"/>
          <p:cNvSpPr>
            <a:spLocks noChangeArrowheads="1"/>
          </p:cNvSpPr>
          <p:nvPr/>
        </p:nvSpPr>
        <p:spPr bwMode="auto">
          <a:xfrm>
            <a:off x="611188" y="5682333"/>
            <a:ext cx="8064500" cy="7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20000"/>
              </a:spcBef>
              <a:buClr>
                <a:schemeClr val="tx2"/>
              </a:buClr>
              <a:buSzPct val="115000"/>
            </a:pPr>
            <a:r>
              <a:rPr lang="en-US" sz="2000" i="0" dirty="0" smtClean="0">
                <a:solidFill>
                  <a:srgbClr val="FFFFFF"/>
                </a:solidFill>
                <a:latin typeface="+mn-lt"/>
              </a:rPr>
              <a:t>Current flows until equilibrium is reached.  If there are constant excitations (open channels) neuron reaches new equilibrium potential.  </a:t>
            </a:r>
            <a:endParaRPr lang="en-US" sz="2000" baseline="-25000" dirty="0">
              <a:solidFill>
                <a:srgbClr val="FFFFFF"/>
              </a:solidFill>
              <a:latin typeface="+mn-lt"/>
            </a:endParaRPr>
          </a:p>
        </p:txBody>
      </p:sp>
      <p:pic>
        <p:nvPicPr>
          <p:cNvPr id="2970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975" y="2659733"/>
            <a:ext cx="557053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3"/>
          <p:cNvSpPr txBox="1">
            <a:spLocks noChangeArrowheads="1"/>
          </p:cNvSpPr>
          <p:nvPr/>
        </p:nvSpPr>
        <p:spPr bwMode="auto">
          <a:xfrm>
            <a:off x="762000" y="1071563"/>
            <a:ext cx="7991475" cy="719137"/>
          </a:xfrm>
          <a:prstGeom prst="rect">
            <a:avLst/>
          </a:prstGeom>
          <a:noFill/>
          <a:ln w="12700">
            <a:noFill/>
            <a:miter lim="800000"/>
            <a:headEnd/>
            <a:tailEnd/>
          </a:ln>
        </p:spPr>
        <p:txBody>
          <a:bodyPr/>
          <a:lstStyle/>
          <a:p>
            <a:pPr eaLnBrk="1" hangingPunct="1">
              <a:spcBef>
                <a:spcPct val="20000"/>
              </a:spcBef>
              <a:buClr>
                <a:srgbClr val="315263"/>
              </a:buClr>
              <a:buSzPct val="75000"/>
              <a:buFont typeface="Wingdings" pitchFamily="2" charset="2"/>
              <a:buNone/>
              <a:defRPr/>
            </a:pPr>
            <a:r>
              <a:rPr lang="en-US" sz="2000" i="0" kern="0" dirty="0" smtClean="0">
                <a:solidFill>
                  <a:srgbClr val="FFFFFF"/>
                </a:solidFill>
                <a:latin typeface="+mn-lt"/>
              </a:rPr>
              <a:t>As a result of the current flow </a:t>
            </a:r>
            <a:r>
              <a:rPr lang="en-US" sz="2000" kern="0" dirty="0" err="1" smtClean="0">
                <a:solidFill>
                  <a:srgbClr val="FFFFFF"/>
                </a:solidFill>
                <a:latin typeface="+mn-lt"/>
              </a:rPr>
              <a:t>I</a:t>
            </a:r>
            <a:r>
              <a:rPr lang="en-US" sz="2000" kern="0" baseline="-25000" dirty="0" err="1" smtClean="0">
                <a:solidFill>
                  <a:srgbClr val="FFFFFF"/>
                </a:solidFill>
                <a:latin typeface="+mn-lt"/>
              </a:rPr>
              <a:t>net</a:t>
            </a:r>
            <a:r>
              <a:rPr lang="en-US" sz="2000" i="0" kern="0" dirty="0" smtClean="0">
                <a:solidFill>
                  <a:srgbClr val="FFFFFF"/>
                </a:solidFill>
                <a:latin typeface="+mn-lt"/>
              </a:rPr>
              <a:t> potential changes with some time delay </a:t>
            </a:r>
            <a:r>
              <a:rPr lang="en-US" sz="2000" kern="0" dirty="0" err="1" smtClean="0">
                <a:solidFill>
                  <a:srgbClr val="FFFFFF"/>
                </a:solidFill>
                <a:latin typeface="+mn-lt"/>
              </a:rPr>
              <a:t>dt</a:t>
            </a:r>
            <a:r>
              <a:rPr lang="en-US" sz="2000" kern="0" baseline="-25000" dirty="0" err="1" smtClean="0">
                <a:solidFill>
                  <a:srgbClr val="FFFFFF"/>
                </a:solidFill>
                <a:latin typeface="+mn-lt"/>
              </a:rPr>
              <a:t>vm</a:t>
            </a:r>
            <a:r>
              <a:rPr lang="en-US" sz="2000" i="0" kern="0" dirty="0" smtClean="0">
                <a:solidFill>
                  <a:srgbClr val="FFFFFF"/>
                </a:solidFill>
                <a:latin typeface="+mn-lt"/>
              </a:rPr>
              <a:t>: </a:t>
            </a:r>
            <a:endParaRPr lang="en-US" sz="2000" i="0" kern="0" dirty="0">
              <a:solidFill>
                <a:srgbClr val="FFFFFF"/>
              </a:solidFill>
              <a:latin typeface="+mn-lt"/>
            </a:endParaRPr>
          </a:p>
        </p:txBody>
      </p:sp>
      <p:pic>
        <p:nvPicPr>
          <p:cNvPr id="297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599" y="1524000"/>
            <a:ext cx="3641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06898707"/>
      </p:ext>
    </p:extLst>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B21F1A4F-C8CF-4F5F-82CD-F8D4CDE0E18A}" type="slidenum">
              <a:rPr lang="en-US" sz="1400" i="0">
                <a:solidFill>
                  <a:srgbClr val="0000B6"/>
                </a:solidFill>
                <a:latin typeface="Book Antiqua" pitchFamily="18" charset="0"/>
              </a:rPr>
              <a:pPr/>
              <a:t>12</a:t>
            </a:fld>
            <a:endParaRPr lang="en-US" sz="1400" i="0">
              <a:solidFill>
                <a:srgbClr val="0000B6"/>
              </a:solidFill>
              <a:latin typeface="Book Antiqua" pitchFamily="18" charset="0"/>
            </a:endParaRPr>
          </a:p>
        </p:txBody>
      </p:sp>
      <p:sp>
        <p:nvSpPr>
          <p:cNvPr id="492546" name="Rectangle 2"/>
          <p:cNvSpPr>
            <a:spLocks noGrp="1" noChangeArrowheads="1"/>
          </p:cNvSpPr>
          <p:nvPr>
            <p:ph type="title" idx="4294967295"/>
          </p:nvPr>
        </p:nvSpPr>
        <p:spPr>
          <a:xfrm>
            <a:off x="660400" y="441325"/>
            <a:ext cx="7772400" cy="574675"/>
          </a:xfrm>
        </p:spPr>
        <p:txBody>
          <a:bodyPr lIns="91440" tIns="45720" rIns="91440" bIns="45720" anchor="ctr"/>
          <a:lstStyle/>
          <a:p>
            <a:pPr eaLnBrk="1" hangingPunct="1"/>
            <a:r>
              <a:rPr lang="en-US" sz="4000" smtClean="0"/>
              <a:t>Equilibrium Potential</a:t>
            </a:r>
          </a:p>
        </p:txBody>
      </p:sp>
      <p:sp>
        <p:nvSpPr>
          <p:cNvPr id="30724" name="Rectangle 3"/>
          <p:cNvSpPr>
            <a:spLocks noGrp="1" noChangeArrowheads="1"/>
          </p:cNvSpPr>
          <p:nvPr>
            <p:ph type="body" sz="half" idx="4294967295"/>
          </p:nvPr>
        </p:nvSpPr>
        <p:spPr>
          <a:xfrm>
            <a:off x="684213" y="1196975"/>
            <a:ext cx="7991475" cy="719138"/>
          </a:xfrm>
          <a:noFill/>
        </p:spPr>
        <p:txBody>
          <a:bodyPr lIns="91440" tIns="45720" rIns="91440" bIns="45720"/>
          <a:lstStyle/>
          <a:p>
            <a:pPr marL="0" indent="0" eaLnBrk="1" hangingPunct="1">
              <a:buFont typeface="Wingdings" pitchFamily="2" charset="2"/>
              <a:buNone/>
            </a:pPr>
            <a:r>
              <a:rPr lang="en-US" sz="2000" dirty="0" smtClean="0"/>
              <a:t>If</a:t>
            </a:r>
            <a:r>
              <a:rPr lang="en-US" sz="2000" dirty="0" smtClean="0">
                <a:solidFill>
                  <a:srgbClr val="FFC000"/>
                </a:solidFill>
              </a:rPr>
              <a:t> </a:t>
            </a:r>
            <a:r>
              <a:rPr lang="en-US" sz="2000" i="1" dirty="0" err="1" smtClean="0">
                <a:solidFill>
                  <a:srgbClr val="FFC000"/>
                </a:solidFill>
              </a:rPr>
              <a:t>I</a:t>
            </a:r>
            <a:r>
              <a:rPr lang="en-US" sz="2000" i="1" baseline="-25000" dirty="0" err="1" smtClean="0">
                <a:solidFill>
                  <a:srgbClr val="FFC000"/>
                </a:solidFill>
              </a:rPr>
              <a:t>net</a:t>
            </a:r>
            <a:r>
              <a:rPr lang="en-US" sz="2000" dirty="0" smtClean="0">
                <a:solidFill>
                  <a:srgbClr val="FFC000"/>
                </a:solidFill>
              </a:rPr>
              <a:t>=0 </a:t>
            </a:r>
            <a:r>
              <a:rPr lang="en-US" sz="2000" dirty="0" smtClean="0"/>
              <a:t>then we can compute </a:t>
            </a:r>
            <a:r>
              <a:rPr lang="en-US" sz="2000" i="1" dirty="0" err="1" smtClean="0">
                <a:solidFill>
                  <a:srgbClr val="FFC000"/>
                </a:solidFill>
              </a:rPr>
              <a:t>V</a:t>
            </a:r>
            <a:r>
              <a:rPr lang="en-US" sz="2000" i="1" baseline="-25000" dirty="0" err="1" smtClean="0">
                <a:solidFill>
                  <a:srgbClr val="FFC000"/>
                </a:solidFill>
              </a:rPr>
              <a:t>m</a:t>
            </a:r>
            <a:r>
              <a:rPr lang="en-US" sz="2000" i="1" baseline="-25000" dirty="0" smtClean="0">
                <a:solidFill>
                  <a:srgbClr val="FFC000"/>
                </a:solidFill>
              </a:rPr>
              <a:t> </a:t>
            </a:r>
            <a:r>
              <a:rPr lang="en-US" sz="2000" dirty="0" smtClean="0"/>
              <a:t>(normalized threshold 0.25): </a:t>
            </a:r>
          </a:p>
        </p:txBody>
      </p:sp>
      <p:sp>
        <p:nvSpPr>
          <p:cNvPr id="30725" name="Rectangle 4"/>
          <p:cNvSpPr>
            <a:spLocks noChangeArrowheads="1"/>
          </p:cNvSpPr>
          <p:nvPr/>
        </p:nvSpPr>
        <p:spPr bwMode="auto">
          <a:xfrm>
            <a:off x="611188" y="2924944"/>
            <a:ext cx="3338512"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20000"/>
              </a:spcBef>
              <a:buClr>
                <a:schemeClr val="tx2"/>
              </a:buClr>
              <a:buSzPct val="115000"/>
            </a:pPr>
            <a:r>
              <a:rPr lang="pl-PL" sz="2000" i="0" dirty="0" smtClean="0">
                <a:solidFill>
                  <a:srgbClr val="FFFFFF"/>
                </a:solidFill>
                <a:latin typeface="+mn-lt"/>
              </a:rPr>
              <a:t>We c</a:t>
            </a:r>
            <a:r>
              <a:rPr lang="en-US" sz="2000" i="0" dirty="0" smtClean="0">
                <a:solidFill>
                  <a:srgbClr val="FFFFFF"/>
                </a:solidFill>
                <a:latin typeface="+mn-lt"/>
              </a:rPr>
              <a:t>an </a:t>
            </a:r>
            <a:r>
              <a:rPr lang="en-US" sz="2000" i="0" dirty="0" smtClean="0">
                <a:solidFill>
                  <a:srgbClr val="FFFFFF"/>
                </a:solidFill>
                <a:latin typeface="+mn-lt"/>
              </a:rPr>
              <a:t>now solve for the equilibrium potential as a function of inputs.</a:t>
            </a:r>
          </a:p>
          <a:p>
            <a:pPr algn="l"/>
            <a:r>
              <a:rPr lang="en-US" sz="2000" i="0" dirty="0" smtClean="0">
                <a:solidFill>
                  <a:srgbClr val="FFFFFF"/>
                </a:solidFill>
                <a:latin typeface="+mn-lt"/>
              </a:rPr>
              <a:t>Simplify: ignore inhibition for a moment, set </a:t>
            </a:r>
            <a:r>
              <a:rPr lang="en-US" sz="2000" dirty="0" err="1" smtClean="0">
                <a:solidFill>
                  <a:srgbClr val="FFC000"/>
                </a:solidFill>
                <a:latin typeface="+mn-lt"/>
              </a:rPr>
              <a:t>E</a:t>
            </a:r>
            <a:r>
              <a:rPr lang="en-US" sz="2000" baseline="-25000" dirty="0" err="1" smtClean="0">
                <a:solidFill>
                  <a:srgbClr val="FFC000"/>
                </a:solidFill>
                <a:latin typeface="+mn-lt"/>
              </a:rPr>
              <a:t>e</a:t>
            </a:r>
            <a:r>
              <a:rPr lang="en-US" sz="2000" i="0" dirty="0" smtClean="0">
                <a:solidFill>
                  <a:srgbClr val="FFC000"/>
                </a:solidFill>
                <a:latin typeface="+mn-lt"/>
              </a:rPr>
              <a:t>=1</a:t>
            </a:r>
            <a:r>
              <a:rPr lang="en-US" sz="2000" i="0" dirty="0" smtClean="0">
                <a:solidFill>
                  <a:srgbClr val="FFFFFF"/>
                </a:solidFill>
                <a:latin typeface="+mn-lt"/>
              </a:rPr>
              <a:t> a </a:t>
            </a:r>
            <a:r>
              <a:rPr lang="en-US" sz="2000" dirty="0" err="1" smtClean="0">
                <a:solidFill>
                  <a:srgbClr val="FFC000"/>
                </a:solidFill>
                <a:latin typeface="+mn-lt"/>
              </a:rPr>
              <a:t>E</a:t>
            </a:r>
            <a:r>
              <a:rPr lang="en-US" sz="2000" baseline="-25000" dirty="0" err="1" smtClean="0">
                <a:solidFill>
                  <a:srgbClr val="FFC000"/>
                </a:solidFill>
                <a:latin typeface="+mn-lt"/>
              </a:rPr>
              <a:t>i</a:t>
            </a:r>
            <a:r>
              <a:rPr lang="en-US" sz="2000" i="0" dirty="0" smtClean="0">
                <a:solidFill>
                  <a:srgbClr val="FFC000"/>
                </a:solidFill>
                <a:latin typeface="+mn-lt"/>
              </a:rPr>
              <a:t>=0 </a:t>
            </a:r>
            <a:r>
              <a:rPr lang="en-US" sz="2000" i="0" dirty="0" smtClean="0">
                <a:solidFill>
                  <a:srgbClr val="FFFFFF"/>
                </a:solidFill>
                <a:latin typeface="+mn-lt"/>
              </a:rPr>
              <a:t>(leaks </a:t>
            </a:r>
            <a:r>
              <a:rPr lang="en-US" sz="2000" i="0" dirty="0" smtClean="0">
                <a:solidFill>
                  <a:srgbClr val="FFFFFF"/>
                </a:solidFill>
                <a:latin typeface="+mn-lt"/>
              </a:rPr>
              <a:t>are always </a:t>
            </a:r>
            <a:r>
              <a:rPr lang="en-US" sz="2000" i="0" dirty="0" smtClean="0">
                <a:solidFill>
                  <a:srgbClr val="FFFFFF"/>
                </a:solidFill>
                <a:latin typeface="+mn-lt"/>
              </a:rPr>
              <a:t>on </a:t>
            </a:r>
            <a:r>
              <a:rPr lang="en-US" sz="2000" dirty="0" smtClean="0">
                <a:solidFill>
                  <a:schemeClr val="tx2"/>
                </a:solidFill>
                <a:latin typeface="+mn-lt"/>
              </a:rPr>
              <a:t>E</a:t>
            </a:r>
            <a:r>
              <a:rPr lang="en-US" sz="2000" baseline="-25000" dirty="0" smtClean="0">
                <a:solidFill>
                  <a:schemeClr val="tx2"/>
                </a:solidFill>
                <a:latin typeface="+mn-lt"/>
              </a:rPr>
              <a:t>l</a:t>
            </a:r>
            <a:r>
              <a:rPr lang="en-US" sz="2000" i="0" dirty="0" smtClean="0">
                <a:solidFill>
                  <a:schemeClr val="tx2"/>
                </a:solidFill>
                <a:latin typeface="+mn-lt"/>
              </a:rPr>
              <a:t>=1</a:t>
            </a:r>
            <a:r>
              <a:rPr lang="en-US" sz="2000" i="0" dirty="0" smtClean="0">
                <a:solidFill>
                  <a:srgbClr val="FFFFFF"/>
                </a:solidFill>
                <a:latin typeface="+mn-lt"/>
              </a:rPr>
              <a:t>)</a:t>
            </a:r>
            <a:endParaRPr lang="en-US" sz="2000" i="0" dirty="0">
              <a:solidFill>
                <a:srgbClr val="FFFFFF"/>
              </a:solidFill>
              <a:latin typeface="+mn-lt"/>
            </a:endParaRPr>
          </a:p>
        </p:txBody>
      </p:sp>
      <p:pic>
        <p:nvPicPr>
          <p:cNvPr id="307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944" y="1844824"/>
            <a:ext cx="363537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2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196" y="2924944"/>
            <a:ext cx="4797425"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28" name="Text Box 8"/>
          <p:cNvSpPr txBox="1">
            <a:spLocks noChangeArrowheads="1"/>
          </p:cNvSpPr>
          <p:nvPr/>
        </p:nvSpPr>
        <p:spPr bwMode="auto">
          <a:xfrm>
            <a:off x="606426" y="4922019"/>
            <a:ext cx="35552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l"/>
            <a:r>
              <a:rPr lang="en-US" sz="2000" i="0">
                <a:solidFill>
                  <a:srgbClr val="FFFFFF"/>
                </a:solidFill>
                <a:latin typeface="+mn-lt"/>
              </a:rPr>
              <a:t>Membrane potential computes a balance (weighted average) of excitatory and inhibitory inputs.</a:t>
            </a:r>
          </a:p>
          <a:p>
            <a:pPr algn="l"/>
            <a:endParaRPr lang="en-US" sz="2000" i="0">
              <a:solidFill>
                <a:srgbClr val="FFFFFF"/>
              </a:solidFill>
              <a:latin typeface="+mn-lt"/>
            </a:endParaRPr>
          </a:p>
        </p:txBody>
      </p:sp>
    </p:spTree>
    <p:extLst>
      <p:ext uri="{BB962C8B-B14F-4D97-AF65-F5344CB8AC3E}">
        <p14:creationId xmlns:p14="http://schemas.microsoft.com/office/powerpoint/2010/main" val="946166471"/>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idx="4294967295"/>
          </p:nvPr>
        </p:nvSpPr>
        <p:spPr>
          <a:xfrm>
            <a:off x="381000" y="441325"/>
            <a:ext cx="8445500" cy="574675"/>
          </a:xfrm>
        </p:spPr>
        <p:txBody>
          <a:bodyPr lIns="91440" tIns="45720" rIns="91440" bIns="45720" anchor="ctr"/>
          <a:lstStyle/>
          <a:p>
            <a:pPr eaLnBrk="1" hangingPunct="1"/>
            <a:r>
              <a:rPr lang="en-US" sz="4000" dirty="0" smtClean="0"/>
              <a:t>Computational Neurons Summary</a:t>
            </a:r>
          </a:p>
        </p:txBody>
      </p:sp>
      <p:sp>
        <p:nvSpPr>
          <p:cNvPr id="31748" name="Rectangle 3"/>
          <p:cNvSpPr>
            <a:spLocks noGrp="1" noChangeArrowheads="1"/>
          </p:cNvSpPr>
          <p:nvPr>
            <p:ph type="body" sz="half" idx="4294967295"/>
          </p:nvPr>
        </p:nvSpPr>
        <p:spPr>
          <a:xfrm>
            <a:off x="684213" y="1196976"/>
            <a:ext cx="7850187" cy="831056"/>
          </a:xfrm>
          <a:noFill/>
        </p:spPr>
        <p:txBody>
          <a:bodyPr lIns="91440" tIns="45720" rIns="91440" bIns="45720"/>
          <a:lstStyle/>
          <a:p>
            <a:pPr marL="0" indent="0" eaLnBrk="1" hangingPunct="1">
              <a:buFont typeface="Wingdings" pitchFamily="2" charset="2"/>
              <a:buNone/>
            </a:pPr>
            <a:r>
              <a:rPr lang="en-US" sz="2000" dirty="0" smtClean="0"/>
              <a:t>Use bias </a:t>
            </a:r>
            <a:r>
              <a:rPr lang="en-US" sz="2000" dirty="0" smtClean="0">
                <a:solidFill>
                  <a:srgbClr val="FFC000"/>
                </a:solidFill>
                <a:latin typeface="Symbol" pitchFamily="18" charset="2"/>
              </a:rPr>
              <a:t>b</a:t>
            </a:r>
            <a:r>
              <a:rPr lang="en-US" sz="2000" dirty="0" smtClean="0"/>
              <a:t> and activation threshold </a:t>
            </a:r>
            <a:r>
              <a:rPr lang="en-US" sz="2000" dirty="0" smtClean="0">
                <a:solidFill>
                  <a:schemeClr val="tx2"/>
                </a:solidFill>
                <a:latin typeface="Symbol" pitchFamily="18" charset="2"/>
              </a:rPr>
              <a:t>Q </a:t>
            </a:r>
            <a:r>
              <a:rPr lang="en-US" sz="2000" dirty="0" smtClean="0"/>
              <a:t>to compute the output signal with the total number of input connections </a:t>
            </a:r>
            <a:r>
              <a:rPr lang="en-US" sz="2000" dirty="0" smtClean="0">
                <a:solidFill>
                  <a:schemeClr val="tx2"/>
                </a:solidFill>
              </a:rPr>
              <a:t>N </a:t>
            </a:r>
            <a:r>
              <a:rPr lang="en-US" sz="2000" dirty="0" smtClean="0">
                <a:solidFill>
                  <a:schemeClr val="tx2"/>
                </a:solidFill>
                <a:sym typeface="Wingdings" pitchFamily="2" charset="2"/>
              </a:rPr>
              <a:t>(</a:t>
            </a:r>
            <a:r>
              <a:rPr lang="en-US" sz="2000" dirty="0" smtClean="0">
                <a:solidFill>
                  <a:schemeClr val="tx2"/>
                </a:solidFill>
              </a:rPr>
              <a:t>[ . ]</a:t>
            </a:r>
            <a:r>
              <a:rPr lang="en-US" sz="2000" baseline="-25000" dirty="0" smtClean="0">
                <a:solidFill>
                  <a:schemeClr val="tx2"/>
                </a:solidFill>
              </a:rPr>
              <a:t>+</a:t>
            </a:r>
            <a:r>
              <a:rPr lang="en-US" sz="2000" dirty="0" smtClean="0"/>
              <a:t> is a positive part):</a:t>
            </a:r>
          </a:p>
          <a:p>
            <a:pPr marL="0" indent="0" eaLnBrk="1" hangingPunct="1">
              <a:buFont typeface="Wingdings" pitchFamily="2" charset="2"/>
              <a:buNone/>
            </a:pPr>
            <a:r>
              <a:rPr lang="en-US" sz="2000" dirty="0" smtClean="0"/>
              <a:t> </a:t>
            </a:r>
          </a:p>
        </p:txBody>
      </p:sp>
      <p:sp>
        <p:nvSpPr>
          <p:cNvPr id="31749" name="Rectangle 4"/>
          <p:cNvSpPr>
            <a:spLocks noChangeArrowheads="1"/>
          </p:cNvSpPr>
          <p:nvPr/>
        </p:nvSpPr>
        <p:spPr bwMode="auto">
          <a:xfrm>
            <a:off x="4535488" y="4941168"/>
            <a:ext cx="4608512" cy="171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20000"/>
              </a:spcBef>
              <a:buClr>
                <a:schemeClr val="tx2"/>
              </a:buClr>
              <a:buSzPct val="115000"/>
            </a:pPr>
            <a:r>
              <a:rPr lang="en-US" sz="2000" i="0" dirty="0" smtClean="0">
                <a:solidFill>
                  <a:srgbClr val="FFFFFF"/>
                </a:solidFill>
                <a:latin typeface="Calibri" pitchFamily="34" charset="0"/>
              </a:rPr>
              <a:t>Function </a:t>
            </a:r>
            <a:r>
              <a:rPr lang="en-US" i="0" dirty="0" err="1" smtClean="0">
                <a:solidFill>
                  <a:srgbClr val="FFC000"/>
                </a:solidFill>
                <a:latin typeface="Symbol" pitchFamily="18" charset="2"/>
              </a:rPr>
              <a:t>g</a:t>
            </a:r>
            <a:r>
              <a:rPr lang="en-US" i="0" dirty="0" err="1" smtClean="0">
                <a:solidFill>
                  <a:srgbClr val="FFC000"/>
                </a:solidFill>
                <a:latin typeface="Calibri" pitchFamily="34" charset="0"/>
              </a:rPr>
              <a:t>x</a:t>
            </a:r>
            <a:r>
              <a:rPr lang="en-US" i="0" dirty="0" smtClean="0">
                <a:solidFill>
                  <a:srgbClr val="FFC000"/>
                </a:solidFill>
                <a:latin typeface="Calibri" pitchFamily="34" charset="0"/>
              </a:rPr>
              <a:t>/(</a:t>
            </a:r>
            <a:r>
              <a:rPr lang="en-US" i="0" dirty="0" smtClean="0">
                <a:solidFill>
                  <a:srgbClr val="FFC000"/>
                </a:solidFill>
                <a:latin typeface="Symbol" pitchFamily="18" charset="2"/>
              </a:rPr>
              <a:t>g</a:t>
            </a:r>
            <a:r>
              <a:rPr lang="en-US" i="0" dirty="0" smtClean="0">
                <a:solidFill>
                  <a:srgbClr val="FFC000"/>
                </a:solidFill>
                <a:latin typeface="Calibri" pitchFamily="34" charset="0"/>
              </a:rPr>
              <a:t>x+1)</a:t>
            </a:r>
            <a:r>
              <a:rPr lang="en-US" sz="2000" i="0" dirty="0" smtClean="0">
                <a:solidFill>
                  <a:srgbClr val="FFFFFF"/>
                </a:solidFill>
                <a:latin typeface="Calibri" pitchFamily="34" charset="0"/>
              </a:rPr>
              <a:t> combined with Gaussian noise is similar to sigmoidal,</a:t>
            </a:r>
          </a:p>
          <a:p>
            <a:pPr algn="l" eaLnBrk="1" hangingPunct="1">
              <a:spcBef>
                <a:spcPct val="20000"/>
              </a:spcBef>
              <a:buClr>
                <a:schemeClr val="tx2"/>
              </a:buClr>
              <a:buSzPct val="115000"/>
            </a:pPr>
            <a:r>
              <a:rPr lang="en-US" sz="2000" i="0" dirty="0" smtClean="0">
                <a:solidFill>
                  <a:srgbClr val="FFFFFF"/>
                </a:solidFill>
                <a:latin typeface="Calibri" pitchFamily="34" charset="0"/>
              </a:rPr>
              <a:t>Parameter </a:t>
            </a:r>
            <a:r>
              <a:rPr lang="en-US" i="0" dirty="0" smtClean="0">
                <a:solidFill>
                  <a:schemeClr val="tx2"/>
                </a:solidFill>
                <a:latin typeface="Symbol" pitchFamily="18" charset="2"/>
              </a:rPr>
              <a:t>g</a:t>
            </a:r>
            <a:r>
              <a:rPr lang="en-US" sz="2000" i="0" dirty="0" smtClean="0">
                <a:solidFill>
                  <a:srgbClr val="FFFFFF"/>
                </a:solidFill>
                <a:latin typeface="Calibri" pitchFamily="34" charset="0"/>
              </a:rPr>
              <a:t> regulates the slope.</a:t>
            </a:r>
            <a:endParaRPr lang="en-US" sz="2000" i="0" dirty="0">
              <a:solidFill>
                <a:srgbClr val="FFFFFF"/>
              </a:solidFill>
              <a:latin typeface="Calibri" pitchFamily="34" charset="0"/>
            </a:endParaRPr>
          </a:p>
        </p:txBody>
      </p:sp>
      <p:pic>
        <p:nvPicPr>
          <p:cNvPr id="3175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7" y="2028031"/>
            <a:ext cx="49149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75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37" y="4221088"/>
            <a:ext cx="35655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52" name="Rectangle 4"/>
          <p:cNvSpPr>
            <a:spLocks noChangeArrowheads="1"/>
          </p:cNvSpPr>
          <p:nvPr/>
        </p:nvSpPr>
        <p:spPr bwMode="auto">
          <a:xfrm>
            <a:off x="5724128" y="1955800"/>
            <a:ext cx="322461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000" i="0" dirty="0" smtClean="0">
                <a:solidFill>
                  <a:srgbClr val="FFFFFF"/>
                </a:solidFill>
                <a:latin typeface="+mn-lt"/>
              </a:rPr>
              <a:t>Weights = synaptic efficacy; </a:t>
            </a:r>
            <a:r>
              <a:rPr lang="en-US" sz="2000" dirty="0" smtClean="0">
                <a:solidFill>
                  <a:srgbClr val="FFFFFF"/>
                </a:solidFill>
                <a:latin typeface="+mn-lt"/>
              </a:rPr>
              <a:t>weighted input</a:t>
            </a:r>
            <a:r>
              <a:rPr lang="en-US" sz="2000" i="0" dirty="0" smtClean="0">
                <a:solidFill>
                  <a:srgbClr val="FFFFFF"/>
                </a:solidFill>
                <a:latin typeface="+mn-lt"/>
              </a:rPr>
              <a:t> </a:t>
            </a:r>
            <a:br>
              <a:rPr lang="en-US" sz="2000" i="0" dirty="0" smtClean="0">
                <a:solidFill>
                  <a:srgbClr val="FFFFFF"/>
                </a:solidFill>
                <a:latin typeface="+mn-lt"/>
              </a:rPr>
            </a:br>
            <a:r>
              <a:rPr lang="en-US" i="0" dirty="0" smtClean="0">
                <a:solidFill>
                  <a:srgbClr val="FFC000"/>
                </a:solidFill>
                <a:latin typeface="+mn-lt"/>
              </a:rPr>
              <a:t>= </a:t>
            </a:r>
            <a:r>
              <a:rPr lang="en-US" dirty="0" err="1" smtClean="0">
                <a:solidFill>
                  <a:srgbClr val="FFC000"/>
                </a:solidFill>
                <a:latin typeface="+mn-lt"/>
              </a:rPr>
              <a:t>x</a:t>
            </a:r>
            <a:r>
              <a:rPr lang="en-US" baseline="-25000" dirty="0" err="1" smtClean="0">
                <a:solidFill>
                  <a:srgbClr val="FFC000"/>
                </a:solidFill>
                <a:latin typeface="+mn-lt"/>
              </a:rPr>
              <a:t>i</a:t>
            </a:r>
            <a:r>
              <a:rPr lang="en-US" dirty="0" err="1" smtClean="0">
                <a:solidFill>
                  <a:srgbClr val="FFC000"/>
                </a:solidFill>
                <a:latin typeface="+mn-lt"/>
              </a:rPr>
              <a:t>w</a:t>
            </a:r>
            <a:r>
              <a:rPr lang="en-US" baseline="-25000" dirty="0" err="1" smtClean="0">
                <a:solidFill>
                  <a:srgbClr val="FFC000"/>
                </a:solidFill>
                <a:latin typeface="+mn-lt"/>
              </a:rPr>
              <a:t>ij</a:t>
            </a:r>
            <a:r>
              <a:rPr lang="en-US" dirty="0" smtClean="0">
                <a:solidFill>
                  <a:srgbClr val="FFFFFF"/>
                </a:solidFill>
                <a:latin typeface="+mn-lt"/>
              </a:rPr>
              <a:t>.</a:t>
            </a:r>
          </a:p>
          <a:p>
            <a:pPr algn="l"/>
            <a:endParaRPr lang="en-US" sz="2000" dirty="0" smtClean="0">
              <a:solidFill>
                <a:srgbClr val="FFFFFF"/>
              </a:solidFill>
              <a:latin typeface="+mn-lt"/>
            </a:endParaRPr>
          </a:p>
          <a:p>
            <a:pPr algn="l"/>
            <a:r>
              <a:rPr lang="en-US" sz="2000" i="0" dirty="0" smtClean="0">
                <a:solidFill>
                  <a:srgbClr val="FFFFFF"/>
                </a:solidFill>
                <a:latin typeface="+mn-lt"/>
              </a:rPr>
              <a:t>Net </a:t>
            </a:r>
            <a:r>
              <a:rPr lang="en-US" sz="2000" i="0" dirty="0" smtClean="0">
                <a:solidFill>
                  <a:srgbClr val="FFFFFF"/>
                </a:solidFill>
                <a:latin typeface="+mn-lt"/>
              </a:rPr>
              <a:t>conductance </a:t>
            </a:r>
            <a:r>
              <a:rPr lang="en-US" sz="2000" i="0" dirty="0" smtClean="0">
                <a:solidFill>
                  <a:srgbClr val="FFFFFF"/>
                </a:solidFill>
                <a:latin typeface="+mn-lt"/>
              </a:rPr>
              <a:t>(average across all inputs)</a:t>
            </a:r>
          </a:p>
          <a:p>
            <a:pPr algn="l"/>
            <a:endParaRPr lang="en-US" sz="2000" i="0" dirty="0" smtClean="0">
              <a:solidFill>
                <a:srgbClr val="FFFFFF"/>
              </a:solidFill>
              <a:latin typeface="+mn-lt"/>
            </a:endParaRPr>
          </a:p>
          <a:p>
            <a:pPr algn="l"/>
            <a:r>
              <a:rPr lang="en-US" sz="2000" i="0" dirty="0" smtClean="0">
                <a:solidFill>
                  <a:srgbClr val="FFFFFF"/>
                </a:solidFill>
                <a:latin typeface="+mn-lt"/>
              </a:rPr>
              <a:t>excitatory </a:t>
            </a:r>
            <a:r>
              <a:rPr lang="en-US" sz="2000" dirty="0" smtClean="0">
                <a:solidFill>
                  <a:srgbClr val="FFFFFF"/>
                </a:solidFill>
                <a:latin typeface="+mn-lt"/>
              </a:rPr>
              <a:t>(</a:t>
            </a:r>
            <a:r>
              <a:rPr lang="en-US" sz="2000" dirty="0" smtClean="0">
                <a:solidFill>
                  <a:schemeClr val="tx2"/>
                </a:solidFill>
                <a:latin typeface="+mn-lt"/>
              </a:rPr>
              <a:t>net = </a:t>
            </a:r>
            <a:r>
              <a:rPr lang="en-US" sz="2000" dirty="0" err="1" smtClean="0">
                <a:solidFill>
                  <a:schemeClr val="tx2"/>
                </a:solidFill>
                <a:latin typeface="+mn-lt"/>
              </a:rPr>
              <a:t>g</a:t>
            </a:r>
            <a:r>
              <a:rPr lang="en-US" sz="2000" baseline="-25000" dirty="0" err="1" smtClean="0">
                <a:solidFill>
                  <a:schemeClr val="tx2"/>
                </a:solidFill>
                <a:latin typeface="+mn-lt"/>
              </a:rPr>
              <a:t>e</a:t>
            </a:r>
            <a:r>
              <a:rPr lang="en-US" sz="2000" dirty="0" smtClean="0">
                <a:solidFill>
                  <a:schemeClr val="tx2"/>
                </a:solidFill>
                <a:latin typeface="+mn-lt"/>
              </a:rPr>
              <a:t>(t))</a:t>
            </a:r>
            <a:r>
              <a:rPr lang="en-US" sz="2000" dirty="0" smtClean="0">
                <a:solidFill>
                  <a:srgbClr val="FFFFFF"/>
                </a:solidFill>
                <a:latin typeface="+mn-lt"/>
              </a:rPr>
              <a:t>,</a:t>
            </a:r>
            <a:r>
              <a:rPr lang="en-US" sz="2000" i="0" dirty="0" smtClean="0">
                <a:solidFill>
                  <a:srgbClr val="FFFFFF"/>
                </a:solidFill>
                <a:latin typeface="+mn-lt"/>
              </a:rPr>
              <a:t> inhibitory </a:t>
            </a:r>
            <a:r>
              <a:rPr lang="en-US" sz="2000" dirty="0" err="1" smtClean="0">
                <a:solidFill>
                  <a:schemeClr val="tx2"/>
                </a:solidFill>
                <a:latin typeface="+mn-lt"/>
              </a:rPr>
              <a:t>g</a:t>
            </a:r>
            <a:r>
              <a:rPr lang="en-US" sz="2000" baseline="-25000" dirty="0" err="1" smtClean="0">
                <a:solidFill>
                  <a:schemeClr val="tx2"/>
                </a:solidFill>
                <a:latin typeface="+mn-lt"/>
              </a:rPr>
              <a:t>i</a:t>
            </a:r>
            <a:r>
              <a:rPr lang="en-US" sz="2000" dirty="0" smtClean="0">
                <a:solidFill>
                  <a:schemeClr val="tx2"/>
                </a:solidFill>
                <a:latin typeface="+mn-lt"/>
              </a:rPr>
              <a:t>(t)</a:t>
            </a:r>
            <a:r>
              <a:rPr lang="en-US" sz="2000" dirty="0" smtClean="0">
                <a:solidFill>
                  <a:srgbClr val="FFFFFF"/>
                </a:solidFill>
                <a:latin typeface="+mn-lt"/>
              </a:rPr>
              <a:t>.</a:t>
            </a:r>
            <a:endParaRPr lang="en-US" sz="2000" dirty="0">
              <a:solidFill>
                <a:srgbClr val="FFFFFF"/>
              </a:solidFill>
              <a:latin typeface="+mn-lt"/>
            </a:endParaRPr>
          </a:p>
        </p:txBody>
      </p:sp>
    </p:spTree>
    <p:extLst>
      <p:ext uri="{BB962C8B-B14F-4D97-AF65-F5344CB8AC3E}">
        <p14:creationId xmlns:p14="http://schemas.microsoft.com/office/powerpoint/2010/main" val="1644135565"/>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a:xfrm>
            <a:off x="660400" y="441325"/>
            <a:ext cx="7772400" cy="574675"/>
          </a:xfrm>
        </p:spPr>
        <p:txBody>
          <a:bodyPr lIns="91440" tIns="45720" rIns="91440" bIns="45720" anchor="ctr"/>
          <a:lstStyle/>
          <a:p>
            <a:pPr eaLnBrk="1" hangingPunct="1">
              <a:defRPr/>
            </a:pPr>
            <a:r>
              <a:rPr lang="en-US" sz="4000" smtClean="0"/>
              <a:t>Thresholded Spike Outputs</a:t>
            </a:r>
          </a:p>
        </p:txBody>
      </p:sp>
      <p:sp>
        <p:nvSpPr>
          <p:cNvPr id="32772" name="Rectangle 3"/>
          <p:cNvSpPr>
            <a:spLocks noGrp="1" noChangeArrowheads="1"/>
          </p:cNvSpPr>
          <p:nvPr>
            <p:ph type="body" sz="half" idx="4294967295"/>
          </p:nvPr>
        </p:nvSpPr>
        <p:spPr>
          <a:xfrm>
            <a:off x="639279" y="5570194"/>
            <a:ext cx="7775575" cy="863600"/>
          </a:xfrm>
          <a:noFill/>
        </p:spPr>
        <p:txBody>
          <a:bodyPr lIns="91440" tIns="45720" rIns="91440" bIns="45720"/>
          <a:lstStyle/>
          <a:p>
            <a:pPr marL="0" indent="0" eaLnBrk="1" hangingPunct="1">
              <a:buFont typeface="Wingdings" pitchFamily="2" charset="2"/>
              <a:buNone/>
            </a:pPr>
            <a:r>
              <a:rPr lang="en-US" dirty="0" smtClean="0"/>
              <a:t>Neuron’s behavior is a result of currents equilibrium in various channels.  Approximating more accurate shape is not that important. </a:t>
            </a:r>
          </a:p>
        </p:txBody>
      </p:sp>
      <p:pic>
        <p:nvPicPr>
          <p:cNvPr id="327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51891"/>
            <a:ext cx="6842125"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136" y="1953578"/>
            <a:ext cx="459105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28555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963" y="1705670"/>
            <a:ext cx="39592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96642" name="Rectangle 2"/>
          <p:cNvSpPr>
            <a:spLocks noGrp="1" noChangeArrowheads="1"/>
          </p:cNvSpPr>
          <p:nvPr>
            <p:ph type="title" idx="4294967295"/>
          </p:nvPr>
        </p:nvSpPr>
        <p:spPr>
          <a:xfrm>
            <a:off x="660400" y="441325"/>
            <a:ext cx="7772400" cy="574675"/>
          </a:xfrm>
        </p:spPr>
        <p:txBody>
          <a:bodyPr lIns="91440" tIns="45720" rIns="91440" bIns="45720" anchor="ctr"/>
          <a:lstStyle/>
          <a:p>
            <a:pPr eaLnBrk="1" hangingPunct="1">
              <a:defRPr/>
            </a:pPr>
            <a:r>
              <a:rPr lang="en-US" sz="4000" dirty="0" smtClean="0"/>
              <a:t>Parameters</a:t>
            </a:r>
          </a:p>
        </p:txBody>
      </p:sp>
      <p:sp>
        <p:nvSpPr>
          <p:cNvPr id="33797" name="Rectangle 3"/>
          <p:cNvSpPr>
            <a:spLocks noGrp="1" noChangeArrowheads="1"/>
          </p:cNvSpPr>
          <p:nvPr>
            <p:ph type="body" sz="half" idx="4294967295"/>
          </p:nvPr>
        </p:nvSpPr>
        <p:spPr>
          <a:xfrm>
            <a:off x="442913" y="1209675"/>
            <a:ext cx="4345111" cy="863600"/>
          </a:xfrm>
          <a:noFill/>
        </p:spPr>
        <p:txBody>
          <a:bodyPr lIns="91440" tIns="45720" rIns="91440" bIns="45720"/>
          <a:lstStyle/>
          <a:p>
            <a:pPr marL="0" indent="0" eaLnBrk="1" hangingPunct="1">
              <a:buFont typeface="Wingdings" pitchFamily="2" charset="2"/>
              <a:buNone/>
            </a:pPr>
            <a:r>
              <a:rPr lang="en-US" sz="2200" dirty="0" smtClean="0"/>
              <a:t>Emergent allows to simulate neurons with realistic parameters. </a:t>
            </a:r>
          </a:p>
        </p:txBody>
      </p:sp>
      <p:pic>
        <p:nvPicPr>
          <p:cNvPr id="3379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2525713"/>
            <a:ext cx="4999038"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450754508"/>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C2E54245-D89F-4530-8391-EC1DAC984847}" type="slidenum">
              <a:rPr lang="en-US" sz="1400" i="0">
                <a:solidFill>
                  <a:srgbClr val="0000B6"/>
                </a:solidFill>
                <a:latin typeface="Book Antiqua" pitchFamily="18" charset="0"/>
              </a:rPr>
              <a:pPr/>
              <a:t>16</a:t>
            </a:fld>
            <a:endParaRPr lang="en-US" sz="1400" i="0">
              <a:solidFill>
                <a:srgbClr val="0000B6"/>
              </a:solidFill>
              <a:latin typeface="Book Antiqua" pitchFamily="18" charset="0"/>
            </a:endParaRPr>
          </a:p>
        </p:txBody>
      </p:sp>
      <p:sp>
        <p:nvSpPr>
          <p:cNvPr id="496642" name="Rectangle 2"/>
          <p:cNvSpPr>
            <a:spLocks noGrp="1" noChangeArrowheads="1"/>
          </p:cNvSpPr>
          <p:nvPr>
            <p:ph type="title" idx="4294967295"/>
          </p:nvPr>
        </p:nvSpPr>
        <p:spPr>
          <a:xfrm>
            <a:off x="660400" y="441325"/>
            <a:ext cx="7772400" cy="574675"/>
          </a:xfrm>
        </p:spPr>
        <p:txBody>
          <a:bodyPr lIns="91440" tIns="45720" rIns="91440" bIns="45720" anchor="ctr"/>
          <a:lstStyle/>
          <a:p>
            <a:pPr eaLnBrk="1" hangingPunct="1"/>
            <a:r>
              <a:rPr lang="pl-PL" sz="4000" smtClean="0"/>
              <a:t>Emergent:</a:t>
            </a:r>
            <a:endParaRPr lang="en-US" sz="4000" smtClean="0"/>
          </a:p>
        </p:txBody>
      </p:sp>
      <p:sp>
        <p:nvSpPr>
          <p:cNvPr id="21508" name="pole tekstowe 4"/>
          <p:cNvSpPr txBox="1">
            <a:spLocks noChangeArrowheads="1"/>
          </p:cNvSpPr>
          <p:nvPr/>
        </p:nvSpPr>
        <p:spPr bwMode="auto">
          <a:xfrm>
            <a:off x="549275" y="2914819"/>
            <a:ext cx="8404225" cy="3477875"/>
          </a:xfrm>
          <a:prstGeom prst="rect">
            <a:avLst/>
          </a:prstGeom>
          <a:noFill/>
          <a:ln w="9525">
            <a:noFill/>
            <a:miter lim="800000"/>
            <a:headEnd/>
            <a:tailEnd/>
          </a:ln>
        </p:spPr>
        <p:txBody>
          <a:bodyPr anchor="ctr">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l"/>
            <a:r>
              <a:rPr lang="en-US" sz="2000" i="0" dirty="0">
                <a:solidFill>
                  <a:srgbClr val="FFFFFF"/>
                </a:solidFill>
                <a:latin typeface="+mn-lt"/>
              </a:rPr>
              <a:t>Emergent supports:</a:t>
            </a:r>
          </a:p>
          <a:p>
            <a:pPr algn="l"/>
            <a:endParaRPr lang="en-US" sz="2000" i="0" dirty="0">
              <a:solidFill>
                <a:srgbClr val="FFFFFF"/>
              </a:solidFill>
              <a:latin typeface="+mn-lt"/>
            </a:endParaRPr>
          </a:p>
          <a:p>
            <a:pPr marL="342900" indent="-342900" algn="l">
              <a:buFont typeface="Arial" pitchFamily="34" charset="0"/>
              <a:buChar char="•"/>
            </a:pPr>
            <a:r>
              <a:rPr lang="en-US" sz="2000" i="0" dirty="0">
                <a:solidFill>
                  <a:srgbClr val="FFFFFF"/>
                </a:solidFill>
                <a:latin typeface="+mn-lt"/>
              </a:rPr>
              <a:t>Classic back-propagation and recurrent back-propagation and variants, </a:t>
            </a:r>
          </a:p>
          <a:p>
            <a:pPr marL="342900" indent="-342900" algn="l">
              <a:buFont typeface="Arial" pitchFamily="34" charset="0"/>
              <a:buChar char="•"/>
            </a:pPr>
            <a:r>
              <a:rPr lang="en-US" sz="2000" i="0" dirty="0">
                <a:solidFill>
                  <a:srgbClr val="FFFFFF"/>
                </a:solidFill>
                <a:latin typeface="+mn-lt"/>
              </a:rPr>
              <a:t>Constraint-satisfaction (CS) including the </a:t>
            </a:r>
            <a:r>
              <a:rPr lang="fr-FR" sz="2000" i="0" dirty="0">
                <a:solidFill>
                  <a:srgbClr val="FFFFFF"/>
                </a:solidFill>
                <a:latin typeface="+mn-lt"/>
              </a:rPr>
              <a:t>Boltzmann Machine, Interactive Activation </a:t>
            </a:r>
            <a:r>
              <a:rPr lang="en-US" sz="2000" i="0" dirty="0">
                <a:solidFill>
                  <a:srgbClr val="FFFFFF"/>
                </a:solidFill>
                <a:latin typeface="+mn-lt"/>
              </a:rPr>
              <a:t>and Competition, and other related algorithms; </a:t>
            </a:r>
          </a:p>
          <a:p>
            <a:pPr marL="342900" indent="-342900" algn="l">
              <a:buFont typeface="Arial" pitchFamily="34" charset="0"/>
              <a:buChar char="•"/>
            </a:pPr>
            <a:r>
              <a:rPr lang="en-US" sz="2000" i="0" dirty="0">
                <a:solidFill>
                  <a:srgbClr val="FFFFFF"/>
                </a:solidFill>
                <a:latin typeface="+mn-lt"/>
              </a:rPr>
              <a:t>Self-organized learning including </a:t>
            </a:r>
            <a:r>
              <a:rPr lang="en-US" sz="2000" i="0" dirty="0" err="1">
                <a:solidFill>
                  <a:srgbClr val="FFFFFF"/>
                </a:solidFill>
                <a:latin typeface="+mn-lt"/>
              </a:rPr>
              <a:t>Hebbian</a:t>
            </a:r>
            <a:r>
              <a:rPr lang="en-US" sz="2000" i="0" dirty="0">
                <a:solidFill>
                  <a:srgbClr val="FFFFFF"/>
                </a:solidFill>
                <a:latin typeface="+mn-lt"/>
              </a:rPr>
              <a:t> Competitive learning and variants, with </a:t>
            </a:r>
            <a:r>
              <a:rPr lang="en-US" sz="2000" i="0" dirty="0" err="1">
                <a:solidFill>
                  <a:srgbClr val="FFFFFF"/>
                </a:solidFill>
                <a:latin typeface="+mn-lt"/>
              </a:rPr>
              <a:t>Kohonen's</a:t>
            </a:r>
            <a:r>
              <a:rPr lang="en-US" sz="2000" i="0" dirty="0">
                <a:solidFill>
                  <a:srgbClr val="FFFFFF"/>
                </a:solidFill>
                <a:latin typeface="+mn-lt"/>
              </a:rPr>
              <a:t> Self-Organizing Maps and variants</a:t>
            </a:r>
          </a:p>
          <a:p>
            <a:pPr marL="342900" indent="-342900" algn="l">
              <a:buFont typeface="Arial" pitchFamily="34" charset="0"/>
              <a:buChar char="•"/>
            </a:pPr>
            <a:r>
              <a:rPr lang="en-US" sz="2000" i="0" dirty="0" err="1">
                <a:solidFill>
                  <a:srgbClr val="FFFFFF"/>
                </a:solidFill>
                <a:latin typeface="+mn-lt"/>
              </a:rPr>
              <a:t>Leabra</a:t>
            </a:r>
            <a:r>
              <a:rPr lang="en-US" sz="2000" i="0" dirty="0">
                <a:solidFill>
                  <a:srgbClr val="FFFFFF"/>
                </a:solidFill>
                <a:latin typeface="+mn-lt"/>
              </a:rPr>
              <a:t> (``local error-driven and biologically realistic algorithm'')</a:t>
            </a:r>
          </a:p>
          <a:p>
            <a:pPr marL="342900" indent="-342900" algn="l">
              <a:buFont typeface="Arial" pitchFamily="34" charset="0"/>
              <a:buChar char="•"/>
            </a:pPr>
            <a:r>
              <a:rPr lang="en-US" sz="2000" i="0" dirty="0">
                <a:solidFill>
                  <a:srgbClr val="FFFFFF"/>
                </a:solidFill>
                <a:latin typeface="+mn-lt"/>
              </a:rPr>
              <a:t>Real Time Neural Simulator</a:t>
            </a:r>
          </a:p>
          <a:p>
            <a:pPr marL="342900" indent="-342900" algn="l">
              <a:buFont typeface="Arial" pitchFamily="34" charset="0"/>
              <a:buChar char="•"/>
            </a:pPr>
            <a:r>
              <a:rPr lang="en-US" sz="2000" i="0" dirty="0">
                <a:solidFill>
                  <a:srgbClr val="FFFFFF"/>
                </a:solidFill>
                <a:latin typeface="+mn-lt"/>
              </a:rPr>
              <a:t>Long Short Term Memory</a:t>
            </a:r>
          </a:p>
          <a:p>
            <a:pPr marL="342900" indent="-342900" algn="l">
              <a:buFont typeface="Arial" pitchFamily="34" charset="0"/>
              <a:buChar char="•"/>
            </a:pPr>
            <a:r>
              <a:rPr lang="en-US" sz="2000" i="0" dirty="0">
                <a:solidFill>
                  <a:srgbClr val="FFFFFF"/>
                </a:solidFill>
                <a:latin typeface="+mn-lt"/>
              </a:rPr>
              <a:t>Oscillating Inhibition Learning </a:t>
            </a:r>
            <a:r>
              <a:rPr lang="en-US" sz="2000" i="0" dirty="0" smtClean="0">
                <a:solidFill>
                  <a:srgbClr val="FFFFFF"/>
                </a:solidFill>
                <a:latin typeface="+mn-lt"/>
              </a:rPr>
              <a:t>Mechanism</a:t>
            </a:r>
            <a:endParaRPr lang="en-US" sz="2000" i="0" dirty="0">
              <a:solidFill>
                <a:srgbClr val="FFFFFF"/>
              </a:solidFill>
              <a:latin typeface="+mn-lt"/>
            </a:endParaRPr>
          </a:p>
        </p:txBody>
      </p:sp>
      <p:sp>
        <p:nvSpPr>
          <p:cNvPr id="34821" name="Rectangle 3"/>
          <p:cNvSpPr>
            <a:spLocks noChangeArrowheads="1"/>
          </p:cNvSpPr>
          <p:nvPr/>
        </p:nvSpPr>
        <p:spPr bwMode="auto">
          <a:xfrm>
            <a:off x="493713" y="1196975"/>
            <a:ext cx="6186487"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l" eaLnBrk="1" hangingPunct="1">
              <a:spcBef>
                <a:spcPct val="20000"/>
              </a:spcBef>
              <a:buClr>
                <a:srgbClr val="315263"/>
              </a:buClr>
              <a:buSzPct val="75000"/>
              <a:buFont typeface="Wingdings" pitchFamily="2" charset="2"/>
              <a:buNone/>
            </a:pPr>
            <a:r>
              <a:rPr lang="pl-PL" sz="2000" i="0" dirty="0" err="1">
                <a:solidFill>
                  <a:srgbClr val="FFFFFF"/>
                </a:solidFill>
                <a:latin typeface="+mn-lt"/>
              </a:rPr>
              <a:t>Emergent</a:t>
            </a:r>
            <a:r>
              <a:rPr lang="pl-PL" sz="2000" i="0" dirty="0">
                <a:solidFill>
                  <a:srgbClr val="FFFFFF"/>
                </a:solidFill>
                <a:latin typeface="+mn-lt"/>
              </a:rPr>
              <a:t> </a:t>
            </a:r>
            <a:r>
              <a:rPr lang="en-US" sz="2000" i="0" dirty="0">
                <a:solidFill>
                  <a:srgbClr val="FFFFFF"/>
                </a:solidFill>
                <a:latin typeface="+mn-lt"/>
              </a:rPr>
              <a:t>is a powerful tool for simulation of biologically plausible, complex neural networks:</a:t>
            </a:r>
          </a:p>
          <a:p>
            <a:pPr algn="l" eaLnBrk="1" hangingPunct="1">
              <a:spcBef>
                <a:spcPct val="20000"/>
              </a:spcBef>
              <a:buClr>
                <a:srgbClr val="315263"/>
              </a:buClr>
              <a:buSzPct val="75000"/>
              <a:buFont typeface="Wingdings" pitchFamily="2" charset="2"/>
              <a:buNone/>
            </a:pPr>
            <a:r>
              <a:rPr lang="en-US" sz="2000" i="0" dirty="0">
                <a:solidFill>
                  <a:srgbClr val="FFFFFF"/>
                </a:solidFill>
                <a:latin typeface="+mn-lt"/>
                <a:hlinkClick r:id="rId3"/>
              </a:rPr>
              <a:t>http://grey.colorado.edu/emergent</a:t>
            </a:r>
            <a:endParaRPr lang="en-US" sz="2000" i="0" dirty="0">
              <a:solidFill>
                <a:srgbClr val="FFFFFF"/>
              </a:solidFill>
              <a:latin typeface="+mn-lt"/>
            </a:endParaRPr>
          </a:p>
          <a:p>
            <a:pPr algn="l" eaLnBrk="1" hangingPunct="1">
              <a:spcBef>
                <a:spcPct val="20000"/>
              </a:spcBef>
              <a:buClr>
                <a:srgbClr val="315263"/>
              </a:buClr>
              <a:buSzPct val="75000"/>
              <a:buFont typeface="Wingdings" pitchFamily="2" charset="2"/>
              <a:buNone/>
            </a:pPr>
            <a:endParaRPr lang="en-US" sz="2000" i="0" dirty="0">
              <a:solidFill>
                <a:srgbClr val="FFFFFF"/>
              </a:solidFill>
              <a:latin typeface="+mn-lt"/>
            </a:endParaRPr>
          </a:p>
          <a:p>
            <a:pPr algn="l" eaLnBrk="1" hangingPunct="1">
              <a:spcBef>
                <a:spcPct val="20000"/>
              </a:spcBef>
              <a:buClr>
                <a:srgbClr val="315263"/>
              </a:buClr>
              <a:buSzPct val="75000"/>
              <a:buFont typeface="Wingdings" pitchFamily="2" charset="2"/>
              <a:buNone/>
            </a:pPr>
            <a:endParaRPr lang="pl-PL" sz="2000" i="0" dirty="0">
              <a:solidFill>
                <a:srgbClr val="FFFFFF"/>
              </a:solidFill>
              <a:latin typeface="+mn-lt"/>
            </a:endParaRPr>
          </a:p>
        </p:txBody>
      </p:sp>
      <p:pic>
        <p:nvPicPr>
          <p:cNvPr id="34822" name="Picture 6" descr="Screenshot_brain_ar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0"/>
            <a:ext cx="25908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7"/>
          <p:cNvSpPr txBox="1">
            <a:spLocks noChangeArrowheads="1"/>
          </p:cNvSpPr>
          <p:nvPr/>
        </p:nvSpPr>
        <p:spPr bwMode="auto">
          <a:xfrm>
            <a:off x="6108700" y="2819400"/>
            <a:ext cx="3035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r>
              <a:rPr lang="en-US" sz="1600" dirty="0">
                <a:latin typeface="Calibri" pitchFamily="34" charset="0"/>
              </a:rPr>
              <a:t>Simulating the brain functions </a:t>
            </a:r>
          </a:p>
        </p:txBody>
      </p:sp>
    </p:spTree>
    <p:extLst>
      <p:ext uri="{BB962C8B-B14F-4D97-AF65-F5344CB8AC3E}">
        <p14:creationId xmlns:p14="http://schemas.microsoft.com/office/powerpoint/2010/main" val="2970701929"/>
      </p:ext>
    </p:extLst>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idx="4294967295"/>
          </p:nvPr>
        </p:nvSpPr>
        <p:spPr>
          <a:xfrm>
            <a:off x="660400" y="441325"/>
            <a:ext cx="7772400" cy="574675"/>
          </a:xfrm>
        </p:spPr>
        <p:txBody>
          <a:bodyPr lIns="91440" tIns="45720" rIns="91440" bIns="45720" anchor="ctr"/>
          <a:lstStyle/>
          <a:p>
            <a:pPr eaLnBrk="1" hangingPunct="1"/>
            <a:r>
              <a:rPr lang="pl-PL" sz="4000" smtClean="0"/>
              <a:t>Emergent: Unit.Proj</a:t>
            </a:r>
            <a:endParaRPr lang="en-US" sz="4000" smtClean="0"/>
          </a:p>
        </p:txBody>
      </p:sp>
      <p:sp>
        <p:nvSpPr>
          <p:cNvPr id="36868" name="pole tekstowe 4"/>
          <p:cNvSpPr txBox="1">
            <a:spLocks noChangeArrowheads="1"/>
          </p:cNvSpPr>
          <p:nvPr/>
        </p:nvSpPr>
        <p:spPr bwMode="auto">
          <a:xfrm>
            <a:off x="714375" y="3857625"/>
            <a:ext cx="81438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l" eaLnBrk="1" hangingPunct="1"/>
            <a:r>
              <a:rPr lang="en-US" sz="2000" i="0" dirty="0" err="1">
                <a:solidFill>
                  <a:schemeClr val="folHlink"/>
                </a:solidFill>
                <a:latin typeface="Calibri" pitchFamily="34" charset="0"/>
              </a:rPr>
              <a:t>act_fun</a:t>
            </a:r>
            <a:r>
              <a:rPr lang="en-US" sz="2000" i="0" dirty="0">
                <a:latin typeface="Calibri" pitchFamily="34" charset="0"/>
              </a:rPr>
              <a:t> </a:t>
            </a:r>
            <a:r>
              <a:rPr lang="en-US" sz="2000" i="0" dirty="0">
                <a:solidFill>
                  <a:srgbClr val="FFFFFF"/>
                </a:solidFill>
                <a:latin typeface="Calibri" pitchFamily="34" charset="0"/>
              </a:rPr>
              <a:t>activation function</a:t>
            </a:r>
            <a:r>
              <a:rPr lang="pl-PL" sz="2000" i="0" dirty="0">
                <a:latin typeface="Calibri" pitchFamily="34" charset="0"/>
              </a:rPr>
              <a:t>: </a:t>
            </a:r>
            <a:r>
              <a:rPr lang="pl-PL" sz="2000" i="0" dirty="0" err="1">
                <a:solidFill>
                  <a:schemeClr val="folHlink"/>
                </a:solidFill>
                <a:latin typeface="Calibri" pitchFamily="34" charset="0"/>
              </a:rPr>
              <a:t>Noisy</a:t>
            </a:r>
            <a:r>
              <a:rPr lang="pl-PL" sz="2000" i="0" dirty="0">
                <a:solidFill>
                  <a:schemeClr val="folHlink"/>
                </a:solidFill>
                <a:latin typeface="Calibri" pitchFamily="34" charset="0"/>
              </a:rPr>
              <a:t> xx1</a:t>
            </a:r>
            <a:r>
              <a:rPr lang="pl-PL" sz="2000" i="0" dirty="0">
                <a:latin typeface="Calibri" pitchFamily="34" charset="0"/>
              </a:rPr>
              <a:t>; </a:t>
            </a:r>
            <a:r>
              <a:rPr lang="en-US" sz="2000" i="0" dirty="0">
                <a:solidFill>
                  <a:srgbClr val="FFFFFF"/>
                </a:solidFill>
                <a:latin typeface="Calibri" pitchFamily="34" charset="0"/>
              </a:rPr>
              <a:t>can be chosen without noise, linear with or without noise</a:t>
            </a:r>
            <a:r>
              <a:rPr lang="pl-PL" sz="2000" i="0" dirty="0">
                <a:solidFill>
                  <a:srgbClr val="FFFFFF"/>
                </a:solidFill>
                <a:latin typeface="Calibri" pitchFamily="34" charset="0"/>
              </a:rPr>
              <a:t>, </a:t>
            </a:r>
            <a:r>
              <a:rPr lang="en-US" sz="2000" i="0" dirty="0">
                <a:solidFill>
                  <a:srgbClr val="FFFFFF"/>
                </a:solidFill>
                <a:latin typeface="Calibri" pitchFamily="34" charset="0"/>
              </a:rPr>
              <a:t>or</a:t>
            </a:r>
            <a:r>
              <a:rPr lang="pl-PL" sz="2000" i="0" dirty="0">
                <a:solidFill>
                  <a:srgbClr val="FFFFFF"/>
                </a:solidFill>
                <a:latin typeface="Calibri" pitchFamily="34" charset="0"/>
              </a:rPr>
              <a:t> </a:t>
            </a:r>
            <a:r>
              <a:rPr lang="pl-PL" sz="2000" i="0" dirty="0" err="1">
                <a:solidFill>
                  <a:srgbClr val="FFFFFF"/>
                </a:solidFill>
                <a:latin typeface="Calibri" pitchFamily="34" charset="0"/>
              </a:rPr>
              <a:t>spike</a:t>
            </a:r>
            <a:r>
              <a:rPr lang="pl-PL" sz="2000" i="0" dirty="0">
                <a:solidFill>
                  <a:srgbClr val="FFFFFF"/>
                </a:solidFill>
                <a:latin typeface="Calibri" pitchFamily="34" charset="0"/>
              </a:rPr>
              <a:t>.</a:t>
            </a:r>
          </a:p>
          <a:p>
            <a:pPr algn="l" eaLnBrk="1" hangingPunct="1"/>
            <a:r>
              <a:rPr lang="pl-PL" sz="2000" i="0" dirty="0" err="1">
                <a:solidFill>
                  <a:schemeClr val="folHlink"/>
                </a:solidFill>
                <a:latin typeface="Calibri" pitchFamily="34" charset="0"/>
              </a:rPr>
              <a:t>g_bar_e</a:t>
            </a:r>
            <a:r>
              <a:rPr lang="pl-PL" sz="2000" i="0" dirty="0">
                <a:latin typeface="Calibri" pitchFamily="34" charset="0"/>
              </a:rPr>
              <a:t> </a:t>
            </a:r>
            <a:r>
              <a:rPr lang="en-US" sz="2000" i="0" dirty="0">
                <a:solidFill>
                  <a:srgbClr val="FFFFFF"/>
                </a:solidFill>
                <a:latin typeface="Calibri" pitchFamily="34" charset="0"/>
              </a:rPr>
              <a:t>determines fraction of channels is open during </a:t>
            </a:r>
            <a:r>
              <a:rPr lang="pl-PL" sz="2000" i="0" dirty="0">
                <a:solidFill>
                  <a:srgbClr val="FFFFFF"/>
                </a:solidFill>
                <a:latin typeface="Calibri" pitchFamily="34" charset="0"/>
              </a:rPr>
              <a:t>on/</a:t>
            </a:r>
            <a:r>
              <a:rPr lang="pl-PL" sz="2000" i="0" dirty="0" err="1">
                <a:solidFill>
                  <a:srgbClr val="FFFFFF"/>
                </a:solidFill>
                <a:latin typeface="Calibri" pitchFamily="34" charset="0"/>
              </a:rPr>
              <a:t>off_cycle</a:t>
            </a:r>
            <a:r>
              <a:rPr lang="pl-PL" sz="2000" i="0" dirty="0">
                <a:solidFill>
                  <a:srgbClr val="FFFFFF"/>
                </a:solidFill>
                <a:latin typeface="Calibri" pitchFamily="34" charset="0"/>
              </a:rPr>
              <a:t>.</a:t>
            </a:r>
          </a:p>
          <a:p>
            <a:pPr algn="l" eaLnBrk="1" hangingPunct="1"/>
            <a:r>
              <a:rPr lang="pl-PL" sz="2000" i="0" dirty="0" err="1">
                <a:solidFill>
                  <a:schemeClr val="folHlink"/>
                </a:solidFill>
                <a:latin typeface="Calibri" pitchFamily="34" charset="0"/>
              </a:rPr>
              <a:t>e_rev_e</a:t>
            </a:r>
            <a:r>
              <a:rPr lang="pl-PL" sz="2000" i="0" dirty="0">
                <a:latin typeface="Calibri" pitchFamily="34" charset="0"/>
              </a:rPr>
              <a:t> </a:t>
            </a:r>
            <a:r>
              <a:rPr lang="en-US" sz="2000" i="0" dirty="0">
                <a:solidFill>
                  <a:srgbClr val="FFFFFF"/>
                </a:solidFill>
                <a:latin typeface="Calibri" pitchFamily="34" charset="0"/>
              </a:rPr>
              <a:t>is equilibrium potential for activating channels</a:t>
            </a:r>
            <a:r>
              <a:rPr lang="pl-PL" sz="2000" i="0" dirty="0">
                <a:solidFill>
                  <a:srgbClr val="FFFFFF"/>
                </a:solidFill>
                <a:latin typeface="Calibri" pitchFamily="34" charset="0"/>
              </a:rPr>
              <a:t>.</a:t>
            </a:r>
          </a:p>
          <a:p>
            <a:pPr algn="l" eaLnBrk="1" hangingPunct="1"/>
            <a:r>
              <a:rPr lang="pl-PL" sz="2000" i="0" dirty="0">
                <a:solidFill>
                  <a:schemeClr val="folHlink"/>
                </a:solidFill>
                <a:latin typeface="Calibri" pitchFamily="34" charset="0"/>
              </a:rPr>
              <a:t>a</a:t>
            </a:r>
            <a:r>
              <a:rPr lang="pl-PL" sz="2000" i="0" dirty="0">
                <a:latin typeface="Calibri" pitchFamily="34" charset="0"/>
              </a:rPr>
              <a:t> = </a:t>
            </a:r>
            <a:r>
              <a:rPr lang="en-US" sz="2000" i="0" dirty="0">
                <a:solidFill>
                  <a:srgbClr val="FFFFFF"/>
                </a:solidFill>
                <a:latin typeface="Calibri" pitchFamily="34" charset="0"/>
              </a:rPr>
              <a:t>accommodation</a:t>
            </a:r>
            <a:r>
              <a:rPr lang="pl-PL" sz="2000" i="0" dirty="0">
                <a:solidFill>
                  <a:srgbClr val="FFFFFF"/>
                </a:solidFill>
                <a:latin typeface="Calibri" pitchFamily="34" charset="0"/>
              </a:rPr>
              <a:t>, </a:t>
            </a:r>
            <a:r>
              <a:rPr lang="en-US" sz="2000" i="0" dirty="0">
                <a:solidFill>
                  <a:srgbClr val="FFFFFF"/>
                </a:solidFill>
                <a:latin typeface="Calibri" pitchFamily="34" charset="0"/>
              </a:rPr>
              <a:t>increase of </a:t>
            </a:r>
            <a:r>
              <a:rPr lang="pl-PL" sz="2000" i="0" dirty="0">
                <a:solidFill>
                  <a:srgbClr val="FFFFFF"/>
                </a:solidFill>
                <a:latin typeface="Calibri" pitchFamily="34" charset="0"/>
              </a:rPr>
              <a:t>Ca</a:t>
            </a:r>
            <a:r>
              <a:rPr lang="pl-PL" sz="2000" i="0" baseline="30000" dirty="0">
                <a:solidFill>
                  <a:srgbClr val="FFFFFF"/>
                </a:solidFill>
                <a:latin typeface="Calibri" pitchFamily="34" charset="0"/>
              </a:rPr>
              <a:t>++</a:t>
            </a:r>
            <a:r>
              <a:rPr lang="pl-PL" sz="2000" i="0" dirty="0">
                <a:solidFill>
                  <a:srgbClr val="FFFFFF"/>
                </a:solidFill>
                <a:latin typeface="Calibri" pitchFamily="34" charset="0"/>
              </a:rPr>
              <a:t> </a:t>
            </a:r>
            <a:r>
              <a:rPr lang="en-US" sz="2000" i="0" dirty="0">
                <a:solidFill>
                  <a:srgbClr val="FFFFFF"/>
                </a:solidFill>
                <a:latin typeface="Calibri" pitchFamily="34" charset="0"/>
              </a:rPr>
              <a:t>concentration in neuron</a:t>
            </a:r>
            <a:r>
              <a:rPr lang="pl-PL" sz="2000" i="0" dirty="0">
                <a:solidFill>
                  <a:srgbClr val="FFFFFF"/>
                </a:solidFill>
                <a:latin typeface="Calibri" pitchFamily="34" charset="0"/>
              </a:rPr>
              <a:t> </a:t>
            </a:r>
            <a:br>
              <a:rPr lang="pl-PL" sz="2000" i="0" dirty="0">
                <a:solidFill>
                  <a:srgbClr val="FFFFFF"/>
                </a:solidFill>
                <a:latin typeface="Calibri" pitchFamily="34" charset="0"/>
              </a:rPr>
            </a:br>
            <a:r>
              <a:rPr lang="pl-PL" sz="2000" i="0" dirty="0">
                <a:solidFill>
                  <a:srgbClr val="FFFFFF"/>
                </a:solidFill>
                <a:latin typeface="Calibri" pitchFamily="34" charset="0"/>
              </a:rPr>
              <a:t>	=&gt; </a:t>
            </a:r>
            <a:r>
              <a:rPr lang="en-US" sz="2000" i="0" dirty="0">
                <a:solidFill>
                  <a:srgbClr val="FFFFFF"/>
                </a:solidFill>
                <a:latin typeface="Calibri" pitchFamily="34" charset="0"/>
              </a:rPr>
              <a:t>opens inhibitory channels </a:t>
            </a:r>
            <a:r>
              <a:rPr lang="pl-PL" sz="2000" i="0" dirty="0">
                <a:solidFill>
                  <a:srgbClr val="FFFFFF"/>
                </a:solidFill>
                <a:latin typeface="Calibri" pitchFamily="34" charset="0"/>
              </a:rPr>
              <a:t>(</a:t>
            </a:r>
            <a:r>
              <a:rPr lang="en-US" sz="2000" i="0" dirty="0">
                <a:solidFill>
                  <a:srgbClr val="FFFFFF"/>
                </a:solidFill>
                <a:latin typeface="Calibri" pitchFamily="34" charset="0"/>
              </a:rPr>
              <a:t>usually </a:t>
            </a:r>
            <a:r>
              <a:rPr lang="pl-PL" sz="2000" i="0" dirty="0">
                <a:solidFill>
                  <a:srgbClr val="FFFFFF"/>
                </a:solidFill>
                <a:latin typeface="Calibri" pitchFamily="34" charset="0"/>
              </a:rPr>
              <a:t>K</a:t>
            </a:r>
            <a:r>
              <a:rPr lang="pl-PL" sz="2000" i="0" baseline="30000" dirty="0">
                <a:solidFill>
                  <a:srgbClr val="FFFFFF"/>
                </a:solidFill>
                <a:latin typeface="Calibri" pitchFamily="34" charset="0"/>
              </a:rPr>
              <a:t>+</a:t>
            </a:r>
            <a:r>
              <a:rPr lang="pl-PL" sz="2000" i="0" dirty="0">
                <a:solidFill>
                  <a:srgbClr val="FFFFFF"/>
                </a:solidFill>
                <a:latin typeface="Calibri" pitchFamily="34" charset="0"/>
              </a:rPr>
              <a:t>)</a:t>
            </a:r>
            <a:r>
              <a:rPr lang="en-US" sz="2000" i="0" dirty="0">
                <a:solidFill>
                  <a:srgbClr val="FFFFFF"/>
                </a:solidFill>
                <a:latin typeface="Calibri" pitchFamily="34" charset="0"/>
              </a:rPr>
              <a:t> </a:t>
            </a:r>
            <a:r>
              <a:rPr lang="en-US" sz="2000" i="0" dirty="0">
                <a:latin typeface="Calibri" pitchFamily="34" charset="0"/>
              </a:rPr>
              <a:t>– </a:t>
            </a:r>
            <a:r>
              <a:rPr lang="en-US" sz="2000" i="0" dirty="0">
                <a:solidFill>
                  <a:schemeClr val="folHlink"/>
                </a:solidFill>
                <a:latin typeface="Calibri" pitchFamily="34" charset="0"/>
              </a:rPr>
              <a:t>section 2.9</a:t>
            </a:r>
            <a:r>
              <a:rPr lang="pl-PL" sz="2000" i="0" dirty="0">
                <a:solidFill>
                  <a:schemeClr val="folHlink"/>
                </a:solidFill>
                <a:latin typeface="Calibri" pitchFamily="34" charset="0"/>
              </a:rPr>
              <a:t>. </a:t>
            </a:r>
          </a:p>
          <a:p>
            <a:pPr algn="l" eaLnBrk="1" hangingPunct="1"/>
            <a:r>
              <a:rPr lang="pl-PL" sz="2000" i="0" dirty="0">
                <a:solidFill>
                  <a:schemeClr val="folHlink"/>
                </a:solidFill>
                <a:latin typeface="Calibri" pitchFamily="34" charset="0"/>
              </a:rPr>
              <a:t>h</a:t>
            </a:r>
            <a:r>
              <a:rPr lang="pl-PL" sz="2000" i="0" dirty="0">
                <a:latin typeface="Calibri" pitchFamily="34" charset="0"/>
              </a:rPr>
              <a:t> </a:t>
            </a:r>
            <a:r>
              <a:rPr lang="pl-PL" sz="2000" i="0" dirty="0">
                <a:solidFill>
                  <a:srgbClr val="FFFFFF"/>
                </a:solidFill>
                <a:latin typeface="Calibri" pitchFamily="34" charset="0"/>
              </a:rPr>
              <a:t>= </a:t>
            </a:r>
            <a:r>
              <a:rPr lang="en-US" sz="2000" i="0" dirty="0">
                <a:solidFill>
                  <a:srgbClr val="FFFFFF"/>
                </a:solidFill>
                <a:latin typeface="Calibri" pitchFamily="34" charset="0"/>
              </a:rPr>
              <a:t>hysteresis</a:t>
            </a:r>
            <a:r>
              <a:rPr lang="pl-PL" sz="2000" i="0" dirty="0">
                <a:solidFill>
                  <a:srgbClr val="FFFFFF"/>
                </a:solidFill>
                <a:latin typeface="Calibri" pitchFamily="34" charset="0"/>
              </a:rPr>
              <a:t>, </a:t>
            </a:r>
            <a:r>
              <a:rPr lang="en-US" sz="2000" i="0" dirty="0">
                <a:solidFill>
                  <a:srgbClr val="FFFFFF"/>
                </a:solidFill>
                <a:latin typeface="Calibri" pitchFamily="34" charset="0"/>
              </a:rPr>
              <a:t>reaction slowdown, active neurons remain active for some time after the excitation is removed</a:t>
            </a:r>
            <a:r>
              <a:rPr lang="pl-PL" sz="2000" i="0" dirty="0">
                <a:solidFill>
                  <a:srgbClr val="FFFFFF"/>
                </a:solidFill>
                <a:latin typeface="Calibri" pitchFamily="34" charset="0"/>
              </a:rPr>
              <a:t>.</a:t>
            </a:r>
          </a:p>
        </p:txBody>
      </p:sp>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1745262"/>
            <a:ext cx="653891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870" name="Rectangle 3"/>
          <p:cNvSpPr>
            <a:spLocks noChangeArrowheads="1"/>
          </p:cNvSpPr>
          <p:nvPr/>
        </p:nvSpPr>
        <p:spPr bwMode="auto">
          <a:xfrm>
            <a:off x="684213" y="1196975"/>
            <a:ext cx="8245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l" eaLnBrk="1" hangingPunct="1">
              <a:spcBef>
                <a:spcPct val="20000"/>
              </a:spcBef>
              <a:buClr>
                <a:srgbClr val="315263"/>
              </a:buClr>
              <a:buSzPct val="75000"/>
              <a:buFont typeface="Wingdings" pitchFamily="2" charset="2"/>
              <a:buNone/>
            </a:pPr>
            <a:r>
              <a:rPr lang="pl-PL" sz="2200" i="0" dirty="0" err="1">
                <a:solidFill>
                  <a:srgbClr val="FFFFFF"/>
                </a:solidFill>
                <a:latin typeface="Calibri" pitchFamily="34" charset="0"/>
              </a:rPr>
              <a:t>Emergent</a:t>
            </a:r>
            <a:r>
              <a:rPr lang="pl-PL" sz="2200" i="0" dirty="0">
                <a:solidFill>
                  <a:srgbClr val="FFFFFF"/>
                </a:solidFill>
                <a:latin typeface="Calibri" pitchFamily="34" charset="0"/>
              </a:rPr>
              <a:t> </a:t>
            </a:r>
            <a:r>
              <a:rPr lang="en-US" sz="2200" i="0" dirty="0" smtClean="0">
                <a:solidFill>
                  <a:srgbClr val="FFFFFF"/>
                </a:solidFill>
                <a:latin typeface="Calibri" pitchFamily="34" charset="0"/>
              </a:rPr>
              <a:t>has many parameters regulating activity of neurons. </a:t>
            </a:r>
            <a:endParaRPr lang="pl-PL" sz="2200" i="0" dirty="0">
              <a:solidFill>
                <a:srgbClr val="FFFFFF"/>
              </a:solidFill>
              <a:latin typeface="Calibri" pitchFamily="34" charset="0"/>
            </a:endParaRPr>
          </a:p>
        </p:txBody>
      </p:sp>
    </p:spTree>
    <p:extLst>
      <p:ext uri="{BB962C8B-B14F-4D97-AF65-F5344CB8AC3E}">
        <p14:creationId xmlns:p14="http://schemas.microsoft.com/office/powerpoint/2010/main" val="3669859460"/>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idx="4294967295"/>
          </p:nvPr>
        </p:nvSpPr>
        <p:spPr>
          <a:xfrm>
            <a:off x="660400" y="441325"/>
            <a:ext cx="7772400" cy="574675"/>
          </a:xfrm>
        </p:spPr>
        <p:txBody>
          <a:bodyPr lIns="91440" tIns="45720" rIns="91440" bIns="45720" anchor="ctr"/>
          <a:lstStyle/>
          <a:p>
            <a:pPr eaLnBrk="1" hangingPunct="1">
              <a:defRPr/>
            </a:pPr>
            <a:r>
              <a:rPr lang="pl-PL" sz="4000" smtClean="0"/>
              <a:t>Emergent: </a:t>
            </a:r>
            <a:r>
              <a:rPr lang="en-US" sz="4000" smtClean="0"/>
              <a:t>results</a:t>
            </a:r>
          </a:p>
        </p:txBody>
      </p:sp>
      <p:sp>
        <p:nvSpPr>
          <p:cNvPr id="37892" name="Rectangle 3"/>
          <p:cNvSpPr>
            <a:spLocks noGrp="1" noChangeArrowheads="1"/>
          </p:cNvSpPr>
          <p:nvPr>
            <p:ph type="body" sz="half" idx="4294967295"/>
          </p:nvPr>
        </p:nvSpPr>
        <p:spPr>
          <a:xfrm>
            <a:off x="265113" y="1196975"/>
            <a:ext cx="4044950" cy="4137025"/>
          </a:xfrm>
        </p:spPr>
        <p:txBody>
          <a:bodyPr lIns="91440" tIns="45720" rIns="91440" bIns="45720"/>
          <a:lstStyle/>
          <a:p>
            <a:pPr marL="0" indent="0" eaLnBrk="1" hangingPunct="1">
              <a:buFont typeface="Wingdings" pitchFamily="2" charset="2"/>
              <a:buNone/>
            </a:pPr>
            <a:r>
              <a:rPr lang="pl-PL" sz="2000" dirty="0" smtClean="0">
                <a:solidFill>
                  <a:schemeClr val="folHlink"/>
                </a:solidFill>
              </a:rPr>
              <a:t>Net</a:t>
            </a:r>
            <a:r>
              <a:rPr lang="pl-PL" sz="2000" dirty="0" smtClean="0"/>
              <a:t> = </a:t>
            </a:r>
            <a:r>
              <a:rPr lang="en-US" sz="2000" dirty="0" smtClean="0"/>
              <a:t>total excitation changes from 0 to </a:t>
            </a:r>
            <a:r>
              <a:rPr lang="pl-PL" sz="2000" dirty="0" err="1" smtClean="0">
                <a:solidFill>
                  <a:schemeClr val="tx2"/>
                </a:solidFill>
              </a:rPr>
              <a:t>g_bar_e</a:t>
            </a:r>
            <a:r>
              <a:rPr lang="pl-PL" sz="2000" dirty="0" smtClean="0"/>
              <a:t>=1 </a:t>
            </a:r>
            <a:r>
              <a:rPr lang="en-US" sz="2000" dirty="0" smtClean="0"/>
              <a:t>(all channels open)</a:t>
            </a:r>
            <a:r>
              <a:rPr lang="pl-PL" sz="2000" dirty="0" smtClean="0"/>
              <a:t>.</a:t>
            </a:r>
          </a:p>
          <a:p>
            <a:pPr marL="0" indent="0" eaLnBrk="1" hangingPunct="1">
              <a:buFont typeface="Wingdings" pitchFamily="2" charset="2"/>
              <a:buNone/>
            </a:pPr>
            <a:r>
              <a:rPr lang="pl-PL" sz="2000" dirty="0" err="1" smtClean="0">
                <a:solidFill>
                  <a:schemeClr val="folHlink"/>
                </a:solidFill>
              </a:rPr>
              <a:t>I_net</a:t>
            </a:r>
            <a:r>
              <a:rPr lang="pl-PL" sz="2000" dirty="0" smtClean="0"/>
              <a:t>: </a:t>
            </a:r>
            <a:r>
              <a:rPr lang="en-US" sz="2000" dirty="0" smtClean="0"/>
              <a:t>current flows to the neuron, equilibrium is reached, then it flows out of the neuron</a:t>
            </a:r>
            <a:r>
              <a:rPr lang="pl-PL" sz="2000" dirty="0" smtClean="0"/>
              <a:t>. </a:t>
            </a:r>
          </a:p>
          <a:p>
            <a:pPr marL="0" indent="0" eaLnBrk="1" hangingPunct="1">
              <a:buFont typeface="Wingdings" pitchFamily="2" charset="2"/>
              <a:buNone/>
            </a:pPr>
            <a:r>
              <a:rPr lang="pl-PL" sz="2000" dirty="0" err="1" smtClean="0">
                <a:solidFill>
                  <a:schemeClr val="folHlink"/>
                </a:solidFill>
              </a:rPr>
              <a:t>V_m</a:t>
            </a:r>
            <a:r>
              <a:rPr lang="pl-PL" sz="2000" dirty="0" smtClean="0">
                <a:solidFill>
                  <a:schemeClr val="tx2"/>
                </a:solidFill>
              </a:rPr>
              <a:t> </a:t>
            </a:r>
            <a:r>
              <a:rPr lang="en-US" sz="2000" dirty="0" smtClean="0"/>
              <a:t>is axon potential</a:t>
            </a:r>
            <a:r>
              <a:rPr lang="pl-PL" sz="2000" dirty="0" smtClean="0"/>
              <a:t>, </a:t>
            </a:r>
            <a:r>
              <a:rPr lang="en-US" sz="2000" dirty="0" smtClean="0"/>
              <a:t>increases from </a:t>
            </a:r>
            <a:r>
              <a:rPr lang="pl-PL" sz="2000" dirty="0" smtClean="0"/>
              <a:t>-70mV (</a:t>
            </a:r>
            <a:r>
              <a:rPr lang="en-US" sz="2000" dirty="0" smtClean="0"/>
              <a:t>here</a:t>
            </a:r>
            <a:r>
              <a:rPr lang="pl-PL" sz="2000" dirty="0" smtClean="0"/>
              <a:t> 0.15) </a:t>
            </a:r>
            <a:r>
              <a:rPr lang="en-US" sz="2000" dirty="0" smtClean="0"/>
              <a:t>t</a:t>
            </a:r>
            <a:r>
              <a:rPr lang="pl-PL" sz="2000" dirty="0" smtClean="0"/>
              <a:t>o +50mV (</a:t>
            </a:r>
            <a:r>
              <a:rPr lang="en-US" sz="2000" dirty="0" smtClean="0"/>
              <a:t>here</a:t>
            </a:r>
            <a:r>
              <a:rPr lang="pl-PL" sz="2000" dirty="0" smtClean="0"/>
              <a:t> 0.30).</a:t>
            </a:r>
          </a:p>
          <a:p>
            <a:pPr marL="0" indent="0" eaLnBrk="1" hangingPunct="1">
              <a:buFont typeface="Wingdings" pitchFamily="2" charset="2"/>
              <a:buNone/>
            </a:pPr>
            <a:r>
              <a:rPr lang="pl-PL" sz="2000" dirty="0" err="1" smtClean="0">
                <a:solidFill>
                  <a:schemeClr val="folHlink"/>
                </a:solidFill>
              </a:rPr>
              <a:t>Act</a:t>
            </a:r>
            <a:r>
              <a:rPr lang="pl-PL" sz="2000" dirty="0" smtClean="0">
                <a:solidFill>
                  <a:schemeClr val="folHlink"/>
                </a:solidFill>
              </a:rPr>
              <a:t> =</a:t>
            </a:r>
            <a:r>
              <a:rPr lang="pl-PL" sz="2000" dirty="0" smtClean="0"/>
              <a:t>  </a:t>
            </a:r>
            <a:r>
              <a:rPr lang="en-US" sz="2000" dirty="0" smtClean="0"/>
              <a:t>output activation</a:t>
            </a:r>
            <a:r>
              <a:rPr lang="pl-PL" sz="2000" dirty="0" smtClean="0"/>
              <a:t>; </a:t>
            </a:r>
            <a:r>
              <a:rPr lang="en-US" sz="2000" dirty="0" smtClean="0"/>
              <a:t>if spikes are selected then they will show</a:t>
            </a:r>
          </a:p>
          <a:p>
            <a:pPr marL="0" indent="0" eaLnBrk="1" hangingPunct="1">
              <a:buFont typeface="Wingdings" pitchFamily="2" charset="2"/>
              <a:buNone/>
            </a:pPr>
            <a:r>
              <a:rPr lang="en-US" sz="2000" dirty="0" smtClean="0"/>
              <a:t>on the figure</a:t>
            </a:r>
            <a:endParaRPr lang="pl-PL" sz="2000" dirty="0" smtClean="0"/>
          </a:p>
        </p:txBody>
      </p:sp>
      <p:sp>
        <p:nvSpPr>
          <p:cNvPr id="37893" name="pole tekstowe 4"/>
          <p:cNvSpPr txBox="1">
            <a:spLocks noChangeArrowheads="1"/>
          </p:cNvSpPr>
          <p:nvPr/>
        </p:nvSpPr>
        <p:spPr bwMode="auto">
          <a:xfrm>
            <a:off x="3059833" y="5643563"/>
            <a:ext cx="59412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l" eaLnBrk="1" hangingPunct="1"/>
            <a:r>
              <a:rPr lang="en-US" sz="2000" i="0" dirty="0">
                <a:latin typeface="Calibri" pitchFamily="34" charset="0"/>
              </a:rPr>
              <a:t>Single impulses</a:t>
            </a:r>
            <a:r>
              <a:rPr lang="pl-PL" sz="2000" i="0" dirty="0">
                <a:latin typeface="Calibri" pitchFamily="34" charset="0"/>
              </a:rPr>
              <a:t>; </a:t>
            </a:r>
            <a:r>
              <a:rPr lang="en-US" sz="2000" i="0" dirty="0">
                <a:latin typeface="Calibri" pitchFamily="34" charset="0"/>
              </a:rPr>
              <a:t>fluctuations result form noise</a:t>
            </a:r>
            <a:r>
              <a:rPr lang="pl-PL" sz="2000" i="0" dirty="0">
                <a:latin typeface="Calibri" pitchFamily="34" charset="0"/>
              </a:rPr>
              <a:t>, </a:t>
            </a:r>
            <a:br>
              <a:rPr lang="pl-PL" sz="2000" i="0" dirty="0">
                <a:latin typeface="Calibri" pitchFamily="34" charset="0"/>
              </a:rPr>
            </a:br>
            <a:r>
              <a:rPr lang="en-US" sz="2000" i="0" dirty="0">
                <a:latin typeface="Calibri" pitchFamily="34" charset="0"/>
              </a:rPr>
              <a:t>here there is a small noise variance</a:t>
            </a:r>
            <a:r>
              <a:rPr lang="pl-PL" sz="2000" i="0" dirty="0">
                <a:latin typeface="Calibri" pitchFamily="34" charset="0"/>
              </a:rPr>
              <a:t> = 0.001</a:t>
            </a:r>
          </a:p>
          <a:p>
            <a:pPr algn="l" eaLnBrk="1" hangingPunct="1"/>
            <a:r>
              <a:rPr lang="pl-PL" sz="2000" i="0" dirty="0" err="1">
                <a:solidFill>
                  <a:schemeClr val="folHlink"/>
                </a:solidFill>
                <a:latin typeface="Calibri" pitchFamily="34" charset="0"/>
              </a:rPr>
              <a:t>Act</a:t>
            </a:r>
            <a:r>
              <a:rPr lang="pl-PL" sz="2000" i="0" dirty="0">
                <a:solidFill>
                  <a:schemeClr val="folHlink"/>
                </a:solidFill>
                <a:latin typeface="Calibri" pitchFamily="34" charset="0"/>
              </a:rPr>
              <a:t> </a:t>
            </a:r>
            <a:r>
              <a:rPr lang="pl-PL" sz="2000" i="0" dirty="0" err="1">
                <a:solidFill>
                  <a:schemeClr val="folHlink"/>
                </a:solidFill>
                <a:latin typeface="Calibri" pitchFamily="34" charset="0"/>
              </a:rPr>
              <a:t>eq</a:t>
            </a:r>
            <a:r>
              <a:rPr lang="pl-PL" sz="2000" i="0" dirty="0">
                <a:latin typeface="Calibri" pitchFamily="34" charset="0"/>
              </a:rPr>
              <a:t> = </a:t>
            </a:r>
            <a:r>
              <a:rPr lang="en-US" sz="2000" i="0" dirty="0">
                <a:latin typeface="Calibri" pitchFamily="34" charset="0"/>
              </a:rPr>
              <a:t>equivalent of average </a:t>
            </a:r>
            <a:r>
              <a:rPr lang="pl-PL" sz="2000" i="0" dirty="0" err="1">
                <a:latin typeface="Calibri" pitchFamily="34" charset="0"/>
              </a:rPr>
              <a:t>rate-code</a:t>
            </a:r>
            <a:r>
              <a:rPr lang="pl-PL" sz="2000" i="0" dirty="0">
                <a:latin typeface="Calibri" pitchFamily="34" charset="0"/>
              </a:rPr>
              <a:t>.</a:t>
            </a:r>
          </a:p>
        </p:txBody>
      </p:sp>
      <p:pic>
        <p:nvPicPr>
          <p:cNvPr id="378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1071563"/>
            <a:ext cx="4572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1143000"/>
            <a:ext cx="45720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3005882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type="title"/>
          </p:nvPr>
        </p:nvSpPr>
        <p:spPr>
          <a:xfrm>
            <a:off x="762000" y="228600"/>
            <a:ext cx="7986713" cy="769938"/>
          </a:xfrm>
        </p:spPr>
        <p:txBody>
          <a:bodyPr/>
          <a:lstStyle/>
          <a:p>
            <a:pPr>
              <a:defRPr/>
            </a:pPr>
            <a:r>
              <a:rPr lang="pl-PL" smtClean="0"/>
              <a:t>Advantages of model simulations</a:t>
            </a:r>
          </a:p>
        </p:txBody>
      </p:sp>
      <p:sp>
        <p:nvSpPr>
          <p:cNvPr id="38916" name="Rectangle 3"/>
          <p:cNvSpPr>
            <a:spLocks noGrp="1" noChangeArrowheads="1"/>
          </p:cNvSpPr>
          <p:nvPr>
            <p:ph type="body" idx="1"/>
          </p:nvPr>
        </p:nvSpPr>
        <p:spPr>
          <a:xfrm>
            <a:off x="488950" y="1143000"/>
            <a:ext cx="8655050" cy="5526088"/>
          </a:xfrm>
          <a:noFill/>
        </p:spPr>
        <p:txBody>
          <a:bodyPr/>
          <a:lstStyle/>
          <a:p>
            <a:pPr marL="0" indent="0">
              <a:lnSpc>
                <a:spcPct val="90000"/>
              </a:lnSpc>
              <a:buFont typeface="Wingdings" pitchFamily="2" charset="2"/>
              <a:buNone/>
            </a:pPr>
            <a:r>
              <a:rPr lang="en-US" sz="2000" dirty="0" smtClean="0"/>
              <a:t>Models help to understand phenomena: </a:t>
            </a:r>
          </a:p>
          <a:p>
            <a:pPr>
              <a:lnSpc>
                <a:spcPct val="90000"/>
              </a:lnSpc>
            </a:pPr>
            <a:r>
              <a:rPr lang="en-US" sz="2000" dirty="0" smtClean="0"/>
              <a:t>enable new inspirations, perspectives on a problem</a:t>
            </a:r>
          </a:p>
          <a:p>
            <a:pPr>
              <a:lnSpc>
                <a:spcPct val="90000"/>
              </a:lnSpc>
            </a:pPr>
            <a:r>
              <a:rPr lang="en-US" sz="2000" dirty="0" smtClean="0"/>
              <a:t>allow to simulate effects of damages and disorders (drugs, poisoning)</a:t>
            </a:r>
          </a:p>
          <a:p>
            <a:pPr>
              <a:lnSpc>
                <a:spcPct val="90000"/>
              </a:lnSpc>
            </a:pPr>
            <a:r>
              <a:rPr lang="en-US" sz="2000" dirty="0" smtClean="0"/>
              <a:t>help to understand behavior </a:t>
            </a:r>
          </a:p>
          <a:p>
            <a:pPr>
              <a:lnSpc>
                <a:spcPct val="90000"/>
              </a:lnSpc>
            </a:pPr>
            <a:r>
              <a:rPr lang="en-US" sz="2000" dirty="0" smtClean="0"/>
              <a:t>models can be formulated on various levels of complexity  </a:t>
            </a:r>
          </a:p>
          <a:p>
            <a:pPr>
              <a:lnSpc>
                <a:spcPct val="90000"/>
              </a:lnSpc>
            </a:pPr>
            <a:r>
              <a:rPr lang="en-US" sz="2000" dirty="0" smtClean="0"/>
              <a:t>models of phenomena overlapping in a continuous fashion (e.g. motion or perception) </a:t>
            </a:r>
          </a:p>
          <a:p>
            <a:pPr>
              <a:lnSpc>
                <a:spcPct val="90000"/>
              </a:lnSpc>
            </a:pPr>
            <a:r>
              <a:rPr lang="en-US" sz="2000" dirty="0" smtClean="0"/>
              <a:t>models allow detailed control of experimental conditions and exact analysis of the results. </a:t>
            </a:r>
          </a:p>
          <a:p>
            <a:pPr marL="0" indent="0">
              <a:lnSpc>
                <a:spcPct val="90000"/>
              </a:lnSpc>
            </a:pPr>
            <a:endParaRPr lang="en-US" sz="2000" dirty="0" smtClean="0"/>
          </a:p>
          <a:p>
            <a:pPr marL="0" indent="0">
              <a:lnSpc>
                <a:spcPct val="90000"/>
              </a:lnSpc>
              <a:buFont typeface="Wingdings" pitchFamily="2" charset="2"/>
              <a:buNone/>
            </a:pPr>
            <a:r>
              <a:rPr lang="en-US" sz="2000" dirty="0" smtClean="0"/>
              <a:t>Models require exact specification of underlying assumptions:</a:t>
            </a:r>
          </a:p>
          <a:p>
            <a:pPr marL="0" indent="0">
              <a:lnSpc>
                <a:spcPct val="90000"/>
              </a:lnSpc>
            </a:pPr>
            <a:r>
              <a:rPr lang="en-US" sz="2000" dirty="0" smtClean="0"/>
              <a:t>  allow for new predictions</a:t>
            </a:r>
          </a:p>
          <a:p>
            <a:pPr marL="0" indent="0">
              <a:lnSpc>
                <a:spcPct val="90000"/>
              </a:lnSpc>
            </a:pPr>
            <a:r>
              <a:rPr lang="en-US" sz="2000" dirty="0" smtClean="0"/>
              <a:t>  perform deconstructions of psychological concepts (working memory?)</a:t>
            </a:r>
          </a:p>
          <a:p>
            <a:pPr marL="0" indent="0">
              <a:lnSpc>
                <a:spcPct val="90000"/>
              </a:lnSpc>
            </a:pPr>
            <a:r>
              <a:rPr lang="en-US" sz="2000" dirty="0" smtClean="0"/>
              <a:t>  allow to understand the complexity of a problem</a:t>
            </a:r>
          </a:p>
          <a:p>
            <a:pPr marL="0" indent="0">
              <a:lnSpc>
                <a:spcPct val="90000"/>
              </a:lnSpc>
            </a:pPr>
            <a:r>
              <a:rPr lang="en-US" sz="2000" dirty="0" smtClean="0"/>
              <a:t>  allow for simplifications enabling analysis of a complex system</a:t>
            </a:r>
          </a:p>
          <a:p>
            <a:pPr marL="0" indent="0">
              <a:lnSpc>
                <a:spcPct val="90000"/>
              </a:lnSpc>
            </a:pPr>
            <a:r>
              <a:rPr lang="en-US" sz="2000" dirty="0" smtClean="0"/>
              <a:t>  provide a uniform, cohesive plan of action</a:t>
            </a:r>
          </a:p>
        </p:txBody>
      </p:sp>
    </p:spTree>
    <p:extLst>
      <p:ext uri="{BB962C8B-B14F-4D97-AF65-F5344CB8AC3E}">
        <p14:creationId xmlns:p14="http://schemas.microsoft.com/office/powerpoint/2010/main" val="143372659"/>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Software</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0" indent="0">
              <a:buNone/>
            </a:pPr>
            <a:r>
              <a:rPr lang="en-US" dirty="0" smtClean="0"/>
              <a:t>Eventually we would like to use brain-inspired cognitive architectures (BICA) based on neural control for multi-agent systems. </a:t>
            </a:r>
          </a:p>
          <a:p>
            <a:pPr marL="0" indent="0">
              <a:buNone/>
            </a:pPr>
            <a:r>
              <a:rPr lang="en-US" dirty="0" smtClean="0"/>
              <a:t>The software for doing this is still experimental and hard to use for lab exercises.</a:t>
            </a:r>
          </a:p>
          <a:p>
            <a:pPr marL="0" indent="0">
              <a:buNone/>
            </a:pPr>
            <a:endParaRPr lang="en-US" dirty="0" smtClean="0"/>
          </a:p>
          <a:p>
            <a:pPr marL="0" indent="0">
              <a:buNone/>
            </a:pPr>
            <a:r>
              <a:rPr lang="en-US" dirty="0" smtClean="0"/>
              <a:t>See this list of cognitive architectures and promising software packages: </a:t>
            </a:r>
          </a:p>
          <a:p>
            <a:pPr marL="0" indent="0">
              <a:buNone/>
            </a:pPr>
            <a:r>
              <a:rPr lang="en-US" dirty="0" smtClean="0">
                <a:hlinkClick r:id="rId2"/>
              </a:rPr>
              <a:t>http://duch-links.wikispaces.com/Cognitive+Architectures</a:t>
            </a:r>
            <a:endParaRPr lang="en-US" dirty="0" smtClean="0"/>
          </a:p>
          <a:p>
            <a:pPr marL="0" indent="0">
              <a:buNone/>
            </a:pPr>
            <a:endParaRPr lang="en-US" dirty="0" smtClean="0"/>
          </a:p>
          <a:p>
            <a:pPr marL="0" indent="0">
              <a:buNone/>
            </a:pPr>
            <a:r>
              <a:rPr lang="en-US" dirty="0" smtClean="0"/>
              <a:t>For now we shall use the </a:t>
            </a:r>
            <a:r>
              <a:rPr lang="en-US" b="1" dirty="0" smtClean="0"/>
              <a:t>Emergent software package</a:t>
            </a:r>
            <a:r>
              <a:rPr lang="en-US" dirty="0" smtClean="0"/>
              <a:t> to demonstrate how some high-level functions  may result from low-level neural processes.</a:t>
            </a:r>
          </a:p>
          <a:p>
            <a:pPr marL="0" indent="0">
              <a:buNone/>
            </a:pPr>
            <a:r>
              <a:rPr lang="en-US" dirty="0" smtClean="0"/>
              <a:t>We shall only be able to make an explanation of the principles and a few demonstration during our lab hour, but you can do most of these exercises yourself as homework, clear explanations are provided in Emergent projects.</a:t>
            </a:r>
          </a:p>
        </p:txBody>
      </p:sp>
    </p:spTree>
    <p:extLst>
      <p:ext uri="{BB962C8B-B14F-4D97-AF65-F5344CB8AC3E}">
        <p14:creationId xmlns:p14="http://schemas.microsoft.com/office/powerpoint/2010/main" val="1880893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ChangeArrowheads="1"/>
          </p:cNvSpPr>
          <p:nvPr>
            <p:ph type="title"/>
          </p:nvPr>
        </p:nvSpPr>
        <p:spPr>
          <a:xfrm>
            <a:off x="762000" y="228600"/>
            <a:ext cx="7986713" cy="769938"/>
          </a:xfrm>
        </p:spPr>
        <p:txBody>
          <a:bodyPr/>
          <a:lstStyle/>
          <a:p>
            <a:pPr>
              <a:defRPr/>
            </a:pPr>
            <a:r>
              <a:rPr lang="pl-PL" dirty="0" smtClean="0"/>
              <a:t>Disadvantages of simulations</a:t>
            </a:r>
          </a:p>
        </p:txBody>
      </p:sp>
      <p:sp>
        <p:nvSpPr>
          <p:cNvPr id="39940" name="Rectangle 3"/>
          <p:cNvSpPr>
            <a:spLocks noGrp="1" noChangeArrowheads="1"/>
          </p:cNvSpPr>
          <p:nvPr>
            <p:ph type="body" idx="1"/>
          </p:nvPr>
        </p:nvSpPr>
        <p:spPr>
          <a:xfrm>
            <a:off x="488950" y="1131888"/>
            <a:ext cx="8655050" cy="5465464"/>
          </a:xfrm>
          <a:noFill/>
        </p:spPr>
        <p:txBody>
          <a:bodyPr/>
          <a:lstStyle/>
          <a:p>
            <a:pPr marL="0" indent="0">
              <a:buFont typeface="Wingdings" pitchFamily="2" charset="2"/>
              <a:buNone/>
            </a:pPr>
            <a:r>
              <a:rPr lang="en-US" sz="2000" dirty="0" smtClean="0"/>
              <a:t>One must consider limitations of designed models:</a:t>
            </a:r>
          </a:p>
          <a:p>
            <a:pPr marL="0" indent="0"/>
            <a:r>
              <a:rPr lang="en-US" sz="2000" dirty="0" smtClean="0"/>
              <a:t>  Models are often too simple, they should contain many levels.</a:t>
            </a:r>
          </a:p>
          <a:p>
            <a:pPr marL="0" indent="0"/>
            <a:r>
              <a:rPr lang="en-US" sz="2000" dirty="0" smtClean="0"/>
              <a:t>  Models can be too complex, theory may give simpler explanation </a:t>
            </a:r>
          </a:p>
          <a:p>
            <a:pPr marL="400050" lvl="1" indent="0">
              <a:spcAft>
                <a:spcPts val="600"/>
              </a:spcAft>
            </a:pPr>
            <a:r>
              <a:rPr lang="en-US" sz="1600" dirty="0" smtClean="0"/>
              <a:t> why there are no hurricanes on the equator? - due to </a:t>
            </a:r>
            <a:r>
              <a:rPr lang="en-US" sz="1600" dirty="0" err="1" smtClean="0"/>
              <a:t>Coriolis</a:t>
            </a:r>
            <a:r>
              <a:rPr lang="en-US" sz="1600" dirty="0" smtClean="0"/>
              <a:t> effect </a:t>
            </a:r>
          </a:p>
          <a:p>
            <a:pPr marL="400050" lvl="1" indent="0">
              <a:spcAft>
                <a:spcPts val="600"/>
              </a:spcAft>
            </a:pPr>
            <a:endParaRPr lang="en-US" sz="1600" dirty="0" smtClean="0"/>
          </a:p>
          <a:p>
            <a:pPr marL="0" indent="0"/>
            <a:r>
              <a:rPr lang="en-US" sz="2000" dirty="0" smtClean="0"/>
              <a:t>  It’s not always known what to provide for in a model.</a:t>
            </a:r>
          </a:p>
          <a:p>
            <a:pPr marL="0" indent="0"/>
            <a:r>
              <a:rPr lang="en-US" sz="2000" dirty="0" smtClean="0"/>
              <a:t>  Even if models work, that doesn’t mean that we understand the mechanisms.</a:t>
            </a:r>
          </a:p>
          <a:p>
            <a:pPr marL="0" indent="0"/>
            <a:r>
              <a:rPr lang="en-US" sz="2000" dirty="0" smtClean="0"/>
              <a:t>  Many alternative yet very different models can explain the same phenomenon.</a:t>
            </a:r>
          </a:p>
          <a:p>
            <a:pPr marL="0" indent="0"/>
            <a:endParaRPr lang="en-US" sz="2000" dirty="0" smtClean="0"/>
          </a:p>
          <a:p>
            <a:pPr marL="0" indent="0">
              <a:buFont typeface="Wingdings" pitchFamily="2" charset="2"/>
              <a:buNone/>
            </a:pPr>
            <a:r>
              <a:rPr lang="en-US" sz="2000" dirty="0" smtClean="0"/>
              <a:t>Models need to be carefully designed to fit the observations:</a:t>
            </a:r>
          </a:p>
          <a:p>
            <a:pPr marL="0" indent="0"/>
            <a:r>
              <a:rPr lang="en-US" sz="2000" dirty="0" smtClean="0"/>
              <a:t>  What’s important in building a model are general rules </a:t>
            </a:r>
          </a:p>
          <a:p>
            <a:pPr marL="400050" lvl="1" indent="0">
              <a:spcAft>
                <a:spcPts val="600"/>
              </a:spcAft>
            </a:pPr>
            <a:r>
              <a:rPr lang="en-US" sz="1600" dirty="0" smtClean="0"/>
              <a:t> the more phenomena a model explains, the more plausible and universal it is.</a:t>
            </a:r>
          </a:p>
          <a:p>
            <a:pPr marL="0" indent="0"/>
            <a:r>
              <a:rPr lang="en-US" sz="2000" dirty="0" smtClean="0"/>
              <a:t>  Allowing for interaction and emergence (construction) is very  important.</a:t>
            </a:r>
          </a:p>
          <a:p>
            <a:pPr marL="0" indent="0"/>
            <a:r>
              <a:rPr lang="en-US" sz="2000" dirty="0" smtClean="0"/>
              <a:t>  Knowledge acquired from models should undergo accumulation.</a:t>
            </a:r>
          </a:p>
        </p:txBody>
      </p:sp>
    </p:spTree>
    <p:extLst>
      <p:ext uri="{BB962C8B-B14F-4D97-AF65-F5344CB8AC3E}">
        <p14:creationId xmlns:p14="http://schemas.microsoft.com/office/powerpoint/2010/main" val="3542664937"/>
      </p:ext>
    </p:extLst>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Q1</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0" indent="0">
              <a:buNone/>
            </a:pPr>
            <a:r>
              <a:rPr lang="en-US" dirty="0"/>
              <a:t>Please answer </a:t>
            </a:r>
            <a:r>
              <a:rPr lang="en-US" dirty="0" smtClean="0"/>
              <a:t>these questions </a:t>
            </a:r>
            <a:r>
              <a:rPr lang="en-US" dirty="0"/>
              <a:t>given here for each </a:t>
            </a:r>
            <a:r>
              <a:rPr lang="en-US" dirty="0" smtClean="0"/>
              <a:t>unit.</a:t>
            </a:r>
          </a:p>
          <a:p>
            <a:pPr marL="0" indent="0">
              <a:buNone/>
            </a:pPr>
            <a:endParaRPr lang="en-US" dirty="0"/>
          </a:p>
          <a:p>
            <a:r>
              <a:rPr lang="en-US" dirty="0">
                <a:hlinkClick r:id="rId2" tooltip="CECN1 Units"/>
              </a:rPr>
              <a:t>CECN1 Units</a:t>
            </a:r>
            <a:r>
              <a:rPr lang="en-US" dirty="0"/>
              <a:t> (</a:t>
            </a:r>
            <a:r>
              <a:rPr lang="en-US" dirty="0" err="1"/>
              <a:t>units.proj</a:t>
            </a:r>
            <a:r>
              <a:rPr lang="en-US" dirty="0"/>
              <a:t>) -- Individual Neuron (Unit) </a:t>
            </a:r>
            <a:r>
              <a:rPr lang="en-US" dirty="0" smtClean="0"/>
              <a:t> </a:t>
            </a:r>
            <a:br>
              <a:rPr lang="en-US" dirty="0" smtClean="0"/>
            </a:br>
            <a:r>
              <a:rPr lang="en-US" dirty="0" smtClean="0"/>
              <a:t/>
            </a:r>
            <a:br>
              <a:rPr lang="en-US" dirty="0" smtClean="0"/>
            </a:br>
            <a:r>
              <a:rPr lang="en-US" dirty="0" smtClean="0"/>
              <a:t>Question </a:t>
            </a:r>
            <a:r>
              <a:rPr lang="en-US" dirty="0"/>
              <a:t>2.3 </a:t>
            </a:r>
            <a:r>
              <a:rPr lang="en-US" dirty="0" smtClean="0"/>
              <a:t/>
            </a:r>
            <a:br>
              <a:rPr lang="en-US" dirty="0" smtClean="0"/>
            </a:br>
            <a:r>
              <a:rPr lang="en-US" dirty="0" smtClean="0"/>
              <a:t>(</a:t>
            </a:r>
            <a:r>
              <a:rPr lang="en-US" dirty="0"/>
              <a:t>a) How does the response of the unit change when you change </a:t>
            </a:r>
            <a:r>
              <a:rPr lang="en-US" dirty="0" err="1"/>
              <a:t>g_bar.l</a:t>
            </a:r>
            <a:r>
              <a:rPr lang="en-US" dirty="0"/>
              <a:t>? Why? </a:t>
            </a:r>
            <a:br>
              <a:rPr lang="en-US" dirty="0"/>
            </a:br>
            <a:r>
              <a:rPr lang="en-US" dirty="0"/>
              <a:t>(b) How does this differ from changes to </a:t>
            </a:r>
            <a:r>
              <a:rPr lang="en-US" dirty="0" err="1"/>
              <a:t>g_bar.e</a:t>
            </a:r>
            <a:r>
              <a:rPr lang="en-US" dirty="0"/>
              <a:t>? </a:t>
            </a:r>
            <a:br>
              <a:rPr lang="en-US" dirty="0"/>
            </a:br>
            <a:r>
              <a:rPr lang="en-US" dirty="0"/>
              <a:t>(c) Use the same technique you used in the previous question to compute the exact amount of leak current necessary to put the membrane potential exactly at threshold when the </a:t>
            </a:r>
            <a:r>
              <a:rPr lang="en-US" dirty="0" err="1"/>
              <a:t>g_bar.e</a:t>
            </a:r>
            <a:r>
              <a:rPr lang="en-US" dirty="0"/>
              <a:t> value is at the default of .4 (show your math).</a:t>
            </a:r>
            <a:endParaRPr lang="en-US" dirty="0">
              <a:effectLst/>
            </a:endParaRPr>
          </a:p>
        </p:txBody>
      </p:sp>
    </p:spTree>
    <p:extLst>
      <p:ext uri="{BB962C8B-B14F-4D97-AF65-F5344CB8AC3E}">
        <p14:creationId xmlns:p14="http://schemas.microsoft.com/office/powerpoint/2010/main" val="3512531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Q2</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0" indent="0">
              <a:buNone/>
            </a:pPr>
            <a:r>
              <a:rPr lang="en-US" dirty="0"/>
              <a:t>Please answer </a:t>
            </a:r>
            <a:r>
              <a:rPr lang="en-US" dirty="0" smtClean="0"/>
              <a:t>these questions </a:t>
            </a:r>
            <a:r>
              <a:rPr lang="en-US" dirty="0"/>
              <a:t>given here for each </a:t>
            </a:r>
            <a:r>
              <a:rPr lang="en-US" dirty="0" smtClean="0"/>
              <a:t>unit.</a:t>
            </a:r>
          </a:p>
          <a:p>
            <a:pPr marL="0" indent="0">
              <a:buNone/>
            </a:pPr>
            <a:endParaRPr lang="en-US" dirty="0"/>
          </a:p>
          <a:p>
            <a:r>
              <a:rPr lang="en-US" dirty="0">
                <a:hlinkClick r:id="rId2" tooltip="CECN1 Detector"/>
              </a:rPr>
              <a:t>CECN1 Detector</a:t>
            </a:r>
            <a:r>
              <a:rPr lang="en-US" dirty="0"/>
              <a:t> (</a:t>
            </a:r>
            <a:r>
              <a:rPr lang="en-US" dirty="0" err="1"/>
              <a:t>detector.proj</a:t>
            </a:r>
            <a:r>
              <a:rPr lang="en-US" dirty="0"/>
              <a:t>) -- The Unit as a </a:t>
            </a:r>
            <a:r>
              <a:rPr lang="en-US" dirty="0" smtClean="0"/>
              <a:t>Detector, </a:t>
            </a:r>
            <a:br>
              <a:rPr lang="en-US" dirty="0" smtClean="0"/>
            </a:br>
            <a:r>
              <a:rPr lang="en-US" dirty="0" smtClean="0"/>
              <a:t/>
            </a:r>
            <a:br>
              <a:rPr lang="en-US" dirty="0" smtClean="0"/>
            </a:br>
            <a:r>
              <a:rPr lang="en-US" dirty="0" smtClean="0"/>
              <a:t>Question </a:t>
            </a:r>
            <a:r>
              <a:rPr lang="en-US" dirty="0"/>
              <a:t>2.9 </a:t>
            </a:r>
            <a:endParaRPr lang="en-US" dirty="0" smtClean="0"/>
          </a:p>
          <a:p>
            <a:r>
              <a:rPr lang="en-US" dirty="0" smtClean="0"/>
              <a:t>(</a:t>
            </a:r>
            <a:r>
              <a:rPr lang="en-US" dirty="0"/>
              <a:t>a) What happens to the pattern of receiving unit activity when you reduce </a:t>
            </a:r>
            <a:r>
              <a:rPr lang="en-US" dirty="0" err="1"/>
              <a:t>g_bar.l</a:t>
            </a:r>
            <a:r>
              <a:rPr lang="en-US" dirty="0"/>
              <a:t> to 6? </a:t>
            </a:r>
            <a:br>
              <a:rPr lang="en-US" dirty="0"/>
            </a:br>
            <a:r>
              <a:rPr lang="en-US" dirty="0"/>
              <a:t>(b) What happens with </a:t>
            </a:r>
            <a:r>
              <a:rPr lang="en-US" dirty="0" err="1"/>
              <a:t>g_bar.l</a:t>
            </a:r>
            <a:r>
              <a:rPr lang="en-US" dirty="0"/>
              <a:t> values of 4, 1, and 8? </a:t>
            </a:r>
            <a:br>
              <a:rPr lang="en-US" dirty="0"/>
            </a:br>
            <a:r>
              <a:rPr lang="en-US" dirty="0"/>
              <a:t>(c) Explain the effect of changing </a:t>
            </a:r>
            <a:r>
              <a:rPr lang="en-US" dirty="0" err="1"/>
              <a:t>g_bar.l</a:t>
            </a:r>
            <a:r>
              <a:rPr lang="en-US" dirty="0"/>
              <a:t> in terms of the point neuron activation function. </a:t>
            </a:r>
            <a:br>
              <a:rPr lang="en-US" dirty="0"/>
            </a:br>
            <a:r>
              <a:rPr lang="en-US" dirty="0"/>
              <a:t>(d) What might the consequences of these different response patterns have for other units that might be listening to the output of this receiving unit? </a:t>
            </a:r>
            <a:br>
              <a:rPr lang="en-US" dirty="0"/>
            </a:br>
            <a:r>
              <a:rPr lang="en-US" dirty="0"/>
              <a:t>Try to give some possible advantages and disadvantages for both higher and lower values of </a:t>
            </a:r>
            <a:r>
              <a:rPr lang="en-US" dirty="0" err="1" smtClean="0"/>
              <a:t>g_bar.l</a:t>
            </a:r>
            <a:endParaRPr lang="en-US" dirty="0">
              <a:effectLst/>
            </a:endParaRPr>
          </a:p>
        </p:txBody>
      </p:sp>
    </p:spTree>
    <p:extLst>
      <p:ext uri="{BB962C8B-B14F-4D97-AF65-F5344CB8AC3E}">
        <p14:creationId xmlns:p14="http://schemas.microsoft.com/office/powerpoint/2010/main" val="70980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Q3</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0" indent="0">
              <a:buNone/>
            </a:pPr>
            <a:r>
              <a:rPr lang="en-US" dirty="0"/>
              <a:t>Please answer </a:t>
            </a:r>
            <a:r>
              <a:rPr lang="en-US" dirty="0" smtClean="0"/>
              <a:t>these questions </a:t>
            </a:r>
            <a:r>
              <a:rPr lang="en-US" dirty="0"/>
              <a:t>given here for each </a:t>
            </a:r>
            <a:r>
              <a:rPr lang="en-US" dirty="0" smtClean="0"/>
              <a:t>unit.</a:t>
            </a:r>
          </a:p>
          <a:p>
            <a:pPr marL="0" indent="0">
              <a:buNone/>
            </a:pPr>
            <a:endParaRPr lang="en-US" dirty="0"/>
          </a:p>
          <a:p>
            <a:r>
              <a:rPr lang="en-US" dirty="0">
                <a:hlinkClick r:id="rId2" tooltip="CECN1 Transform"/>
              </a:rPr>
              <a:t>CECN1 Transform</a:t>
            </a:r>
            <a:r>
              <a:rPr lang="en-US" dirty="0"/>
              <a:t> (</a:t>
            </a:r>
            <a:r>
              <a:rPr lang="en-US" dirty="0" err="1"/>
              <a:t>transform.proj</a:t>
            </a:r>
            <a:r>
              <a:rPr lang="en-US" dirty="0"/>
              <a:t>) -- Transformations produced by </a:t>
            </a:r>
            <a:r>
              <a:rPr lang="en-US" dirty="0" err="1"/>
              <a:t>feedforward</a:t>
            </a:r>
            <a:r>
              <a:rPr lang="en-US" dirty="0"/>
              <a:t> neural processing </a:t>
            </a:r>
            <a:br>
              <a:rPr lang="en-US" dirty="0"/>
            </a:br>
            <a:r>
              <a:rPr lang="en-US" dirty="0" smtClean="0"/>
              <a:t/>
            </a:r>
            <a:br>
              <a:rPr lang="en-US" dirty="0" smtClean="0"/>
            </a:br>
            <a:r>
              <a:rPr lang="en-US" dirty="0" smtClean="0"/>
              <a:t>Question </a:t>
            </a:r>
            <a:r>
              <a:rPr lang="en-US" dirty="0"/>
              <a:t>3.3:  </a:t>
            </a:r>
            <a:r>
              <a:rPr lang="en-US" dirty="0" smtClean="0"/>
              <a:t/>
            </a:r>
            <a:br>
              <a:rPr lang="en-US" dirty="0" smtClean="0"/>
            </a:br>
            <a:r>
              <a:rPr lang="en-US" dirty="0" smtClean="0"/>
              <a:t>(</a:t>
            </a:r>
            <a:r>
              <a:rPr lang="en-US" dirty="0"/>
              <a:t>a) What happens generally to the hidden activations with this reduction in leak value?</a:t>
            </a:r>
            <a:br>
              <a:rPr lang="en-US" dirty="0"/>
            </a:br>
            <a:r>
              <a:rPr lang="en-US" dirty="0"/>
              <a:t>(b) How does this affect the cluster plot of hidden unit activities?</a:t>
            </a:r>
            <a:br>
              <a:rPr lang="en-US" dirty="0"/>
            </a:br>
            <a:r>
              <a:rPr lang="en-US" dirty="0"/>
              <a:t>(c) How about for a </a:t>
            </a:r>
            <a:r>
              <a:rPr lang="en-US" dirty="0" err="1"/>
              <a:t>g_bar.l</a:t>
            </a:r>
            <a:r>
              <a:rPr lang="en-US" dirty="0"/>
              <a:t> of 4?</a:t>
            </a:r>
            <a:br>
              <a:rPr lang="en-US" dirty="0"/>
            </a:br>
            <a:r>
              <a:rPr lang="en-US" dirty="0"/>
              <a:t>(d) If the goal of this network was to have the same hidden representation for each version of the same digit, and different representations for different digits, how does changing the units' excitability (via the leak current) affect the success of the network, and why</a:t>
            </a:r>
            <a:r>
              <a:rPr lang="en-US" dirty="0" smtClean="0"/>
              <a:t>?''</a:t>
            </a:r>
            <a:endParaRPr lang="en-US" dirty="0">
              <a:effectLst/>
            </a:endParaRPr>
          </a:p>
        </p:txBody>
      </p:sp>
    </p:spTree>
    <p:extLst>
      <p:ext uri="{BB962C8B-B14F-4D97-AF65-F5344CB8AC3E}">
        <p14:creationId xmlns:p14="http://schemas.microsoft.com/office/powerpoint/2010/main" val="776264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Q4</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0" indent="0">
              <a:buNone/>
            </a:pPr>
            <a:r>
              <a:rPr lang="en-US" dirty="0"/>
              <a:t>Please answer </a:t>
            </a:r>
            <a:r>
              <a:rPr lang="en-US" dirty="0" smtClean="0"/>
              <a:t>these questions </a:t>
            </a:r>
            <a:r>
              <a:rPr lang="en-US" dirty="0"/>
              <a:t>given here for each </a:t>
            </a:r>
            <a:r>
              <a:rPr lang="en-US" dirty="0" smtClean="0"/>
              <a:t>unit.</a:t>
            </a:r>
          </a:p>
          <a:p>
            <a:pPr marL="0" indent="0">
              <a:buNone/>
            </a:pPr>
            <a:endParaRPr lang="en-US" dirty="0"/>
          </a:p>
          <a:p>
            <a:r>
              <a:rPr lang="en-US" dirty="0">
                <a:hlinkClick r:id="rId2" tooltip="CECN1 Localist vs Distributed"/>
              </a:rPr>
              <a:t>CECN1 </a:t>
            </a:r>
            <a:r>
              <a:rPr lang="en-US" dirty="0" err="1">
                <a:hlinkClick r:id="rId2" tooltip="CECN1 Localist vs Distributed"/>
              </a:rPr>
              <a:t>Localist</a:t>
            </a:r>
            <a:r>
              <a:rPr lang="en-US" dirty="0">
                <a:hlinkClick r:id="rId2" tooltip="CECN1 Localist vs Distributed"/>
              </a:rPr>
              <a:t> </a:t>
            </a:r>
            <a:r>
              <a:rPr lang="en-US" dirty="0" err="1">
                <a:hlinkClick r:id="rId2" tooltip="CECN1 Localist vs Distributed"/>
              </a:rPr>
              <a:t>vs</a:t>
            </a:r>
            <a:r>
              <a:rPr lang="en-US" dirty="0">
                <a:hlinkClick r:id="rId2" tooltip="CECN1 Localist vs Distributed"/>
              </a:rPr>
              <a:t> Distributed</a:t>
            </a:r>
            <a:r>
              <a:rPr lang="en-US" dirty="0"/>
              <a:t> (</a:t>
            </a:r>
            <a:r>
              <a:rPr lang="en-US" dirty="0" err="1"/>
              <a:t>loc_dist.proj</a:t>
            </a:r>
            <a:r>
              <a:rPr lang="en-US" dirty="0"/>
              <a:t>) -- </a:t>
            </a:r>
            <a:r>
              <a:rPr lang="en-US" dirty="0" err="1"/>
              <a:t>Localist</a:t>
            </a:r>
            <a:r>
              <a:rPr lang="en-US" dirty="0"/>
              <a:t> </a:t>
            </a:r>
            <a:r>
              <a:rPr lang="en-US" dirty="0" err="1"/>
              <a:t>vs</a:t>
            </a:r>
            <a:r>
              <a:rPr lang="en-US" dirty="0"/>
              <a:t> Distributed representations </a:t>
            </a:r>
            <a:br>
              <a:rPr lang="en-US" dirty="0"/>
            </a:br>
            <a:r>
              <a:rPr lang="en-US" dirty="0" smtClean="0"/>
              <a:t/>
            </a:r>
            <a:br>
              <a:rPr lang="en-US" dirty="0" smtClean="0"/>
            </a:br>
            <a:r>
              <a:rPr lang="en-US" dirty="0" smtClean="0"/>
              <a:t>Question </a:t>
            </a:r>
            <a:r>
              <a:rPr lang="en-US" dirty="0"/>
              <a:t>3.5 The distributed network achieves a useful representation of the digits using half the number of hidden units as the </a:t>
            </a:r>
            <a:r>
              <a:rPr lang="en-US" dirty="0" err="1"/>
              <a:t>localist</a:t>
            </a:r>
            <a:r>
              <a:rPr lang="en-US" dirty="0"/>
              <a:t> network (and this number of hidden units is 1/7th the number of input units, greatly compressing the input representation) - explain how this efficiency is achieved.</a:t>
            </a:r>
            <a:endParaRPr lang="en-US" dirty="0">
              <a:effectLst/>
            </a:endParaRPr>
          </a:p>
        </p:txBody>
      </p:sp>
    </p:spTree>
    <p:extLst>
      <p:ext uri="{BB962C8B-B14F-4D97-AF65-F5344CB8AC3E}">
        <p14:creationId xmlns:p14="http://schemas.microsoft.com/office/powerpoint/2010/main" val="3010485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Emergent Software</a:t>
            </a:r>
            <a:endParaRPr lang="en-US" dirty="0"/>
          </a:p>
        </p:txBody>
      </p:sp>
      <p:sp>
        <p:nvSpPr>
          <p:cNvPr id="9" name="Symbol zastępczy zawartości 8"/>
          <p:cNvSpPr>
            <a:spLocks noGrp="1"/>
          </p:cNvSpPr>
          <p:nvPr>
            <p:ph idx="1"/>
          </p:nvPr>
        </p:nvSpPr>
        <p:spPr>
          <a:xfrm>
            <a:off x="698500" y="1241519"/>
            <a:ext cx="8121650" cy="5499849"/>
          </a:xfrm>
        </p:spPr>
        <p:txBody>
          <a:bodyPr/>
          <a:lstStyle/>
          <a:p>
            <a:pPr marL="0" indent="0">
              <a:buNone/>
            </a:pPr>
            <a:r>
              <a:rPr lang="en-US" dirty="0" smtClean="0"/>
              <a:t>The book: </a:t>
            </a:r>
            <a:r>
              <a:rPr lang="en-US" dirty="0" smtClean="0">
                <a:hlinkClick r:id="rId2"/>
              </a:rPr>
              <a:t>Computational </a:t>
            </a:r>
            <a:r>
              <a:rPr lang="en-US" dirty="0">
                <a:hlinkClick r:id="rId2"/>
              </a:rPr>
              <a:t>Explorations in Cognitive Neuroscience</a:t>
            </a:r>
            <a:r>
              <a:rPr lang="en-US" dirty="0"/>
              <a:t> Understanding the Mind by Simulating the </a:t>
            </a:r>
            <a:r>
              <a:rPr lang="en-US" dirty="0" smtClean="0"/>
              <a:t>Brain, by Randall </a:t>
            </a:r>
            <a:r>
              <a:rPr lang="en-US" dirty="0"/>
              <a:t>C. O'Reilly and Yuko </a:t>
            </a:r>
            <a:r>
              <a:rPr lang="en-US" dirty="0" err="1"/>
              <a:t>Munakata</a:t>
            </a:r>
            <a:r>
              <a:rPr lang="en-US" dirty="0"/>
              <a:t>, Cambridge, MA: MIT </a:t>
            </a:r>
            <a:r>
              <a:rPr lang="en-US" dirty="0" smtClean="0"/>
              <a:t>Press 2000. </a:t>
            </a:r>
          </a:p>
          <a:p>
            <a:pPr marL="0" indent="0">
              <a:buNone/>
            </a:pPr>
            <a:r>
              <a:rPr lang="en-US" dirty="0" smtClean="0"/>
              <a:t>A newer overview is in the paper: </a:t>
            </a:r>
          </a:p>
          <a:p>
            <a:pPr marL="0" indent="0">
              <a:buNone/>
            </a:pPr>
            <a:r>
              <a:rPr lang="en-US" dirty="0" err="1" smtClean="0"/>
              <a:t>Aisa</a:t>
            </a:r>
            <a:r>
              <a:rPr lang="en-US" dirty="0" smtClean="0"/>
              <a:t>, B., Mingus, B., and O'Reilly, R. (2008). </a:t>
            </a:r>
            <a:r>
              <a:rPr lang="en-US" dirty="0" smtClean="0">
                <a:hlinkClick r:id="rId3"/>
              </a:rPr>
              <a:t>The emergent neural modeling system</a:t>
            </a:r>
            <a:r>
              <a:rPr lang="en-US" dirty="0" smtClean="0"/>
              <a:t>. Neural Networks, 21(8), 1146-1152.</a:t>
            </a:r>
          </a:p>
          <a:p>
            <a:pPr marL="0" indent="0">
              <a:buNone/>
            </a:pPr>
            <a:r>
              <a:rPr lang="en-US" dirty="0" smtClean="0"/>
              <a:t>Initially it was </a:t>
            </a:r>
            <a:r>
              <a:rPr lang="en-US" dirty="0" smtClean="0">
                <a:hlinkClick r:id="rId4"/>
              </a:rPr>
              <a:t>PDP</a:t>
            </a:r>
            <a:r>
              <a:rPr lang="en-US" dirty="0">
                <a:hlinkClick r:id="rId4"/>
              </a:rPr>
              <a:t>++ Neural Network </a:t>
            </a:r>
            <a:r>
              <a:rPr lang="en-US" dirty="0" smtClean="0">
                <a:hlinkClick r:id="rId4"/>
              </a:rPr>
              <a:t>Simulator</a:t>
            </a:r>
            <a:r>
              <a:rPr lang="en-US" dirty="0" smtClean="0"/>
              <a:t>,  PDP=Parallel Distribute Processing, also known as Connectionism, refers to the 1986 </a:t>
            </a:r>
            <a:r>
              <a:rPr lang="en-US" dirty="0"/>
              <a:t>book by McClelland </a:t>
            </a:r>
            <a:r>
              <a:rPr lang="en-US" dirty="0" smtClean="0"/>
              <a:t>and </a:t>
            </a:r>
            <a:r>
              <a:rPr lang="en-US" dirty="0" err="1" smtClean="0"/>
              <a:t>Rumelhart</a:t>
            </a:r>
            <a:r>
              <a:rPr lang="en-US" dirty="0" smtClean="0"/>
              <a:t> </a:t>
            </a:r>
            <a:r>
              <a:rPr lang="en-US" dirty="0"/>
              <a:t>that </a:t>
            </a:r>
            <a:r>
              <a:rPr lang="en-US" dirty="0" smtClean="0"/>
              <a:t>started neural network revolution. </a:t>
            </a:r>
          </a:p>
          <a:p>
            <a:pPr marL="0" indent="0">
              <a:buNone/>
            </a:pPr>
            <a:r>
              <a:rPr lang="en-US" dirty="0" smtClean="0">
                <a:hlinkClick r:id="rId5"/>
              </a:rPr>
              <a:t>Emergent</a:t>
            </a:r>
            <a:r>
              <a:rPr lang="en-US" dirty="0" smtClean="0"/>
              <a:t> simulation environment compared with </a:t>
            </a:r>
            <a:r>
              <a:rPr lang="en-US" dirty="0" smtClean="0">
                <a:hlinkClick r:id="rId6"/>
              </a:rPr>
              <a:t>other neural simulators</a:t>
            </a:r>
            <a:r>
              <a:rPr lang="en-US" dirty="0" smtClean="0"/>
              <a:t>. </a:t>
            </a:r>
          </a:p>
          <a:p>
            <a:pPr marL="0" indent="0">
              <a:buNone/>
            </a:pPr>
            <a:r>
              <a:rPr lang="en-US" dirty="0" smtClean="0">
                <a:hlinkClick r:id="rId7"/>
              </a:rPr>
              <a:t>Original lecture notes</a:t>
            </a:r>
            <a:r>
              <a:rPr lang="en-US" dirty="0" smtClean="0"/>
              <a:t> for the course based on Emergent. </a:t>
            </a:r>
          </a:p>
          <a:p>
            <a:r>
              <a:rPr lang="en-US" dirty="0" smtClean="0"/>
              <a:t>Emergent: </a:t>
            </a:r>
            <a:r>
              <a:rPr lang="en-US" dirty="0" smtClean="0">
                <a:hlinkClick r:id="rId5"/>
              </a:rPr>
              <a:t>http://grey.colorado.edu/emergent/index.php/Main_Page</a:t>
            </a:r>
            <a:r>
              <a:rPr lang="en-US" dirty="0" smtClean="0"/>
              <a:t> </a:t>
            </a:r>
          </a:p>
          <a:p>
            <a:r>
              <a:rPr lang="en-US" dirty="0" smtClean="0"/>
              <a:t>Descriptions of all projects for each unit are linked to this page:</a:t>
            </a:r>
            <a:br>
              <a:rPr lang="en-US" dirty="0" smtClean="0"/>
            </a:br>
            <a:r>
              <a:rPr lang="en-US" dirty="0" smtClean="0">
                <a:hlinkClick r:id="rId8"/>
              </a:rPr>
              <a:t>http://grey.colorado.edu/CompCogNeuro/index.php/CECN1_Projects</a:t>
            </a:r>
            <a:r>
              <a:rPr lang="en-US" dirty="0" smtClean="0"/>
              <a:t> These descriptions are literal copies from the documentation within the simulation project file, you may read them running each project. </a:t>
            </a:r>
            <a:endParaRPr lang="en-US" dirty="0"/>
          </a:p>
        </p:txBody>
      </p:sp>
    </p:spTree>
    <p:extLst>
      <p:ext uri="{BB962C8B-B14F-4D97-AF65-F5344CB8AC3E}">
        <p14:creationId xmlns:p14="http://schemas.microsoft.com/office/powerpoint/2010/main" val="2761762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idx="4294967295"/>
          </p:nvPr>
        </p:nvSpPr>
        <p:spPr>
          <a:xfrm>
            <a:off x="660400" y="441325"/>
            <a:ext cx="7772400" cy="574675"/>
          </a:xfrm>
        </p:spPr>
        <p:txBody>
          <a:bodyPr lIns="91440" tIns="45720" rIns="91440" bIns="45720" anchor="ctr"/>
          <a:lstStyle/>
          <a:p>
            <a:pPr eaLnBrk="1" hangingPunct="1"/>
            <a:r>
              <a:rPr lang="en-US" sz="4000" dirty="0" smtClean="0"/>
              <a:t>Other Simulators</a:t>
            </a:r>
          </a:p>
        </p:txBody>
      </p:sp>
      <p:sp>
        <p:nvSpPr>
          <p:cNvPr id="21508" name="pole tekstowe 4"/>
          <p:cNvSpPr txBox="1">
            <a:spLocks noChangeArrowheads="1"/>
          </p:cNvSpPr>
          <p:nvPr/>
        </p:nvSpPr>
        <p:spPr bwMode="auto">
          <a:xfrm>
            <a:off x="374551" y="1154629"/>
            <a:ext cx="4933305" cy="4555093"/>
          </a:xfrm>
          <a:prstGeom prst="rect">
            <a:avLst/>
          </a:prstGeom>
          <a:noFill/>
          <a:ln w="9525">
            <a:noFill/>
            <a:miter lim="800000"/>
            <a:headEnd/>
            <a:tailEnd/>
          </a:ln>
        </p:spPr>
        <p:txBody>
          <a:bodyPr wrap="square" anchor="ctr">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l">
              <a:spcAft>
                <a:spcPts val="1200"/>
              </a:spcAft>
            </a:pPr>
            <a:r>
              <a:rPr lang="en-US" sz="2000" i="0" dirty="0" smtClean="0">
                <a:solidFill>
                  <a:srgbClr val="FFFFFF"/>
                </a:solidFill>
                <a:latin typeface="+mn-lt"/>
              </a:rPr>
              <a:t>Original PDP simulator developed </a:t>
            </a:r>
            <a:r>
              <a:rPr lang="en-US" sz="2000" i="0" dirty="0">
                <a:solidFill>
                  <a:srgbClr val="FFFFFF"/>
                </a:solidFill>
                <a:latin typeface="+mn-lt"/>
              </a:rPr>
              <a:t>by McClelland and </a:t>
            </a:r>
            <a:r>
              <a:rPr lang="en-US" sz="2000" i="0" dirty="0" err="1">
                <a:solidFill>
                  <a:srgbClr val="FFFFFF"/>
                </a:solidFill>
                <a:latin typeface="+mn-lt"/>
              </a:rPr>
              <a:t>Rumelhart</a:t>
            </a:r>
            <a:r>
              <a:rPr lang="en-US" sz="2000" i="0" dirty="0">
                <a:solidFill>
                  <a:srgbClr val="FFFFFF"/>
                </a:solidFill>
                <a:latin typeface="+mn-lt"/>
              </a:rPr>
              <a:t> in 1986 is now outdated, </a:t>
            </a:r>
            <a:r>
              <a:rPr lang="en-US" sz="2000" i="0" dirty="0" smtClean="0">
                <a:solidFill>
                  <a:srgbClr val="FFFFFF"/>
                </a:solidFill>
                <a:latin typeface="+mn-lt"/>
              </a:rPr>
              <a:t>many other followed.</a:t>
            </a:r>
          </a:p>
          <a:p>
            <a:pPr algn="l">
              <a:spcAft>
                <a:spcPts val="1200"/>
              </a:spcAft>
            </a:pPr>
            <a:r>
              <a:rPr lang="en-US" sz="2000" b="1" i="0" dirty="0" smtClean="0">
                <a:solidFill>
                  <a:srgbClr val="FFFFFF"/>
                </a:solidFill>
                <a:latin typeface="+mn-lt"/>
              </a:rPr>
              <a:t>General biologically oriented</a:t>
            </a:r>
            <a:r>
              <a:rPr lang="en-US" sz="2000" i="0" dirty="0" smtClean="0">
                <a:solidFill>
                  <a:srgbClr val="FFFFFF"/>
                </a:solidFill>
                <a:latin typeface="+mn-lt"/>
              </a:rPr>
              <a:t> simulators: </a:t>
            </a:r>
            <a:endParaRPr lang="en-US" sz="2000" i="0" dirty="0">
              <a:solidFill>
                <a:srgbClr val="FFFFFF"/>
              </a:solidFill>
              <a:latin typeface="+mn-lt"/>
            </a:endParaRPr>
          </a:p>
          <a:p>
            <a:pPr algn="l">
              <a:spcAft>
                <a:spcPts val="1200"/>
              </a:spcAft>
            </a:pPr>
            <a:r>
              <a:rPr lang="en-US" sz="2000" i="0" dirty="0" smtClean="0">
                <a:solidFill>
                  <a:srgbClr val="FFFFFF"/>
                </a:solidFill>
                <a:latin typeface="+mn-lt"/>
              </a:rPr>
              <a:t>GENESIS, NEURON, PSICS – detailed, compartmental neural models.</a:t>
            </a:r>
          </a:p>
          <a:p>
            <a:pPr algn="l">
              <a:spcAft>
                <a:spcPts val="1200"/>
              </a:spcAft>
            </a:pPr>
            <a:r>
              <a:rPr lang="en-US" sz="2000" b="1" i="0" dirty="0" smtClean="0">
                <a:solidFill>
                  <a:srgbClr val="FFFFFF"/>
                </a:solidFill>
                <a:latin typeface="+mn-lt"/>
              </a:rPr>
              <a:t>Specialized</a:t>
            </a:r>
            <a:r>
              <a:rPr lang="en-US" sz="2000" i="0" dirty="0" smtClean="0">
                <a:solidFill>
                  <a:srgbClr val="FFFFFF"/>
                </a:solidFill>
                <a:latin typeface="+mn-lt"/>
              </a:rPr>
              <a:t>: </a:t>
            </a:r>
            <a:r>
              <a:rPr lang="en-US" sz="2000" i="0" dirty="0" err="1" smtClean="0">
                <a:solidFill>
                  <a:srgbClr val="FFFFFF"/>
                </a:solidFill>
                <a:latin typeface="+mn-lt"/>
              </a:rPr>
              <a:t>iLab</a:t>
            </a:r>
            <a:r>
              <a:rPr lang="en-US" sz="2000" i="0" dirty="0" smtClean="0">
                <a:solidFill>
                  <a:srgbClr val="FFFFFF"/>
                </a:solidFill>
                <a:latin typeface="+mn-lt"/>
              </a:rPr>
              <a:t> Neuromorphic Vision C++ …</a:t>
            </a:r>
          </a:p>
          <a:p>
            <a:pPr algn="l">
              <a:spcAft>
                <a:spcPts val="1200"/>
              </a:spcAft>
            </a:pPr>
            <a:r>
              <a:rPr lang="en-US" sz="2000" b="1" i="0" dirty="0" smtClean="0">
                <a:solidFill>
                  <a:srgbClr val="FFFFFF"/>
                </a:solidFill>
                <a:latin typeface="+mn-lt"/>
              </a:rPr>
              <a:t>Less biological</a:t>
            </a:r>
            <a:r>
              <a:rPr lang="en-US" sz="2000" i="0" dirty="0" smtClean="0">
                <a:solidFill>
                  <a:srgbClr val="FFFFFF"/>
                </a:solidFill>
                <a:latin typeface="+mn-lt"/>
              </a:rPr>
              <a:t>: NEST, CNS, Brian, XPPAUT, XNBC, SPLIT, </a:t>
            </a:r>
            <a:r>
              <a:rPr lang="en-US" sz="2000" i="0" dirty="0" err="1" smtClean="0">
                <a:solidFill>
                  <a:srgbClr val="FFFFFF"/>
                </a:solidFill>
                <a:latin typeface="+mn-lt"/>
              </a:rPr>
              <a:t>Mvaspike</a:t>
            </a:r>
            <a:r>
              <a:rPr lang="en-US" sz="2000" i="0" dirty="0" smtClean="0">
                <a:solidFill>
                  <a:srgbClr val="FFFFFF"/>
                </a:solidFill>
                <a:latin typeface="+mn-lt"/>
              </a:rPr>
              <a:t>, </a:t>
            </a:r>
            <a:r>
              <a:rPr lang="en-US" sz="2000" i="0" dirty="0" err="1" smtClean="0">
                <a:solidFill>
                  <a:srgbClr val="FFFFFF"/>
                </a:solidFill>
                <a:latin typeface="+mn-lt"/>
              </a:rPr>
              <a:t>Topographica</a:t>
            </a:r>
            <a:r>
              <a:rPr lang="en-US" sz="2000" i="0" dirty="0" smtClean="0">
                <a:solidFill>
                  <a:srgbClr val="FFFFFF"/>
                </a:solidFill>
                <a:latin typeface="+mn-lt"/>
              </a:rPr>
              <a:t> NMS …</a:t>
            </a:r>
          </a:p>
          <a:p>
            <a:pPr algn="l">
              <a:spcAft>
                <a:spcPts val="1200"/>
              </a:spcAft>
            </a:pPr>
            <a:r>
              <a:rPr lang="en-US" sz="2000" b="1" i="0" dirty="0" smtClean="0">
                <a:solidFill>
                  <a:srgbClr val="FFFFFF"/>
                </a:solidFill>
                <a:latin typeface="+mn-lt"/>
              </a:rPr>
              <a:t>Formal NN</a:t>
            </a:r>
            <a:r>
              <a:rPr lang="en-US" sz="2000" i="0" dirty="0" smtClean="0">
                <a:solidFill>
                  <a:srgbClr val="FFFFFF"/>
                </a:solidFill>
                <a:latin typeface="+mn-lt"/>
              </a:rPr>
              <a:t>: SNNS, FANN, commercial </a:t>
            </a:r>
            <a:r>
              <a:rPr lang="en-US" sz="2000" i="0" dirty="0" err="1" smtClean="0">
                <a:solidFill>
                  <a:srgbClr val="FFFFFF"/>
                </a:solidFill>
                <a:latin typeface="+mn-lt"/>
              </a:rPr>
              <a:t>Matlab</a:t>
            </a:r>
            <a:r>
              <a:rPr lang="en-US" sz="2000" i="0" dirty="0" smtClean="0">
                <a:solidFill>
                  <a:srgbClr val="FFFFFF"/>
                </a:solidFill>
                <a:latin typeface="+mn-lt"/>
              </a:rPr>
              <a:t> </a:t>
            </a:r>
            <a:r>
              <a:rPr lang="en-US" sz="2000" i="0" dirty="0">
                <a:solidFill>
                  <a:srgbClr val="FFFFFF"/>
                </a:solidFill>
                <a:latin typeface="+mn-lt"/>
              </a:rPr>
              <a:t>NN </a:t>
            </a:r>
            <a:r>
              <a:rPr lang="en-US" sz="2000" i="0" dirty="0" smtClean="0">
                <a:solidFill>
                  <a:srgbClr val="FFFFFF"/>
                </a:solidFill>
                <a:latin typeface="+mn-lt"/>
              </a:rPr>
              <a:t>toolbox, </a:t>
            </a:r>
            <a:r>
              <a:rPr lang="en-US" sz="2000" i="0" dirty="0" err="1" smtClean="0">
                <a:solidFill>
                  <a:srgbClr val="FFFFFF"/>
                </a:solidFill>
                <a:latin typeface="+mn-lt"/>
              </a:rPr>
              <a:t>Mathematica</a:t>
            </a:r>
            <a:r>
              <a:rPr lang="en-US" sz="2000" i="0" dirty="0" smtClean="0">
                <a:solidFill>
                  <a:srgbClr val="FFFFFF"/>
                </a:solidFill>
                <a:latin typeface="+mn-lt"/>
              </a:rPr>
              <a:t> </a:t>
            </a:r>
            <a:r>
              <a:rPr lang="en-US" sz="2000" i="0" dirty="0">
                <a:solidFill>
                  <a:srgbClr val="FFFFFF"/>
                </a:solidFill>
                <a:latin typeface="+mn-lt"/>
              </a:rPr>
              <a:t>NN </a:t>
            </a:r>
            <a:r>
              <a:rPr lang="en-US" sz="2000" i="0" dirty="0" smtClean="0">
                <a:solidFill>
                  <a:srgbClr val="FFFFFF"/>
                </a:solidFill>
                <a:latin typeface="+mn-lt"/>
              </a:rPr>
              <a:t>package, </a:t>
            </a:r>
            <a:r>
              <a:rPr lang="en-US" sz="2000" i="0" dirty="0" err="1" smtClean="0">
                <a:solidFill>
                  <a:srgbClr val="FFFFFF"/>
                </a:solidFill>
                <a:latin typeface="+mn-lt"/>
              </a:rPr>
              <a:t>Peltarion</a:t>
            </a:r>
            <a:r>
              <a:rPr lang="en-US" sz="2000" i="0" dirty="0" smtClean="0">
                <a:solidFill>
                  <a:srgbClr val="FFFFFF"/>
                </a:solidFill>
                <a:latin typeface="+mn-lt"/>
              </a:rPr>
              <a:t> Synapse … </a:t>
            </a:r>
            <a:endParaRPr lang="en-US" sz="2000" i="0" dirty="0">
              <a:solidFill>
                <a:srgbClr val="FFFFFF"/>
              </a:solidFill>
              <a:latin typeface="+mn-lt"/>
            </a:endParaRPr>
          </a:p>
        </p:txBody>
      </p:sp>
      <p:sp>
        <p:nvSpPr>
          <p:cNvPr id="35845" name="Rectangle 3"/>
          <p:cNvSpPr>
            <a:spLocks noChangeArrowheads="1"/>
          </p:cNvSpPr>
          <p:nvPr/>
        </p:nvSpPr>
        <p:spPr bwMode="auto">
          <a:xfrm>
            <a:off x="290885" y="5949280"/>
            <a:ext cx="8574211"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l" eaLnBrk="1" hangingPunct="1">
              <a:spcBef>
                <a:spcPct val="20000"/>
              </a:spcBef>
              <a:buClr>
                <a:srgbClr val="315263"/>
              </a:buClr>
              <a:buSzPct val="75000"/>
              <a:buFont typeface="Wingdings" pitchFamily="2" charset="2"/>
              <a:buNone/>
            </a:pPr>
            <a:r>
              <a:rPr lang="pl-PL" sz="2000" i="0" dirty="0" err="1">
                <a:solidFill>
                  <a:srgbClr val="FFFFFF"/>
                </a:solidFill>
                <a:latin typeface="+mn-lt"/>
              </a:rPr>
              <a:t>Emergent</a:t>
            </a:r>
            <a:r>
              <a:rPr lang="pl-PL" sz="2000" i="0" dirty="0">
                <a:solidFill>
                  <a:srgbClr val="FFFFFF"/>
                </a:solidFill>
                <a:latin typeface="+mn-lt"/>
              </a:rPr>
              <a:t> </a:t>
            </a:r>
            <a:r>
              <a:rPr lang="en-US" sz="2000" i="0" dirty="0" smtClean="0">
                <a:solidFill>
                  <a:srgbClr val="FFFFFF"/>
                </a:solidFill>
                <a:latin typeface="+mn-lt"/>
              </a:rPr>
              <a:t>compared </a:t>
            </a:r>
            <a:r>
              <a:rPr lang="en-US" sz="2000" i="0" dirty="0">
                <a:solidFill>
                  <a:srgbClr val="FFFFFF"/>
                </a:solidFill>
                <a:latin typeface="+mn-lt"/>
              </a:rPr>
              <a:t>to other neural network </a:t>
            </a:r>
            <a:r>
              <a:rPr lang="en-US" sz="2000" i="0" dirty="0" smtClean="0">
                <a:solidFill>
                  <a:srgbClr val="FFFFFF"/>
                </a:solidFill>
                <a:latin typeface="+mn-lt"/>
              </a:rPr>
              <a:t>simulators:</a:t>
            </a:r>
            <a:endParaRPr lang="en-US" sz="2000" i="0" dirty="0">
              <a:solidFill>
                <a:srgbClr val="FFFFFF"/>
              </a:solidFill>
              <a:latin typeface="+mn-lt"/>
            </a:endParaRPr>
          </a:p>
          <a:p>
            <a:pPr eaLnBrk="1" hangingPunct="1">
              <a:spcBef>
                <a:spcPct val="20000"/>
              </a:spcBef>
              <a:buClr>
                <a:srgbClr val="315263"/>
              </a:buClr>
              <a:buSzPct val="75000"/>
              <a:buFont typeface="Wingdings" pitchFamily="2" charset="2"/>
              <a:buNone/>
            </a:pPr>
            <a:r>
              <a:rPr lang="en-US" sz="1600" i="0" dirty="0">
                <a:solidFill>
                  <a:srgbClr val="FFFFFF"/>
                </a:solidFill>
                <a:latin typeface="Calibri" pitchFamily="34" charset="0"/>
                <a:hlinkClick r:id="rId3"/>
              </a:rPr>
              <a:t>http://grey.colorado.edu/emergent/index.php/Comparison_of_Neural_Network_Simulators</a:t>
            </a:r>
            <a:endParaRPr lang="en-US" sz="1600" i="0" dirty="0">
              <a:solidFill>
                <a:srgbClr val="FFFFFF"/>
              </a:solidFill>
              <a:latin typeface="Calibri" pitchFamily="34" charset="0"/>
            </a:endParaRPr>
          </a:p>
          <a:p>
            <a:pPr eaLnBrk="1" hangingPunct="1">
              <a:spcBef>
                <a:spcPct val="20000"/>
              </a:spcBef>
              <a:buClr>
                <a:srgbClr val="315263"/>
              </a:buClr>
              <a:buSzPct val="75000"/>
              <a:buFont typeface="Wingdings" pitchFamily="2" charset="2"/>
              <a:buNone/>
            </a:pPr>
            <a:endParaRPr lang="en-US" sz="2200" i="0" dirty="0">
              <a:solidFill>
                <a:srgbClr val="FFFFFF"/>
              </a:solidFill>
              <a:latin typeface="Calibri" pitchFamily="34" charset="0"/>
            </a:endParaRPr>
          </a:p>
          <a:p>
            <a:pPr eaLnBrk="1" hangingPunct="1">
              <a:spcBef>
                <a:spcPct val="20000"/>
              </a:spcBef>
              <a:buClr>
                <a:srgbClr val="315263"/>
              </a:buClr>
              <a:buSzPct val="75000"/>
              <a:buFont typeface="Wingdings" pitchFamily="2" charset="2"/>
              <a:buNone/>
            </a:pPr>
            <a:endParaRPr lang="pl-PL" sz="2200" i="0" dirty="0">
              <a:solidFill>
                <a:srgbClr val="FFFFFF"/>
              </a:solidFill>
              <a:latin typeface="Calibri" pitchFamily="34" charset="0"/>
            </a:endParaRPr>
          </a:p>
        </p:txBody>
      </p:sp>
      <p:sp>
        <p:nvSpPr>
          <p:cNvPr id="35846" name="TextBox 6"/>
          <p:cNvSpPr txBox="1">
            <a:spLocks noChangeArrowheads="1"/>
          </p:cNvSpPr>
          <p:nvPr/>
        </p:nvSpPr>
        <p:spPr bwMode="auto">
          <a:xfrm>
            <a:off x="4826000" y="5384800"/>
            <a:ext cx="431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r>
              <a:rPr lang="en-US" sz="1600" dirty="0" smtClean="0">
                <a:latin typeface="Calibri" pitchFamily="34" charset="0"/>
              </a:rPr>
              <a:t>Genesis enables comparison with real neurophysiological measurements.</a:t>
            </a:r>
            <a:endParaRPr lang="en-US" sz="1600" dirty="0">
              <a:latin typeface="Calibri"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098550"/>
            <a:ext cx="3429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612164"/>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Neuron or abstraction?</a:t>
            </a:r>
            <a:endParaRPr lang="en-US" dirty="0"/>
          </a:p>
        </p:txBody>
      </p:sp>
      <p:sp>
        <p:nvSpPr>
          <p:cNvPr id="9" name="Symbol zastępczy zawartości 8"/>
          <p:cNvSpPr>
            <a:spLocks noGrp="1"/>
          </p:cNvSpPr>
          <p:nvPr>
            <p:ph idx="1"/>
          </p:nvPr>
        </p:nvSpPr>
        <p:spPr>
          <a:xfrm>
            <a:off x="698500" y="1241519"/>
            <a:ext cx="8121650" cy="1971457"/>
          </a:xfrm>
        </p:spPr>
        <p:txBody>
          <a:bodyPr/>
          <a:lstStyle/>
          <a:p>
            <a:pPr marL="0" indent="0">
              <a:buNone/>
            </a:pPr>
            <a:r>
              <a:rPr lang="en-US" dirty="0" smtClean="0"/>
              <a:t>Neurons are very complex biological cells. </a:t>
            </a:r>
          </a:p>
          <a:p>
            <a:pPr marL="0" indent="0">
              <a:buNone/>
            </a:pPr>
            <a:r>
              <a:rPr lang="en-US" dirty="0" smtClean="0"/>
              <a:t>Simplest description that preserves some interesting biophysical properties treats them as point objects (no geometrical parameters) that can be charged by positive ions (excitatory input) flowing through ion channels in membranes and synapses. </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401" y="3334866"/>
            <a:ext cx="47402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53916"/>
            <a:ext cx="45815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095958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566319"/>
            <a:ext cx="2949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72066" name="Rectangle 2"/>
          <p:cNvSpPr>
            <a:spLocks noGrp="1" noChangeArrowheads="1"/>
          </p:cNvSpPr>
          <p:nvPr>
            <p:ph type="title" idx="4294967295"/>
          </p:nvPr>
        </p:nvSpPr>
        <p:spPr>
          <a:xfrm>
            <a:off x="660400" y="441325"/>
            <a:ext cx="7772400" cy="574675"/>
          </a:xfrm>
        </p:spPr>
        <p:txBody>
          <a:bodyPr lIns="91440" tIns="45720" rIns="91440" bIns="45720" anchor="ctr"/>
          <a:lstStyle/>
          <a:p>
            <a:pPr eaLnBrk="1" hangingPunct="1"/>
            <a:r>
              <a:rPr lang="pl-PL" sz="4000" smtClean="0"/>
              <a:t>Abstra</a:t>
            </a:r>
            <a:r>
              <a:rPr lang="en-US" sz="4000" smtClean="0"/>
              <a:t>ct</a:t>
            </a:r>
            <a:r>
              <a:rPr lang="pl-PL" sz="4000" smtClean="0"/>
              <a:t> neuron</a:t>
            </a:r>
            <a:endParaRPr lang="en-US" sz="4000" smtClean="0"/>
          </a:p>
        </p:txBody>
      </p:sp>
      <p:sp>
        <p:nvSpPr>
          <p:cNvPr id="20485" name="Rectangle 3"/>
          <p:cNvSpPr>
            <a:spLocks noGrp="1" noChangeArrowheads="1"/>
          </p:cNvSpPr>
          <p:nvPr>
            <p:ph type="body" sz="half" idx="4294967295"/>
          </p:nvPr>
        </p:nvSpPr>
        <p:spPr>
          <a:xfrm>
            <a:off x="684213" y="1403350"/>
            <a:ext cx="6696075" cy="657225"/>
          </a:xfrm>
        </p:spPr>
        <p:txBody>
          <a:bodyPr lIns="91440" tIns="45720" rIns="91440" bIns="45720"/>
          <a:lstStyle/>
          <a:p>
            <a:pPr marL="357188" indent="-357188" eaLnBrk="1" hangingPunct="1">
              <a:buFont typeface="Wingdings" pitchFamily="2" charset="2"/>
              <a:buNone/>
              <a:defRPr/>
            </a:pPr>
            <a:r>
              <a:rPr lang="en-US" sz="2000" kern="1200" dirty="0" smtClean="0">
                <a:solidFill>
                  <a:schemeClr val="tx1"/>
                </a:solidFill>
              </a:rPr>
              <a:t>Add all inputs taking into account synaptic strength</a:t>
            </a:r>
            <a:r>
              <a:rPr lang="pl-PL" sz="2000" kern="1200" dirty="0" smtClean="0">
                <a:solidFill>
                  <a:schemeClr val="tx1"/>
                </a:solidFill>
              </a:rPr>
              <a:t>.</a:t>
            </a:r>
          </a:p>
        </p:txBody>
      </p:sp>
      <p:sp>
        <p:nvSpPr>
          <p:cNvPr id="21510" name="Rectangle 4"/>
          <p:cNvSpPr>
            <a:spLocks noChangeArrowheads="1"/>
          </p:cNvSpPr>
          <p:nvPr/>
        </p:nvSpPr>
        <p:spPr bwMode="auto">
          <a:xfrm>
            <a:off x="684213" y="2695575"/>
            <a:ext cx="8208962" cy="87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20000"/>
              </a:spcBef>
              <a:buClr>
                <a:schemeClr val="tx2"/>
              </a:buClr>
              <a:buSzPct val="115000"/>
            </a:pPr>
            <a:r>
              <a:rPr lang="en-US" sz="2000" i="0" dirty="0" smtClean="0">
                <a:latin typeface="+mn-lt"/>
              </a:rPr>
              <a:t>Neuron activation </a:t>
            </a:r>
            <a:r>
              <a:rPr lang="en-US" sz="2000" i="0" dirty="0">
                <a:latin typeface="+mn-lt"/>
              </a:rPr>
              <a:t>cannot grow indefinitely: pass the total net input through a sigmoidal limiting </a:t>
            </a:r>
            <a:r>
              <a:rPr lang="en-US" sz="2000" i="0" dirty="0" smtClean="0">
                <a:latin typeface="+mn-lt"/>
              </a:rPr>
              <a:t>function, symbolizing maximum spiking frequency. </a:t>
            </a:r>
            <a:endParaRPr lang="pl-PL" sz="2000" i="0" dirty="0">
              <a:latin typeface="+mn-lt"/>
            </a:endParaRPr>
          </a:p>
        </p:txBody>
      </p:sp>
      <p:pic>
        <p:nvPicPr>
          <p:cNvPr id="215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1926431"/>
            <a:ext cx="17145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12" name="Text Box 12"/>
          <p:cNvSpPr txBox="1">
            <a:spLocks noChangeArrowheads="1"/>
          </p:cNvSpPr>
          <p:nvPr/>
        </p:nvSpPr>
        <p:spPr bwMode="auto">
          <a:xfrm>
            <a:off x="4214813" y="3786188"/>
            <a:ext cx="45720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l" eaLnBrk="1" hangingPunct="1">
              <a:spcBef>
                <a:spcPct val="50000"/>
              </a:spcBef>
            </a:pPr>
            <a:r>
              <a:rPr lang="en-US" sz="2000" i="0" dirty="0" smtClean="0">
                <a:latin typeface="+mn-lt"/>
              </a:rPr>
              <a:t>Rate coding: output </a:t>
            </a:r>
            <a:r>
              <a:rPr lang="en-US" sz="2000" i="0" dirty="0">
                <a:latin typeface="+mn-lt"/>
              </a:rPr>
              <a:t>activation does not exceed a unit </a:t>
            </a:r>
            <a:r>
              <a:rPr lang="en-US" sz="2000" i="0" dirty="0" smtClean="0">
                <a:latin typeface="+mn-lt"/>
              </a:rPr>
              <a:t>vale, or maximum rate.</a:t>
            </a:r>
            <a:endParaRPr lang="en-US" sz="2000" i="0" dirty="0">
              <a:latin typeface="+mn-lt"/>
            </a:endParaRPr>
          </a:p>
          <a:p>
            <a:pPr algn="l" eaLnBrk="1" hangingPunct="1">
              <a:spcBef>
                <a:spcPct val="50000"/>
              </a:spcBef>
            </a:pPr>
            <a:r>
              <a:rPr lang="en-US" sz="2000" i="0" dirty="0">
                <a:latin typeface="+mn-lt"/>
              </a:rPr>
              <a:t>Is this how neurons respond?  </a:t>
            </a:r>
            <a:r>
              <a:rPr lang="en-US" sz="2000" i="0" dirty="0" smtClean="0">
                <a:latin typeface="+mn-lt"/>
              </a:rPr>
              <a:t/>
            </a:r>
            <a:br>
              <a:rPr lang="en-US" sz="2000" i="0" dirty="0" smtClean="0">
                <a:latin typeface="+mn-lt"/>
              </a:rPr>
            </a:br>
            <a:r>
              <a:rPr lang="en-US" sz="2000" i="0" dirty="0" smtClean="0">
                <a:latin typeface="+mn-lt"/>
              </a:rPr>
              <a:t>No</a:t>
            </a:r>
            <a:r>
              <a:rPr lang="en-US" sz="2000" i="0" dirty="0">
                <a:latin typeface="+mn-lt"/>
              </a:rPr>
              <a:t>, but this is how the average number of impulses per second changes as a function of neuron’s activation. </a:t>
            </a:r>
            <a:endParaRPr lang="pl-PL" sz="2000" i="0" dirty="0">
              <a:latin typeface="+mn-lt"/>
            </a:endParaRPr>
          </a:p>
        </p:txBody>
      </p:sp>
      <p:pic>
        <p:nvPicPr>
          <p:cNvPr id="2151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5100" y="260350"/>
            <a:ext cx="238918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380534592"/>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idx="4294967295"/>
          </p:nvPr>
        </p:nvSpPr>
        <p:spPr>
          <a:xfrm>
            <a:off x="660400" y="441325"/>
            <a:ext cx="7772400" cy="574675"/>
          </a:xfrm>
        </p:spPr>
        <p:txBody>
          <a:bodyPr lIns="91440" tIns="45720" rIns="91440" bIns="45720" anchor="ctr"/>
          <a:lstStyle/>
          <a:p>
            <a:pPr eaLnBrk="1" hangingPunct="1"/>
            <a:r>
              <a:rPr lang="en-US" sz="4000" dirty="0" smtClean="0"/>
              <a:t>Biological Neurons</a:t>
            </a:r>
          </a:p>
        </p:txBody>
      </p:sp>
      <p:sp>
        <p:nvSpPr>
          <p:cNvPr id="23556" name="Rectangle 3"/>
          <p:cNvSpPr>
            <a:spLocks noGrp="1" noChangeArrowheads="1"/>
          </p:cNvSpPr>
          <p:nvPr>
            <p:ph type="body" sz="half" idx="4294967295"/>
          </p:nvPr>
        </p:nvSpPr>
        <p:spPr>
          <a:xfrm>
            <a:off x="684213" y="1196975"/>
            <a:ext cx="6167437" cy="1079500"/>
          </a:xfrm>
          <a:noFill/>
        </p:spPr>
        <p:txBody>
          <a:bodyPr lIns="91440" tIns="45720" rIns="91440" bIns="45720"/>
          <a:lstStyle/>
          <a:p>
            <a:pPr marL="0" indent="0">
              <a:buNone/>
            </a:pPr>
            <a:r>
              <a:rPr lang="en-US" dirty="0" smtClean="0"/>
              <a:t>Ions flow through the neurons’ membranes under the forces of electricity and concentration gradients, </a:t>
            </a:r>
            <a:br>
              <a:rPr lang="en-US" dirty="0" smtClean="0"/>
            </a:br>
            <a:r>
              <a:rPr lang="en-US" dirty="0" smtClean="0"/>
              <a:t>changing their polarization </a:t>
            </a:r>
            <a:r>
              <a:rPr lang="pl-PL" i="1" dirty="0" err="1" smtClean="0">
                <a:solidFill>
                  <a:srgbClr val="FFC000"/>
                </a:solidFill>
              </a:rPr>
              <a:t>V</a:t>
            </a:r>
            <a:r>
              <a:rPr lang="pl-PL" i="1" baseline="-25000" dirty="0" err="1" smtClean="0">
                <a:solidFill>
                  <a:srgbClr val="FFC000"/>
                </a:solidFill>
              </a:rPr>
              <a:t>m</a:t>
            </a:r>
            <a:endParaRPr lang="pl-PL" dirty="0" smtClean="0">
              <a:solidFill>
                <a:srgbClr val="FFC000"/>
              </a:solidFill>
            </a:endParaRPr>
          </a:p>
        </p:txBody>
      </p:sp>
      <p:sp>
        <p:nvSpPr>
          <p:cNvPr id="23557" name="Rectangle 4"/>
          <p:cNvSpPr>
            <a:spLocks noChangeArrowheads="1"/>
          </p:cNvSpPr>
          <p:nvPr/>
        </p:nvSpPr>
        <p:spPr bwMode="auto">
          <a:xfrm>
            <a:off x="709613" y="2349500"/>
            <a:ext cx="8208962"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20000"/>
              </a:spcBef>
              <a:buClr>
                <a:schemeClr val="tx2"/>
              </a:buClr>
              <a:buSzPct val="115000"/>
            </a:pPr>
            <a:r>
              <a:rPr lang="en-US" sz="2000" i="0" dirty="0">
                <a:latin typeface="+mn-lt"/>
              </a:rPr>
              <a:t>Sodium ions</a:t>
            </a:r>
            <a:r>
              <a:rPr lang="pl-PL" sz="2000" i="0" dirty="0">
                <a:latin typeface="+mn-lt"/>
              </a:rPr>
              <a:t> </a:t>
            </a:r>
            <a:r>
              <a:rPr lang="pl-PL" sz="2000" i="0" dirty="0">
                <a:solidFill>
                  <a:srgbClr val="FFC000"/>
                </a:solidFill>
                <a:latin typeface="+mn-lt"/>
              </a:rPr>
              <a:t>Na</a:t>
            </a:r>
            <a:r>
              <a:rPr lang="pl-PL" sz="2000" i="0" baseline="30000" dirty="0">
                <a:solidFill>
                  <a:srgbClr val="FFC000"/>
                </a:solidFill>
                <a:latin typeface="+mn-lt"/>
              </a:rPr>
              <a:t>+</a:t>
            </a:r>
            <a:r>
              <a:rPr lang="pl-PL" sz="2000" i="0" dirty="0">
                <a:latin typeface="+mn-lt"/>
              </a:rPr>
              <a:t>, </a:t>
            </a:r>
            <a:r>
              <a:rPr lang="en-US" sz="2000" i="0" dirty="0">
                <a:latin typeface="+mn-lt"/>
              </a:rPr>
              <a:t>potassium</a:t>
            </a:r>
            <a:r>
              <a:rPr lang="pl-PL" sz="2000" i="0" dirty="0">
                <a:latin typeface="+mn-lt"/>
              </a:rPr>
              <a:t> </a:t>
            </a:r>
            <a:r>
              <a:rPr lang="pl-PL" sz="2000" i="0" dirty="0">
                <a:solidFill>
                  <a:srgbClr val="FFC000"/>
                </a:solidFill>
                <a:latin typeface="+mn-lt"/>
              </a:rPr>
              <a:t>K</a:t>
            </a:r>
            <a:r>
              <a:rPr lang="pl-PL" sz="2000" i="0" baseline="30000" dirty="0">
                <a:solidFill>
                  <a:srgbClr val="FFC000"/>
                </a:solidFill>
                <a:latin typeface="+mn-lt"/>
              </a:rPr>
              <a:t>+</a:t>
            </a:r>
            <a:r>
              <a:rPr lang="pl-PL" sz="2000" i="0" dirty="0">
                <a:latin typeface="+mn-lt"/>
              </a:rPr>
              <a:t>, </a:t>
            </a:r>
            <a:r>
              <a:rPr lang="en-US" sz="2000" i="0" dirty="0">
                <a:latin typeface="+mn-lt"/>
              </a:rPr>
              <a:t>calcium</a:t>
            </a:r>
            <a:r>
              <a:rPr lang="pl-PL" sz="2000" i="0" dirty="0">
                <a:latin typeface="+mn-lt"/>
              </a:rPr>
              <a:t> </a:t>
            </a:r>
            <a:r>
              <a:rPr lang="pl-PL" sz="2000" i="0" dirty="0">
                <a:solidFill>
                  <a:srgbClr val="FFC000"/>
                </a:solidFill>
                <a:latin typeface="+mn-lt"/>
              </a:rPr>
              <a:t>C</a:t>
            </a:r>
            <a:r>
              <a:rPr lang="pl-PL" sz="2000" i="0" baseline="30000" dirty="0">
                <a:solidFill>
                  <a:srgbClr val="FFC000"/>
                </a:solidFill>
                <a:latin typeface="+mn-lt"/>
              </a:rPr>
              <a:t>++</a:t>
            </a:r>
            <a:r>
              <a:rPr lang="pl-PL" sz="2000" i="0" dirty="0">
                <a:latin typeface="+mn-lt"/>
              </a:rPr>
              <a:t>, </a:t>
            </a:r>
            <a:r>
              <a:rPr lang="en-US" sz="2000" i="0" dirty="0">
                <a:latin typeface="+mn-lt"/>
              </a:rPr>
              <a:t>chloride </a:t>
            </a:r>
            <a:r>
              <a:rPr lang="pl-PL" sz="2000" i="0" dirty="0" smtClean="0">
                <a:solidFill>
                  <a:srgbClr val="FFC000"/>
                </a:solidFill>
                <a:latin typeface="+mn-lt"/>
              </a:rPr>
              <a:t>Cl</a:t>
            </a:r>
            <a:r>
              <a:rPr lang="en-US" sz="2000" i="0" baseline="30000" dirty="0" smtClean="0">
                <a:solidFill>
                  <a:srgbClr val="FFC000"/>
                </a:solidFill>
                <a:latin typeface="Symbol" pitchFamily="18" charset="2"/>
              </a:rPr>
              <a:t>-</a:t>
            </a:r>
            <a:r>
              <a:rPr lang="pl-PL" sz="2000" i="0" dirty="0" smtClean="0">
                <a:latin typeface="+mn-lt"/>
              </a:rPr>
              <a:t> </a:t>
            </a:r>
            <a:r>
              <a:rPr lang="en-US" sz="2000" i="0" dirty="0">
                <a:latin typeface="+mn-lt"/>
              </a:rPr>
              <a:t>flow </a:t>
            </a:r>
            <a:r>
              <a:rPr lang="en-US" sz="2000" i="0" dirty="0" smtClean="0">
                <a:latin typeface="+mn-lt"/>
              </a:rPr>
              <a:t>until the </a:t>
            </a:r>
            <a:r>
              <a:rPr lang="en-US" sz="2000" i="0" dirty="0">
                <a:latin typeface="+mn-lt"/>
              </a:rPr>
              <a:t>charge </a:t>
            </a:r>
            <a:r>
              <a:rPr lang="en-US" sz="2000" i="0" dirty="0" smtClean="0">
                <a:latin typeface="+mn-lt"/>
              </a:rPr>
              <a:t>distribution is equalized</a:t>
            </a:r>
            <a:r>
              <a:rPr lang="pl-PL" sz="2000" i="0" dirty="0" smtClean="0">
                <a:latin typeface="+mn-lt"/>
              </a:rPr>
              <a:t>; </a:t>
            </a:r>
            <a:r>
              <a:rPr lang="en-US" sz="2000" i="0" dirty="0">
                <a:latin typeface="+mn-lt"/>
              </a:rPr>
              <a:t>their imbalance creates the electrical potential which </a:t>
            </a:r>
            <a:r>
              <a:rPr lang="en-US" sz="2000" i="0" dirty="0" smtClean="0">
                <a:latin typeface="+mn-lt"/>
              </a:rPr>
              <a:t>tries to restores </a:t>
            </a:r>
            <a:r>
              <a:rPr lang="en-US" sz="2000" i="0" dirty="0">
                <a:latin typeface="+mn-lt"/>
              </a:rPr>
              <a:t>the balance. </a:t>
            </a:r>
            <a:endParaRPr lang="pl-PL" sz="2000" i="0" dirty="0">
              <a:latin typeface="+mn-lt"/>
            </a:endParaRPr>
          </a:p>
          <a:p>
            <a:pPr algn="l" eaLnBrk="1" hangingPunct="1">
              <a:spcBef>
                <a:spcPct val="20000"/>
              </a:spcBef>
              <a:buClr>
                <a:schemeClr val="tx2"/>
              </a:buClr>
              <a:buSzPct val="115000"/>
            </a:pPr>
            <a:r>
              <a:rPr lang="en-US" sz="2000" i="0" dirty="0">
                <a:latin typeface="+mn-lt"/>
              </a:rPr>
              <a:t>Ions flow through channels </a:t>
            </a:r>
            <a:r>
              <a:rPr lang="en-US" sz="2000" i="0" dirty="0" smtClean="0">
                <a:latin typeface="+mn-lt"/>
              </a:rPr>
              <a:t>overcoming </a:t>
            </a:r>
            <a:r>
              <a:rPr lang="en-US" sz="2000" i="0" dirty="0">
                <a:latin typeface="+mn-lt"/>
              </a:rPr>
              <a:t>resistance </a:t>
            </a:r>
            <a:r>
              <a:rPr lang="en-US" sz="2000" i="0" dirty="0" smtClean="0">
                <a:latin typeface="+mn-lt"/>
              </a:rPr>
              <a:t>  </a:t>
            </a:r>
            <a:r>
              <a:rPr lang="pl-PL" sz="2000" i="1" dirty="0" smtClean="0">
                <a:solidFill>
                  <a:srgbClr val="FFC000"/>
                </a:solidFill>
                <a:latin typeface="+mn-lt"/>
              </a:rPr>
              <a:t>I </a:t>
            </a:r>
            <a:r>
              <a:rPr lang="pl-PL" sz="2000" i="0" dirty="0">
                <a:solidFill>
                  <a:srgbClr val="FFC000"/>
                </a:solidFill>
                <a:latin typeface="+mn-lt"/>
              </a:rPr>
              <a:t>= </a:t>
            </a:r>
            <a:r>
              <a:rPr lang="pl-PL" sz="2000" i="1" dirty="0">
                <a:solidFill>
                  <a:srgbClr val="FFC000"/>
                </a:solidFill>
                <a:latin typeface="+mn-lt"/>
              </a:rPr>
              <a:t>V</a:t>
            </a:r>
            <a:r>
              <a:rPr lang="pl-PL" sz="2000" i="0" dirty="0">
                <a:solidFill>
                  <a:srgbClr val="FFC000"/>
                </a:solidFill>
                <a:latin typeface="+mn-lt"/>
              </a:rPr>
              <a:t>/</a:t>
            </a:r>
            <a:r>
              <a:rPr lang="pl-PL" sz="2000" i="1" dirty="0">
                <a:solidFill>
                  <a:srgbClr val="FFC000"/>
                </a:solidFill>
                <a:latin typeface="+mn-lt"/>
              </a:rPr>
              <a:t>R</a:t>
            </a:r>
            <a:r>
              <a:rPr lang="pl-PL" sz="2000" i="0" dirty="0">
                <a:latin typeface="+mn-lt"/>
              </a:rPr>
              <a:t>:</a:t>
            </a:r>
          </a:p>
          <a:p>
            <a:pPr algn="l" eaLnBrk="1" hangingPunct="1">
              <a:spcBef>
                <a:spcPct val="20000"/>
              </a:spcBef>
              <a:buClr>
                <a:schemeClr val="tx2"/>
              </a:buClr>
              <a:buSzPct val="115000"/>
            </a:pPr>
            <a:r>
              <a:rPr lang="en-US" sz="2000" i="0" dirty="0">
                <a:latin typeface="+mn-lt"/>
              </a:rPr>
              <a:t>Conductivity is</a:t>
            </a:r>
            <a:r>
              <a:rPr lang="pl-PL" sz="2000" i="0" dirty="0">
                <a:latin typeface="+mn-lt"/>
              </a:rPr>
              <a:t> </a:t>
            </a:r>
            <a:r>
              <a:rPr lang="pl-PL" sz="2000" i="1" dirty="0">
                <a:solidFill>
                  <a:srgbClr val="FFC000"/>
                </a:solidFill>
                <a:latin typeface="+mn-lt"/>
              </a:rPr>
              <a:t>G</a:t>
            </a:r>
            <a:r>
              <a:rPr lang="pl-PL" sz="2000" i="0" dirty="0">
                <a:solidFill>
                  <a:srgbClr val="FFC000"/>
                </a:solidFill>
                <a:latin typeface="+mn-lt"/>
              </a:rPr>
              <a:t>=1/</a:t>
            </a:r>
            <a:r>
              <a:rPr lang="pl-PL" sz="2000" i="1" dirty="0">
                <a:solidFill>
                  <a:srgbClr val="FFC000"/>
                </a:solidFill>
                <a:latin typeface="+mn-lt"/>
              </a:rPr>
              <a:t>R</a:t>
            </a:r>
            <a:r>
              <a:rPr lang="pl-PL" sz="2000" i="0" dirty="0">
                <a:latin typeface="+mn-lt"/>
              </a:rPr>
              <a:t>, </a:t>
            </a:r>
            <a:r>
              <a:rPr lang="en-US" sz="2000" i="0" dirty="0">
                <a:latin typeface="+mn-lt"/>
              </a:rPr>
              <a:t>so</a:t>
            </a:r>
            <a:r>
              <a:rPr lang="pl-PL" sz="2000" i="0" dirty="0">
                <a:latin typeface="+mn-lt"/>
              </a:rPr>
              <a:t> </a:t>
            </a:r>
            <a:r>
              <a:rPr lang="pl-PL" sz="2000" i="1" dirty="0">
                <a:solidFill>
                  <a:srgbClr val="FFC000"/>
                </a:solidFill>
                <a:latin typeface="+mn-lt"/>
              </a:rPr>
              <a:t>I</a:t>
            </a:r>
            <a:r>
              <a:rPr lang="pl-PL" sz="2000" i="0" dirty="0">
                <a:solidFill>
                  <a:srgbClr val="FFC000"/>
                </a:solidFill>
                <a:latin typeface="+mn-lt"/>
              </a:rPr>
              <a:t>=</a:t>
            </a:r>
            <a:r>
              <a:rPr lang="pl-PL" sz="2000" i="1" dirty="0">
                <a:solidFill>
                  <a:srgbClr val="FFC000"/>
                </a:solidFill>
                <a:latin typeface="+mn-lt"/>
              </a:rPr>
              <a:t>VG</a:t>
            </a:r>
            <a:r>
              <a:rPr lang="pl-PL" sz="2000" i="0" dirty="0">
                <a:latin typeface="+mn-lt"/>
              </a:rPr>
              <a:t> (Ohm</a:t>
            </a:r>
            <a:r>
              <a:rPr lang="en-US" sz="2000" i="0" dirty="0">
                <a:latin typeface="+mn-lt"/>
              </a:rPr>
              <a:t>s law</a:t>
            </a:r>
            <a:r>
              <a:rPr lang="pl-PL" sz="2000" i="0" dirty="0" smtClean="0">
                <a:latin typeface="+mn-lt"/>
              </a:rPr>
              <a:t>)</a:t>
            </a:r>
            <a:r>
              <a:rPr lang="en-US" sz="2000" i="0" dirty="0" smtClean="0">
                <a:latin typeface="+mn-lt"/>
              </a:rPr>
              <a:t>.</a:t>
            </a:r>
            <a:endParaRPr lang="pl-PL" sz="2000" i="0" dirty="0">
              <a:latin typeface="+mn-lt"/>
            </a:endParaRPr>
          </a:p>
        </p:txBody>
      </p:sp>
      <p:sp>
        <p:nvSpPr>
          <p:cNvPr id="23558" name="Text Box 8"/>
          <p:cNvSpPr txBox="1">
            <a:spLocks noChangeArrowheads="1"/>
          </p:cNvSpPr>
          <p:nvPr/>
        </p:nvSpPr>
        <p:spPr bwMode="auto">
          <a:xfrm>
            <a:off x="3491879" y="4365625"/>
            <a:ext cx="518539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l" eaLnBrk="1" hangingPunct="1">
              <a:spcBef>
                <a:spcPct val="50000"/>
              </a:spcBef>
            </a:pPr>
            <a:r>
              <a:rPr lang="en-US" sz="2000" i="0" dirty="0" smtClean="0">
                <a:latin typeface="+mn-lt"/>
              </a:rPr>
              <a:t>Diffusion generates current </a:t>
            </a:r>
            <a:r>
              <a:rPr lang="en-US" sz="2000" dirty="0" smtClean="0">
                <a:solidFill>
                  <a:srgbClr val="FFC000"/>
                </a:solidFill>
                <a:latin typeface="+mn-lt"/>
              </a:rPr>
              <a:t>I</a:t>
            </a:r>
            <a:r>
              <a:rPr lang="en-US" sz="2000" i="0" dirty="0" smtClean="0">
                <a:latin typeface="+mn-lt"/>
              </a:rPr>
              <a:t>  in proportion to ion concentration </a:t>
            </a:r>
            <a:r>
              <a:rPr lang="en-US" sz="2000" dirty="0" smtClean="0">
                <a:solidFill>
                  <a:srgbClr val="FFC000"/>
                </a:solidFill>
                <a:latin typeface="+mn-lt"/>
              </a:rPr>
              <a:t>C</a:t>
            </a:r>
            <a:r>
              <a:rPr lang="en-US" sz="2000" dirty="0" smtClean="0">
                <a:latin typeface="+mn-lt"/>
              </a:rPr>
              <a:t> </a:t>
            </a:r>
            <a:r>
              <a:rPr lang="en-US" sz="2000" i="0" dirty="0" smtClean="0">
                <a:latin typeface="+mn-lt"/>
              </a:rPr>
              <a:t> </a:t>
            </a:r>
          </a:p>
          <a:p>
            <a:pPr algn="l" eaLnBrk="1" hangingPunct="1">
              <a:spcBef>
                <a:spcPct val="50000"/>
              </a:spcBef>
            </a:pPr>
            <a:r>
              <a:rPr lang="en-US" sz="2000" dirty="0" smtClean="0">
                <a:solidFill>
                  <a:srgbClr val="FFC000"/>
                </a:solidFill>
                <a:latin typeface="+mn-lt"/>
              </a:rPr>
              <a:t>I </a:t>
            </a:r>
            <a:r>
              <a:rPr lang="en-US" sz="2000" i="0" dirty="0" smtClean="0">
                <a:solidFill>
                  <a:srgbClr val="FFC000"/>
                </a:solidFill>
                <a:latin typeface="+mn-lt"/>
              </a:rPr>
              <a:t>= -</a:t>
            </a:r>
            <a:r>
              <a:rPr lang="en-US" sz="2000" dirty="0" smtClean="0">
                <a:solidFill>
                  <a:srgbClr val="FFC000"/>
                </a:solidFill>
                <a:latin typeface="+mn-lt"/>
              </a:rPr>
              <a:t>DC </a:t>
            </a:r>
            <a:r>
              <a:rPr lang="en-US" sz="2000" dirty="0" smtClean="0">
                <a:latin typeface="+mn-lt"/>
              </a:rPr>
              <a:t>	</a:t>
            </a:r>
            <a:r>
              <a:rPr lang="en-US" sz="2000" i="0" dirty="0" smtClean="0">
                <a:latin typeface="+mn-lt"/>
              </a:rPr>
              <a:t>(Fick's First law)</a:t>
            </a:r>
          </a:p>
          <a:p>
            <a:pPr algn="l" eaLnBrk="1" hangingPunct="1">
              <a:spcBef>
                <a:spcPct val="50000"/>
              </a:spcBef>
            </a:pPr>
            <a:r>
              <a:rPr lang="en-US" sz="2000" i="0" dirty="0" smtClean="0">
                <a:latin typeface="+mn-lt"/>
              </a:rPr>
              <a:t>Equilibrium potential </a:t>
            </a:r>
            <a:r>
              <a:rPr lang="en-US" sz="2000" dirty="0" smtClean="0">
                <a:solidFill>
                  <a:srgbClr val="FFC000"/>
                </a:solidFill>
                <a:latin typeface="+mn-lt"/>
              </a:rPr>
              <a:t>E</a:t>
            </a:r>
            <a:r>
              <a:rPr lang="en-US" sz="2000" i="0" dirty="0" smtClean="0">
                <a:latin typeface="+mn-lt"/>
              </a:rPr>
              <a:t> counteracts diffusion:</a:t>
            </a:r>
          </a:p>
          <a:p>
            <a:pPr algn="l" eaLnBrk="1" hangingPunct="1">
              <a:spcBef>
                <a:spcPct val="50000"/>
              </a:spcBef>
            </a:pPr>
            <a:r>
              <a:rPr lang="en-US" sz="2000" dirty="0" smtClean="0">
                <a:solidFill>
                  <a:srgbClr val="FFC000"/>
                </a:solidFill>
                <a:latin typeface="+mn-lt"/>
              </a:rPr>
              <a:t>I</a:t>
            </a:r>
            <a:r>
              <a:rPr lang="en-US" sz="2000" i="0" dirty="0" smtClean="0">
                <a:solidFill>
                  <a:srgbClr val="FFC000"/>
                </a:solidFill>
                <a:latin typeface="+mn-lt"/>
              </a:rPr>
              <a:t> = </a:t>
            </a:r>
            <a:r>
              <a:rPr lang="en-US" sz="2000" dirty="0" smtClean="0">
                <a:solidFill>
                  <a:srgbClr val="FFC000"/>
                </a:solidFill>
                <a:latin typeface="+mn-lt"/>
              </a:rPr>
              <a:t>G</a:t>
            </a:r>
            <a:r>
              <a:rPr lang="en-US" sz="2000" i="0" dirty="0" smtClean="0">
                <a:solidFill>
                  <a:srgbClr val="FFC000"/>
                </a:solidFill>
                <a:latin typeface="+mn-lt"/>
              </a:rPr>
              <a:t>(</a:t>
            </a:r>
            <a:r>
              <a:rPr lang="en-US" sz="2000" dirty="0" smtClean="0">
                <a:solidFill>
                  <a:srgbClr val="FFC000"/>
                </a:solidFill>
                <a:latin typeface="+mn-lt"/>
              </a:rPr>
              <a:t>V-E</a:t>
            </a:r>
            <a:r>
              <a:rPr lang="en-US" sz="2000" i="0" dirty="0" smtClean="0">
                <a:solidFill>
                  <a:srgbClr val="FFC000"/>
                </a:solidFill>
                <a:latin typeface="+mn-lt"/>
              </a:rPr>
              <a:t>)</a:t>
            </a:r>
            <a:endParaRPr lang="en-US" sz="2000" i="0" dirty="0">
              <a:solidFill>
                <a:srgbClr val="FFC000"/>
              </a:solidFill>
              <a:latin typeface="+mn-lt"/>
            </a:endParaRPr>
          </a:p>
        </p:txBody>
      </p:sp>
      <p:pic>
        <p:nvPicPr>
          <p:cNvPr id="2355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650" y="115888"/>
            <a:ext cx="21240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6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305299"/>
            <a:ext cx="245427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595992212"/>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sz="half" idx="4294967295"/>
          </p:nvPr>
        </p:nvSpPr>
        <p:spPr>
          <a:xfrm>
            <a:off x="395288" y="3933056"/>
            <a:ext cx="8497192" cy="2736304"/>
          </a:xfrm>
        </p:spPr>
        <p:txBody>
          <a:bodyPr lIns="91440" tIns="45720" rIns="91440" bIns="45720"/>
          <a:lstStyle/>
          <a:p>
            <a:pPr marL="0" indent="0">
              <a:spcAft>
                <a:spcPts val="600"/>
              </a:spcAft>
              <a:buNone/>
            </a:pPr>
            <a:r>
              <a:rPr lang="en-US" sz="2000" dirty="0" smtClean="0"/>
              <a:t>Everything follows from the sodium pump, which creates the “dynamic tension” for subsequent neural action. Neurotransmitters activate some ion channels.</a:t>
            </a:r>
          </a:p>
          <a:p>
            <a:pPr marL="0" indent="0" eaLnBrk="1" hangingPunct="1">
              <a:spcAft>
                <a:spcPts val="600"/>
              </a:spcAft>
              <a:buFont typeface="Wingdings" pitchFamily="2" charset="2"/>
              <a:buNone/>
            </a:pPr>
            <a:r>
              <a:rPr lang="en-US" sz="2000" dirty="0" smtClean="0"/>
              <a:t>Glutamate </a:t>
            </a:r>
            <a:r>
              <a:rPr lang="en-US" sz="2000" dirty="0" smtClean="0">
                <a:sym typeface="Wingdings" pitchFamily="2" charset="2"/>
              </a:rPr>
              <a:t> </a:t>
            </a:r>
            <a:r>
              <a:rPr lang="en-US" sz="2000" dirty="0" smtClean="0"/>
              <a:t>opens Na+ channels </a:t>
            </a:r>
            <a:r>
              <a:rPr lang="en-US" sz="2000" dirty="0" smtClean="0">
                <a:sym typeface="Wingdings" pitchFamily="2" charset="2"/>
              </a:rPr>
              <a:t> </a:t>
            </a:r>
            <a:r>
              <a:rPr lang="en-US" sz="2000" dirty="0" smtClean="0"/>
              <a:t>Na+ enters (excitatory)</a:t>
            </a:r>
          </a:p>
          <a:p>
            <a:pPr marL="0" indent="0" eaLnBrk="1" hangingPunct="1">
              <a:spcAft>
                <a:spcPts val="600"/>
              </a:spcAft>
              <a:buFont typeface="Wingdings" pitchFamily="2" charset="2"/>
              <a:buNone/>
            </a:pPr>
            <a:r>
              <a:rPr lang="en-US" sz="2000" dirty="0" smtClean="0"/>
              <a:t>GABA </a:t>
            </a:r>
            <a:r>
              <a:rPr lang="en-US" sz="2000" dirty="0" smtClean="0">
                <a:sym typeface="Wingdings" pitchFamily="2" charset="2"/>
              </a:rPr>
              <a:t> </a:t>
            </a:r>
            <a:r>
              <a:rPr lang="en-US" sz="2000" dirty="0" smtClean="0"/>
              <a:t>opens </a:t>
            </a:r>
            <a:r>
              <a:rPr lang="en-US" sz="2000" dirty="0" err="1" smtClean="0"/>
              <a:t>Cl</a:t>
            </a:r>
            <a:r>
              <a:rPr lang="en-US" sz="2000" baseline="30000" dirty="0" smtClean="0">
                <a:latin typeface="Symbol" pitchFamily="18" charset="2"/>
              </a:rPr>
              <a:t>-</a:t>
            </a:r>
            <a:r>
              <a:rPr lang="en-US" sz="2000" dirty="0" smtClean="0"/>
              <a:t> channels </a:t>
            </a:r>
            <a:r>
              <a:rPr lang="en-US" sz="2000" dirty="0" smtClean="0">
                <a:sym typeface="Wingdings" pitchFamily="2" charset="2"/>
              </a:rPr>
              <a:t> </a:t>
            </a:r>
            <a:r>
              <a:rPr lang="en-US" sz="2000" dirty="0" err="1" smtClean="0"/>
              <a:t>Cl</a:t>
            </a:r>
            <a:r>
              <a:rPr lang="en-US" baseline="30000" dirty="0">
                <a:latin typeface="Symbol" pitchFamily="18" charset="2"/>
              </a:rPr>
              <a:t>-</a:t>
            </a:r>
            <a:r>
              <a:rPr lang="en-US" sz="2000" dirty="0" smtClean="0"/>
              <a:t>  enters if </a:t>
            </a:r>
            <a:r>
              <a:rPr lang="en-US" sz="2000" dirty="0" err="1" smtClean="0">
                <a:solidFill>
                  <a:srgbClr val="FFC000"/>
                </a:solidFill>
              </a:rPr>
              <a:t>V</a:t>
            </a:r>
            <a:r>
              <a:rPr lang="en-US" sz="2000" baseline="-25000" dirty="0" err="1" smtClean="0">
                <a:solidFill>
                  <a:srgbClr val="FFC000"/>
                </a:solidFill>
              </a:rPr>
              <a:t>m</a:t>
            </a:r>
            <a:r>
              <a:rPr lang="en-US" sz="2000" dirty="0" smtClean="0"/>
              <a:t> &lt; threshold (inhibitory) </a:t>
            </a:r>
          </a:p>
          <a:p>
            <a:pPr marL="0" indent="0">
              <a:spcAft>
                <a:spcPts val="600"/>
              </a:spcAft>
              <a:buFont typeface="Wingdings" pitchFamily="2" charset="2"/>
              <a:buNone/>
            </a:pPr>
            <a:r>
              <a:rPr lang="en-US" sz="2000" dirty="0" smtClean="0">
                <a:solidFill>
                  <a:schemeClr val="hlink"/>
                </a:solidFill>
              </a:rPr>
              <a:t>Alcohol</a:t>
            </a:r>
            <a:r>
              <a:rPr lang="en-US" sz="2000" dirty="0" smtClean="0"/>
              <a:t> closes sodium channels Na,  general </a:t>
            </a:r>
            <a:r>
              <a:rPr lang="en-US" sz="2000" dirty="0" smtClean="0">
                <a:solidFill>
                  <a:schemeClr val="hlink"/>
                </a:solidFill>
              </a:rPr>
              <a:t>anesthesia</a:t>
            </a:r>
            <a:r>
              <a:rPr lang="en-US" sz="2000" dirty="0" smtClean="0"/>
              <a:t>: opens K.</a:t>
            </a:r>
          </a:p>
          <a:p>
            <a:pPr marL="0" indent="0">
              <a:spcAft>
                <a:spcPts val="600"/>
              </a:spcAft>
              <a:buFont typeface="Wingdings" pitchFamily="2" charset="2"/>
              <a:buNone/>
            </a:pPr>
            <a:r>
              <a:rPr lang="en-US" sz="2000" dirty="0" smtClean="0">
                <a:hlinkClick r:id="rId3"/>
              </a:rPr>
              <a:t>Scorpions</a:t>
            </a:r>
            <a:r>
              <a:rPr lang="en-US" sz="2000" dirty="0" smtClean="0"/>
              <a:t> have various toxins, </a:t>
            </a:r>
            <a:r>
              <a:rPr lang="en-US" sz="2000" dirty="0" err="1" smtClean="0"/>
              <a:t>eg</a:t>
            </a:r>
            <a:r>
              <a:rPr lang="en-US" sz="2000" dirty="0" smtClean="0"/>
              <a:t>. open Na, closes K.</a:t>
            </a:r>
          </a:p>
          <a:p>
            <a:pPr marL="0" indent="0">
              <a:spcAft>
                <a:spcPts val="600"/>
              </a:spcAft>
              <a:buFont typeface="Wingdings" pitchFamily="2" charset="2"/>
              <a:buNone/>
            </a:pPr>
            <a:r>
              <a:rPr lang="en-US" dirty="0" smtClean="0"/>
              <a:t>Nice </a:t>
            </a:r>
            <a:r>
              <a:rPr lang="en-US" dirty="0" smtClean="0">
                <a:hlinkClick r:id="rId4"/>
              </a:rPr>
              <a:t>illustration of ion channel functions</a:t>
            </a:r>
            <a:r>
              <a:rPr lang="en-US" dirty="0" smtClean="0"/>
              <a:t> at the “mind project”.</a:t>
            </a:r>
            <a:endParaRPr lang="en-US" sz="2000" dirty="0" smtClean="0"/>
          </a:p>
        </p:txBody>
      </p:sp>
      <p:pic>
        <p:nvPicPr>
          <p:cNvPr id="2662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832" y="1070152"/>
            <a:ext cx="76200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76162" name="Rectangle 2"/>
          <p:cNvSpPr>
            <a:spLocks noChangeArrowheads="1"/>
          </p:cNvSpPr>
          <p:nvPr/>
        </p:nvSpPr>
        <p:spPr bwMode="auto">
          <a:xfrm>
            <a:off x="660400" y="352425"/>
            <a:ext cx="7772400" cy="574675"/>
          </a:xfrm>
          <a:prstGeom prst="rect">
            <a:avLst/>
          </a:prstGeom>
          <a:noFill/>
          <a:ln w="12700">
            <a:noFill/>
            <a:miter lim="800000"/>
            <a:headEnd/>
            <a:tailEnd/>
          </a:ln>
          <a:effectLst/>
        </p:spPr>
        <p:txBody>
          <a:bodyPr anchor="ctr"/>
          <a:lstStyle/>
          <a:p>
            <a:pPr eaLnBrk="1" hangingPunct="1">
              <a:defRPr/>
            </a:pPr>
            <a:r>
              <a:rPr lang="en-US" sz="4000" dirty="0">
                <a:solidFill>
                  <a:srgbClr val="FFC000"/>
                </a:solidFill>
                <a:latin typeface="+mn-lt"/>
              </a:rPr>
              <a:t>Ions and Neurons</a:t>
            </a:r>
          </a:p>
        </p:txBody>
      </p:sp>
    </p:spTree>
    <p:extLst>
      <p:ext uri="{BB962C8B-B14F-4D97-AF65-F5344CB8AC3E}">
        <p14:creationId xmlns:p14="http://schemas.microsoft.com/office/powerpoint/2010/main" val="113164597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idx="4294967295"/>
          </p:nvPr>
        </p:nvSpPr>
        <p:spPr>
          <a:xfrm>
            <a:off x="660400" y="441325"/>
            <a:ext cx="7772400" cy="574675"/>
          </a:xfrm>
        </p:spPr>
        <p:txBody>
          <a:bodyPr lIns="91440" tIns="45720" rIns="91440" bIns="45720" anchor="ctr"/>
          <a:lstStyle/>
          <a:p>
            <a:pPr eaLnBrk="1" hangingPunct="1"/>
            <a:r>
              <a:rPr lang="en-US" sz="4000" smtClean="0"/>
              <a:t>P</a:t>
            </a:r>
            <a:r>
              <a:rPr lang="pl-PL" sz="4000" smtClean="0"/>
              <a:t>utting it Together</a:t>
            </a:r>
            <a:endParaRPr lang="en-US" sz="4000" smtClean="0"/>
          </a:p>
        </p:txBody>
      </p:sp>
      <p:sp>
        <p:nvSpPr>
          <p:cNvPr id="27652" name="Rectangle 3"/>
          <p:cNvSpPr>
            <a:spLocks noGrp="1" noChangeArrowheads="1"/>
          </p:cNvSpPr>
          <p:nvPr>
            <p:ph type="body" sz="half" idx="4294967295"/>
          </p:nvPr>
        </p:nvSpPr>
        <p:spPr>
          <a:xfrm>
            <a:off x="684213" y="1196975"/>
            <a:ext cx="8280400" cy="1731963"/>
          </a:xfrm>
          <a:noFill/>
        </p:spPr>
        <p:txBody>
          <a:bodyPr lIns="91440" tIns="45720" rIns="91440" bIns="45720"/>
          <a:lstStyle/>
          <a:p>
            <a:pPr marL="0" indent="0" eaLnBrk="1" hangingPunct="1">
              <a:buFont typeface="Wingdings" pitchFamily="2" charset="2"/>
              <a:buNone/>
            </a:pPr>
            <a:r>
              <a:rPr lang="en-US" sz="2000" dirty="0" smtClean="0"/>
              <a:t>To find potential</a:t>
            </a:r>
            <a:r>
              <a:rPr lang="pl-PL" sz="2000" dirty="0" smtClean="0"/>
              <a:t> </a:t>
            </a:r>
            <a:r>
              <a:rPr lang="pl-PL" sz="2000" i="1" dirty="0" err="1" smtClean="0">
                <a:solidFill>
                  <a:srgbClr val="FFC000"/>
                </a:solidFill>
              </a:rPr>
              <a:t>V</a:t>
            </a:r>
            <a:r>
              <a:rPr lang="pl-PL" sz="2000" i="1" baseline="-25000" dirty="0" err="1" smtClean="0">
                <a:solidFill>
                  <a:srgbClr val="FFC000"/>
                </a:solidFill>
              </a:rPr>
              <a:t>m</a:t>
            </a:r>
            <a:r>
              <a:rPr lang="pl-PL" sz="2000" dirty="0" smtClean="0">
                <a:solidFill>
                  <a:srgbClr val="FFC000"/>
                </a:solidFill>
              </a:rPr>
              <a:t> </a:t>
            </a:r>
            <a:r>
              <a:rPr lang="en-US" sz="2000" dirty="0" smtClean="0"/>
              <a:t>for each ion one needs to consider its equilibrium potential </a:t>
            </a:r>
            <a:r>
              <a:rPr lang="pl-PL" sz="2000" i="1" dirty="0" err="1" smtClean="0">
                <a:solidFill>
                  <a:srgbClr val="FFC000"/>
                </a:solidFill>
              </a:rPr>
              <a:t>E</a:t>
            </a:r>
            <a:r>
              <a:rPr lang="pl-PL" sz="2000" i="1" baseline="-25000" dirty="0" err="1" smtClean="0">
                <a:solidFill>
                  <a:srgbClr val="FFC000"/>
                </a:solidFill>
              </a:rPr>
              <a:t>c</a:t>
            </a:r>
            <a:r>
              <a:rPr lang="pl-PL" sz="2000" dirty="0" smtClean="0">
                <a:solidFill>
                  <a:srgbClr val="FFC000"/>
                </a:solidFill>
              </a:rPr>
              <a:t>,</a:t>
            </a:r>
            <a:r>
              <a:rPr lang="pl-PL" sz="2000" dirty="0" smtClean="0"/>
              <a:t> </a:t>
            </a:r>
            <a:br>
              <a:rPr lang="pl-PL" sz="2000" dirty="0" smtClean="0"/>
            </a:br>
            <a:r>
              <a:rPr lang="pl-PL" sz="2000" i="1" dirty="0" err="1" smtClean="0">
                <a:solidFill>
                  <a:srgbClr val="FFC000"/>
                </a:solidFill>
              </a:rPr>
              <a:t>g</a:t>
            </a:r>
            <a:r>
              <a:rPr lang="pl-PL" sz="2000" i="1" baseline="-25000" dirty="0" err="1" smtClean="0">
                <a:solidFill>
                  <a:srgbClr val="FFC000"/>
                </a:solidFill>
              </a:rPr>
              <a:t>c</a:t>
            </a:r>
            <a:r>
              <a:rPr lang="pl-PL" sz="2000" dirty="0" smtClean="0">
                <a:solidFill>
                  <a:srgbClr val="FFC000"/>
                </a:solidFill>
              </a:rPr>
              <a:t>(</a:t>
            </a:r>
            <a:r>
              <a:rPr lang="pl-PL" sz="2000" i="1" dirty="0" smtClean="0">
                <a:solidFill>
                  <a:srgbClr val="FFC000"/>
                </a:solidFill>
              </a:rPr>
              <a:t>t</a:t>
            </a:r>
            <a:r>
              <a:rPr lang="pl-PL" sz="2000" dirty="0" smtClean="0">
                <a:solidFill>
                  <a:srgbClr val="FFC000"/>
                </a:solidFill>
              </a:rPr>
              <a:t>) </a:t>
            </a:r>
            <a:r>
              <a:rPr lang="en-US" sz="2000" dirty="0" smtClean="0"/>
              <a:t>is a fraction of ion channels that are open in a given moment</a:t>
            </a:r>
            <a:r>
              <a:rPr lang="pl-PL" sz="2000" dirty="0" smtClean="0"/>
              <a:t>,</a:t>
            </a:r>
            <a:br>
              <a:rPr lang="pl-PL" sz="2000" dirty="0" smtClean="0"/>
            </a:br>
            <a:r>
              <a:rPr lang="en-US" sz="2000" i="1" dirty="0" smtClean="0">
                <a:solidFill>
                  <a:srgbClr val="FFC000"/>
                </a:solidFill>
                <a:cs typeface="Calibri" pitchFamily="34" charset="0"/>
              </a:rPr>
              <a:t>ĝ</a:t>
            </a:r>
            <a:r>
              <a:rPr lang="pl-PL" sz="2000" i="1" baseline="-25000" dirty="0" smtClean="0">
                <a:solidFill>
                  <a:srgbClr val="FFC000"/>
                </a:solidFill>
              </a:rPr>
              <a:t>c</a:t>
            </a:r>
            <a:r>
              <a:rPr lang="pl-PL" sz="2000" dirty="0" smtClean="0">
                <a:solidFill>
                  <a:srgbClr val="FFC000"/>
                </a:solidFill>
              </a:rPr>
              <a:t> </a:t>
            </a:r>
            <a:r>
              <a:rPr lang="en-US" sz="2000" dirty="0" smtClean="0"/>
              <a:t>is</a:t>
            </a:r>
            <a:r>
              <a:rPr lang="pl-PL" sz="2000" dirty="0" smtClean="0"/>
              <a:t> max. </a:t>
            </a:r>
            <a:r>
              <a:rPr lang="en-US" sz="2000" dirty="0" smtClean="0"/>
              <a:t>conductivity of all channels</a:t>
            </a:r>
            <a:r>
              <a:rPr lang="pl-PL" sz="2000" dirty="0" smtClean="0"/>
              <a:t>; </a:t>
            </a:r>
            <a:br>
              <a:rPr lang="pl-PL" sz="2000" dirty="0" smtClean="0"/>
            </a:br>
            <a:r>
              <a:rPr lang="en-US" sz="2000" dirty="0" smtClean="0"/>
              <a:t>therefore a produce</a:t>
            </a:r>
            <a:r>
              <a:rPr lang="pl-PL" sz="2000" dirty="0" smtClean="0"/>
              <a:t> </a:t>
            </a:r>
            <a:r>
              <a:rPr lang="en-US" sz="2000" i="1" dirty="0" smtClean="0">
                <a:solidFill>
                  <a:srgbClr val="FFC000"/>
                </a:solidFill>
                <a:cs typeface="Calibri" pitchFamily="34" charset="0"/>
              </a:rPr>
              <a:t>ĝ</a:t>
            </a:r>
            <a:r>
              <a:rPr lang="pl-PL" sz="2000" i="1" baseline="-25000" dirty="0" smtClean="0">
                <a:solidFill>
                  <a:srgbClr val="FFC000"/>
                </a:solidFill>
              </a:rPr>
              <a:t>c </a:t>
            </a:r>
            <a:r>
              <a:rPr lang="pl-PL" sz="2000" i="1" dirty="0" err="1" smtClean="0">
                <a:solidFill>
                  <a:srgbClr val="FFC000"/>
                </a:solidFill>
              </a:rPr>
              <a:t>g</a:t>
            </a:r>
            <a:r>
              <a:rPr lang="pl-PL" sz="2000" i="1" baseline="-25000" dirty="0" err="1" smtClean="0">
                <a:solidFill>
                  <a:srgbClr val="FFC000"/>
                </a:solidFill>
              </a:rPr>
              <a:t>c</a:t>
            </a:r>
            <a:r>
              <a:rPr lang="pl-PL" sz="2000" dirty="0" smtClean="0">
                <a:solidFill>
                  <a:srgbClr val="FFC000"/>
                </a:solidFill>
              </a:rPr>
              <a:t>(</a:t>
            </a:r>
            <a:r>
              <a:rPr lang="pl-PL" sz="2000" i="1" dirty="0" smtClean="0">
                <a:solidFill>
                  <a:srgbClr val="FFC000"/>
                </a:solidFill>
              </a:rPr>
              <a:t>t</a:t>
            </a:r>
            <a:r>
              <a:rPr lang="pl-PL" sz="2000" dirty="0" smtClean="0">
                <a:solidFill>
                  <a:srgbClr val="FFC000"/>
                </a:solidFill>
              </a:rPr>
              <a:t>) </a:t>
            </a:r>
            <a:r>
              <a:rPr lang="en-US" sz="2000" dirty="0" smtClean="0"/>
              <a:t>gives us conductivity</a:t>
            </a:r>
            <a:r>
              <a:rPr lang="pl-PL" sz="2000" dirty="0" smtClean="0"/>
              <a:t>. </a:t>
            </a:r>
          </a:p>
        </p:txBody>
      </p:sp>
      <p:sp>
        <p:nvSpPr>
          <p:cNvPr id="27653" name="Rectangle 4"/>
          <p:cNvSpPr>
            <a:spLocks noChangeArrowheads="1"/>
          </p:cNvSpPr>
          <p:nvPr/>
        </p:nvSpPr>
        <p:spPr bwMode="auto">
          <a:xfrm>
            <a:off x="714375" y="2928938"/>
            <a:ext cx="82089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20000"/>
              </a:spcBef>
              <a:buClr>
                <a:schemeClr val="tx2"/>
              </a:buClr>
              <a:buSzPct val="115000"/>
            </a:pPr>
            <a:r>
              <a:rPr lang="en-US" sz="2000" i="0" dirty="0">
                <a:solidFill>
                  <a:srgbClr val="FFFFFF"/>
                </a:solidFill>
                <a:latin typeface="+mn-lt"/>
              </a:rPr>
              <a:t>Considering diffusion, current for a given ion is:</a:t>
            </a:r>
          </a:p>
          <a:p>
            <a:pPr algn="l" eaLnBrk="1" hangingPunct="1">
              <a:spcBef>
                <a:spcPct val="20000"/>
              </a:spcBef>
              <a:buClr>
                <a:schemeClr val="tx2"/>
              </a:buClr>
              <a:buSzPct val="115000"/>
            </a:pPr>
            <a:endParaRPr lang="pl-PL" sz="800" dirty="0">
              <a:solidFill>
                <a:srgbClr val="FFFFFF"/>
              </a:solidFill>
              <a:latin typeface="+mn-lt"/>
            </a:endParaRPr>
          </a:p>
          <a:p>
            <a:pPr algn="l" eaLnBrk="1" hangingPunct="1">
              <a:spcBef>
                <a:spcPct val="20000"/>
              </a:spcBef>
              <a:buClr>
                <a:schemeClr val="tx2"/>
              </a:buClr>
              <a:buSzPct val="115000"/>
            </a:pPr>
            <a:r>
              <a:rPr lang="pl-PL" sz="2000" dirty="0">
                <a:solidFill>
                  <a:srgbClr val="FFFFFF"/>
                </a:solidFill>
                <a:latin typeface="+mn-lt"/>
              </a:rPr>
              <a:t>	</a:t>
            </a:r>
            <a:r>
              <a:rPr lang="pl-PL" i="1" dirty="0" err="1">
                <a:solidFill>
                  <a:srgbClr val="FFC000"/>
                </a:solidFill>
                <a:latin typeface="+mn-lt"/>
              </a:rPr>
              <a:t>I</a:t>
            </a:r>
            <a:r>
              <a:rPr lang="pl-PL" i="1" baseline="-25000" dirty="0" err="1">
                <a:solidFill>
                  <a:srgbClr val="FFC000"/>
                </a:solidFill>
                <a:latin typeface="+mn-lt"/>
              </a:rPr>
              <a:t>c</a:t>
            </a:r>
            <a:r>
              <a:rPr lang="pl-PL" i="0" dirty="0">
                <a:solidFill>
                  <a:srgbClr val="FFC000"/>
                </a:solidFill>
                <a:latin typeface="+mn-lt"/>
              </a:rPr>
              <a:t> = </a:t>
            </a:r>
            <a:r>
              <a:rPr lang="en-US" i="1" dirty="0">
                <a:solidFill>
                  <a:srgbClr val="FFC000"/>
                </a:solidFill>
                <a:latin typeface="+mn-lt"/>
                <a:cs typeface="Calibri" pitchFamily="34" charset="0"/>
              </a:rPr>
              <a:t>ĝ</a:t>
            </a:r>
            <a:r>
              <a:rPr lang="pl-PL" i="1" baseline="-25000" dirty="0">
                <a:solidFill>
                  <a:srgbClr val="FFC000"/>
                </a:solidFill>
                <a:latin typeface="+mn-lt"/>
              </a:rPr>
              <a:t>c </a:t>
            </a:r>
            <a:r>
              <a:rPr lang="pl-PL" i="1" dirty="0" err="1">
                <a:solidFill>
                  <a:srgbClr val="FFC000"/>
                </a:solidFill>
                <a:latin typeface="+mn-lt"/>
              </a:rPr>
              <a:t>g</a:t>
            </a:r>
            <a:r>
              <a:rPr lang="pl-PL" i="1" baseline="-25000" dirty="0" err="1">
                <a:solidFill>
                  <a:srgbClr val="FFC000"/>
                </a:solidFill>
                <a:latin typeface="+mn-lt"/>
              </a:rPr>
              <a:t>c</a:t>
            </a:r>
            <a:r>
              <a:rPr lang="pl-PL" i="0" dirty="0">
                <a:solidFill>
                  <a:srgbClr val="FFC000"/>
                </a:solidFill>
                <a:latin typeface="+mn-lt"/>
              </a:rPr>
              <a:t>(</a:t>
            </a:r>
            <a:r>
              <a:rPr lang="pl-PL" i="1" dirty="0">
                <a:solidFill>
                  <a:srgbClr val="FFC000"/>
                </a:solidFill>
                <a:latin typeface="+mn-lt"/>
              </a:rPr>
              <a:t>t</a:t>
            </a:r>
            <a:r>
              <a:rPr lang="pl-PL" i="0" dirty="0">
                <a:solidFill>
                  <a:srgbClr val="FFC000"/>
                </a:solidFill>
                <a:latin typeface="+mn-lt"/>
              </a:rPr>
              <a:t>) (</a:t>
            </a:r>
            <a:r>
              <a:rPr lang="pl-PL" i="1" dirty="0" err="1">
                <a:solidFill>
                  <a:srgbClr val="FFC000"/>
                </a:solidFill>
                <a:latin typeface="+mn-lt"/>
              </a:rPr>
              <a:t>V</a:t>
            </a:r>
            <a:r>
              <a:rPr lang="pl-PL" i="1" baseline="-25000" dirty="0" err="1">
                <a:solidFill>
                  <a:srgbClr val="FFC000"/>
                </a:solidFill>
                <a:latin typeface="+mn-lt"/>
              </a:rPr>
              <a:t>m</a:t>
            </a:r>
            <a:r>
              <a:rPr lang="pl-PL" i="0" dirty="0">
                <a:solidFill>
                  <a:srgbClr val="FFC000"/>
                </a:solidFill>
                <a:latin typeface="+mn-lt"/>
              </a:rPr>
              <a:t>(</a:t>
            </a:r>
            <a:r>
              <a:rPr lang="pl-PL" i="1" dirty="0">
                <a:solidFill>
                  <a:srgbClr val="FFC000"/>
                </a:solidFill>
                <a:latin typeface="+mn-lt"/>
              </a:rPr>
              <a:t>t</a:t>
            </a:r>
            <a:r>
              <a:rPr lang="pl-PL" i="0" dirty="0">
                <a:solidFill>
                  <a:srgbClr val="FFC000"/>
                </a:solidFill>
                <a:latin typeface="+mn-lt"/>
              </a:rPr>
              <a:t>)</a:t>
            </a:r>
            <a:r>
              <a:rPr lang="pl-PL" i="1" dirty="0">
                <a:solidFill>
                  <a:srgbClr val="FFC000"/>
                </a:solidFill>
                <a:latin typeface="Symbol" pitchFamily="18" charset="2"/>
              </a:rPr>
              <a:t>-</a:t>
            </a:r>
            <a:r>
              <a:rPr lang="pl-PL" i="1" dirty="0" err="1">
                <a:solidFill>
                  <a:srgbClr val="FFC000"/>
                </a:solidFill>
                <a:latin typeface="+mn-lt"/>
              </a:rPr>
              <a:t>E</a:t>
            </a:r>
            <a:r>
              <a:rPr lang="pl-PL" i="1" baseline="-25000" dirty="0" err="1">
                <a:solidFill>
                  <a:srgbClr val="FFC000"/>
                </a:solidFill>
                <a:latin typeface="+mn-lt"/>
              </a:rPr>
              <a:t>c</a:t>
            </a:r>
            <a:r>
              <a:rPr lang="pl-PL" i="0" dirty="0">
                <a:solidFill>
                  <a:srgbClr val="FFC000"/>
                </a:solidFill>
                <a:latin typeface="+mn-lt"/>
              </a:rPr>
              <a:t>)</a:t>
            </a:r>
          </a:p>
          <a:p>
            <a:pPr algn="l" eaLnBrk="1" hangingPunct="1">
              <a:spcBef>
                <a:spcPct val="20000"/>
              </a:spcBef>
              <a:buClr>
                <a:schemeClr val="tx2"/>
              </a:buClr>
              <a:buSzPct val="115000"/>
            </a:pPr>
            <a:endParaRPr lang="pl-PL" sz="800" dirty="0">
              <a:solidFill>
                <a:srgbClr val="FFFFFF"/>
              </a:solidFill>
              <a:latin typeface="+mn-lt"/>
            </a:endParaRPr>
          </a:p>
        </p:txBody>
      </p:sp>
      <p:pic>
        <p:nvPicPr>
          <p:cNvPr id="276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763" y="4004172"/>
            <a:ext cx="5235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55" name="Rectangle 11"/>
          <p:cNvSpPr>
            <a:spLocks noChangeArrowheads="1"/>
          </p:cNvSpPr>
          <p:nvPr/>
        </p:nvSpPr>
        <p:spPr bwMode="auto">
          <a:xfrm>
            <a:off x="704850" y="4293096"/>
            <a:ext cx="2808288" cy="191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20000"/>
              </a:spcBef>
              <a:buClr>
                <a:schemeClr val="tx2"/>
              </a:buClr>
              <a:buSzPct val="115000"/>
            </a:pPr>
            <a:r>
              <a:rPr lang="en-US" sz="2000" i="0" dirty="0">
                <a:solidFill>
                  <a:srgbClr val="FFFFFF"/>
                </a:solidFill>
                <a:latin typeface="+mn-lt"/>
              </a:rPr>
              <a:t>For equilibrium potential</a:t>
            </a:r>
            <a:r>
              <a:rPr lang="pl-PL" sz="2000" i="0" dirty="0">
                <a:solidFill>
                  <a:srgbClr val="FFFFFF"/>
                </a:solidFill>
                <a:latin typeface="+mn-lt"/>
              </a:rPr>
              <a:t> </a:t>
            </a:r>
            <a:r>
              <a:rPr lang="en-US" sz="2000" i="0" dirty="0" smtClean="0">
                <a:solidFill>
                  <a:srgbClr val="FFFFFF"/>
                </a:solidFill>
                <a:latin typeface="+mn-lt"/>
              </a:rPr>
              <a:t>there is no current, </a:t>
            </a:r>
            <a:r>
              <a:rPr lang="pl-PL" sz="2000" i="1" dirty="0" err="1" smtClean="0">
                <a:solidFill>
                  <a:srgbClr val="FFC000"/>
                </a:solidFill>
                <a:latin typeface="+mn-lt"/>
              </a:rPr>
              <a:t>I</a:t>
            </a:r>
            <a:r>
              <a:rPr lang="pl-PL" sz="2000" i="1" baseline="-25000" dirty="0" err="1" smtClean="0">
                <a:solidFill>
                  <a:srgbClr val="FFC000"/>
                </a:solidFill>
                <a:latin typeface="+mn-lt"/>
              </a:rPr>
              <a:t>c</a:t>
            </a:r>
            <a:r>
              <a:rPr lang="pl-PL" sz="2000" i="1" dirty="0" smtClean="0">
                <a:solidFill>
                  <a:srgbClr val="FFC000"/>
                </a:solidFill>
                <a:latin typeface="+mn-lt"/>
              </a:rPr>
              <a:t>=0</a:t>
            </a:r>
            <a:r>
              <a:rPr lang="en-US" sz="2000" i="0" dirty="0" smtClean="0">
                <a:solidFill>
                  <a:srgbClr val="FFFFFF"/>
                </a:solidFill>
                <a:latin typeface="+mn-lt"/>
              </a:rPr>
              <a:t>.</a:t>
            </a:r>
            <a:endParaRPr lang="en-US" sz="2000" i="0" dirty="0">
              <a:solidFill>
                <a:srgbClr val="FFFFFF"/>
              </a:solidFill>
              <a:latin typeface="+mn-lt"/>
            </a:endParaRPr>
          </a:p>
          <a:p>
            <a:pPr algn="l" eaLnBrk="1" hangingPunct="1">
              <a:spcBef>
                <a:spcPct val="20000"/>
              </a:spcBef>
              <a:buClr>
                <a:schemeClr val="tx2"/>
              </a:buClr>
              <a:buSzPct val="115000"/>
            </a:pPr>
            <a:endParaRPr lang="pl-PL" sz="2000" i="0" dirty="0">
              <a:solidFill>
                <a:srgbClr val="FFFFFF"/>
              </a:solidFill>
              <a:latin typeface="+mn-lt"/>
            </a:endParaRPr>
          </a:p>
          <a:p>
            <a:pPr algn="l" eaLnBrk="1" hangingPunct="1">
              <a:spcBef>
                <a:spcPct val="20000"/>
              </a:spcBef>
              <a:buClr>
                <a:schemeClr val="tx2"/>
              </a:buClr>
              <a:buSzPct val="115000"/>
            </a:pPr>
            <a:r>
              <a:rPr lang="en-US" sz="2000" i="0" dirty="0">
                <a:solidFill>
                  <a:srgbClr val="FFFFFF"/>
                </a:solidFill>
                <a:latin typeface="+mn-lt"/>
              </a:rPr>
              <a:t>Total current for</a:t>
            </a:r>
            <a:r>
              <a:rPr lang="pl-PL" sz="2000" i="0" dirty="0">
                <a:solidFill>
                  <a:srgbClr val="FFFFFF"/>
                </a:solidFill>
                <a:latin typeface="+mn-lt"/>
              </a:rPr>
              <a:t> 3 </a:t>
            </a:r>
            <a:r>
              <a:rPr lang="en-US" sz="2000" i="0" dirty="0">
                <a:solidFill>
                  <a:srgbClr val="FFFFFF"/>
                </a:solidFill>
                <a:latin typeface="+mn-lt"/>
              </a:rPr>
              <a:t>most important channels</a:t>
            </a:r>
            <a:r>
              <a:rPr lang="pl-PL" sz="2000" i="0" dirty="0">
                <a:solidFill>
                  <a:srgbClr val="FFFFFF"/>
                </a:solidFill>
                <a:latin typeface="+mn-lt"/>
              </a:rPr>
              <a:t>: </a:t>
            </a:r>
            <a:r>
              <a:rPr lang="en-US" sz="2000" i="0" dirty="0" smtClean="0">
                <a:solidFill>
                  <a:srgbClr val="FFFFFF"/>
                </a:solidFill>
                <a:latin typeface="+mn-lt"/>
              </a:rPr>
              <a:t> </a:t>
            </a:r>
            <a:endParaRPr lang="pl-PL" sz="2000" i="0" dirty="0">
              <a:solidFill>
                <a:srgbClr val="FFFFFF"/>
              </a:solidFill>
              <a:latin typeface="+mn-lt"/>
            </a:endParaRPr>
          </a:p>
        </p:txBody>
      </p:sp>
    </p:spTree>
    <p:extLst>
      <p:ext uri="{BB962C8B-B14F-4D97-AF65-F5344CB8AC3E}">
        <p14:creationId xmlns:p14="http://schemas.microsoft.com/office/powerpoint/2010/main" val="3075931609"/>
      </p:ext>
    </p:extLst>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Dark Green">
  <a:themeElements>
    <a:clrScheme name="Dark Green">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FF00"/>
      </a:hlink>
      <a:folHlink>
        <a:srgbClr val="FFCC66"/>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armur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D:\Microsoft Office\Templates\Presentation Designs\Marmur.pot</Template>
  <TotalTime>16558</TotalTime>
  <Words>1774</Words>
  <Application>Microsoft Office PowerPoint</Application>
  <PresentationFormat>Pokaz na ekranie (4:3)</PresentationFormat>
  <Paragraphs>221</Paragraphs>
  <Slides>24</Slides>
  <Notes>17</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Dark Green</vt:lpstr>
      <vt:lpstr>Advanced Topic in Cognitive  Neuroscience and Embodied Intelligence</vt:lpstr>
      <vt:lpstr>Software</vt:lpstr>
      <vt:lpstr>Emergent Software</vt:lpstr>
      <vt:lpstr>Other Simulators</vt:lpstr>
      <vt:lpstr>Neuron or abstraction?</vt:lpstr>
      <vt:lpstr>Abstract neuron</vt:lpstr>
      <vt:lpstr>Biological Neurons</vt:lpstr>
      <vt:lpstr>Prezentacja programu PowerPoint</vt:lpstr>
      <vt:lpstr>Putting it Together</vt:lpstr>
      <vt:lpstr>Leaky bucket analogy</vt:lpstr>
      <vt:lpstr>Two inputs</vt:lpstr>
      <vt:lpstr>Equilibrium Potential</vt:lpstr>
      <vt:lpstr>Computational Neurons Summary</vt:lpstr>
      <vt:lpstr>Thresholded Spike Outputs</vt:lpstr>
      <vt:lpstr>Parameters</vt:lpstr>
      <vt:lpstr>Emergent:</vt:lpstr>
      <vt:lpstr>Emergent: Unit.Proj</vt:lpstr>
      <vt:lpstr>Emergent: results</vt:lpstr>
      <vt:lpstr>Advantages of model simulations</vt:lpstr>
      <vt:lpstr>Disadvantages of simulations</vt:lpstr>
      <vt:lpstr>Q1</vt:lpstr>
      <vt:lpstr>Q2</vt:lpstr>
      <vt:lpstr>Q3</vt:lpstr>
      <vt:lpstr>Q4</vt:lpstr>
    </vt:vector>
  </TitlesOfParts>
  <Company>Google: Duch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CE7427: Cognitive Neuroscience and Embedded Intelligence</dc:title>
  <dc:subject> Lab2 Basic modeling principles, Emergent software</dc:subject>
  <dc:creator>Włodzisław Duch</dc:creator>
  <cp:lastModifiedBy>W Duch</cp:lastModifiedBy>
  <cp:revision>511</cp:revision>
  <cp:lastPrinted>1999-08-21T07:27:07Z</cp:lastPrinted>
  <dcterms:created xsi:type="dcterms:W3CDTF">1998-04-11T13:46:18Z</dcterms:created>
  <dcterms:modified xsi:type="dcterms:W3CDTF">2011-10-05T06:01:42Z</dcterms:modified>
</cp:coreProperties>
</file>