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0"/>
  </p:notesMasterIdLst>
  <p:handoutMasterIdLst>
    <p:handoutMasterId r:id="rId31"/>
  </p:handoutMasterIdLst>
  <p:sldIdLst>
    <p:sldId id="256" r:id="rId2"/>
    <p:sldId id="336" r:id="rId3"/>
    <p:sldId id="337" r:id="rId4"/>
    <p:sldId id="338" r:id="rId5"/>
    <p:sldId id="35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21" r:id="rId24"/>
    <p:sldId id="322" r:id="rId25"/>
    <p:sldId id="316" r:id="rId26"/>
    <p:sldId id="292" r:id="rId27"/>
    <p:sldId id="293" r:id="rId28"/>
    <p:sldId id="294" r:id="rId29"/>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7033" autoAdjust="0"/>
  </p:normalViewPr>
  <p:slideViewPr>
    <p:cSldViewPr>
      <p:cViewPr>
        <p:scale>
          <a:sx n="70" d="100"/>
          <a:sy n="70" d="100"/>
        </p:scale>
        <p:origin x="-2718"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t>(c) 1999. </a:t>
            </a:r>
            <a:r>
              <a:rPr lang="en-US" dirty="0" err="1"/>
              <a:t>Tralvex</a:t>
            </a:r>
            <a:r>
              <a:rPr lang="en-US"/>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pPr>
                <a:defRPr/>
              </a:pPr>
              <a:t>1</a:t>
            </a:fld>
            <a:endParaRPr lang="en-US"/>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98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02102C62-B1AF-417F-B9B5-01483053E5B2}" type="slidenum">
              <a:rPr lang="en-US" sz="1400" i="0">
                <a:latin typeface="Times New Roman" pitchFamily="18" charset="0"/>
              </a:rPr>
              <a:pPr/>
              <a:t>10</a:t>
            </a:fld>
            <a:endParaRPr lang="en-US" sz="1400" i="0">
              <a:latin typeface="Times New Roman" pitchFamily="18" charset="0"/>
            </a:endParaRPr>
          </a:p>
        </p:txBody>
      </p:sp>
      <p:sp>
        <p:nvSpPr>
          <p:cNvPr id="79876" name="Rectangle 2"/>
          <p:cNvSpPr>
            <a:spLocks noGrp="1" noRot="1" noChangeAspect="1" noChangeArrowheads="1" noTextEdit="1"/>
          </p:cNvSpPr>
          <p:nvPr>
            <p:ph type="sldImg"/>
          </p:nvPr>
        </p:nvSpPr>
        <p:spPr>
          <a:xfrm>
            <a:off x="968375" y="742950"/>
            <a:ext cx="4948238" cy="3713163"/>
          </a:xfrm>
          <a:ln/>
        </p:spPr>
      </p:sp>
      <p:sp>
        <p:nvSpPr>
          <p:cNvPr id="7987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08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E9438DC4-8DBD-4DD5-9111-C8689A8AFC9D}" type="slidenum">
              <a:rPr lang="en-US" sz="1400" i="0">
                <a:latin typeface="Times New Roman" pitchFamily="18" charset="0"/>
              </a:rPr>
              <a:pPr/>
              <a:t>11</a:t>
            </a:fld>
            <a:endParaRPr lang="en-US" sz="1400" i="0">
              <a:latin typeface="Times New Roman" pitchFamily="18" charset="0"/>
            </a:endParaRPr>
          </a:p>
        </p:txBody>
      </p:sp>
      <p:sp>
        <p:nvSpPr>
          <p:cNvPr id="80900" name="Rectangle 2"/>
          <p:cNvSpPr>
            <a:spLocks noGrp="1" noRot="1" noChangeAspect="1" noChangeArrowheads="1" noTextEdit="1"/>
          </p:cNvSpPr>
          <p:nvPr>
            <p:ph type="sldImg"/>
          </p:nvPr>
        </p:nvSpPr>
        <p:spPr>
          <a:xfrm>
            <a:off x="968375" y="742950"/>
            <a:ext cx="4948238" cy="3713163"/>
          </a:xfrm>
          <a:ln/>
        </p:spPr>
      </p:sp>
      <p:sp>
        <p:nvSpPr>
          <p:cNvPr id="8090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19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7F207DB8-1EE9-4547-836B-31BBF49BE7E8}" type="slidenum">
              <a:rPr lang="en-US" sz="1400" i="0">
                <a:latin typeface="Times New Roman" pitchFamily="18" charset="0"/>
              </a:rPr>
              <a:pPr/>
              <a:t>12</a:t>
            </a:fld>
            <a:endParaRPr lang="en-US" sz="1400" i="0">
              <a:latin typeface="Times New Roman" pitchFamily="18" charset="0"/>
            </a:endParaRPr>
          </a:p>
        </p:txBody>
      </p:sp>
      <p:sp>
        <p:nvSpPr>
          <p:cNvPr id="81924" name="Rectangle 2"/>
          <p:cNvSpPr>
            <a:spLocks noGrp="1" noRot="1" noChangeAspect="1" noChangeArrowheads="1" noTextEdit="1"/>
          </p:cNvSpPr>
          <p:nvPr>
            <p:ph type="sldImg"/>
          </p:nvPr>
        </p:nvSpPr>
        <p:spPr>
          <a:xfrm>
            <a:off x="968375" y="742950"/>
            <a:ext cx="4948238" cy="3713163"/>
          </a:xfrm>
          <a:ln/>
        </p:spPr>
      </p:sp>
      <p:sp>
        <p:nvSpPr>
          <p:cNvPr id="8192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29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B8E3F5B7-E793-43EC-9DFA-3FC114F88C93}" type="slidenum">
              <a:rPr lang="en-US" sz="1400" i="0">
                <a:latin typeface="Times New Roman" pitchFamily="18" charset="0"/>
              </a:rPr>
              <a:pPr/>
              <a:t>13</a:t>
            </a:fld>
            <a:endParaRPr lang="en-US" sz="1400" i="0">
              <a:latin typeface="Times New Roman" pitchFamily="18" charset="0"/>
            </a:endParaRPr>
          </a:p>
        </p:txBody>
      </p:sp>
      <p:sp>
        <p:nvSpPr>
          <p:cNvPr id="82948" name="Rectangle 2"/>
          <p:cNvSpPr>
            <a:spLocks noGrp="1" noRot="1" noChangeAspect="1" noChangeArrowheads="1" noTextEdit="1"/>
          </p:cNvSpPr>
          <p:nvPr>
            <p:ph type="sldImg"/>
          </p:nvPr>
        </p:nvSpPr>
        <p:spPr>
          <a:xfrm>
            <a:off x="968375" y="742950"/>
            <a:ext cx="4948238" cy="3713163"/>
          </a:xfrm>
          <a:ln/>
        </p:spPr>
      </p:sp>
      <p:sp>
        <p:nvSpPr>
          <p:cNvPr id="8294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397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2D0DA713-EB98-44B3-A6E5-B01AFE03E4A9}" type="slidenum">
              <a:rPr lang="en-US" sz="1400" i="0">
                <a:latin typeface="Times New Roman" pitchFamily="18" charset="0"/>
              </a:rPr>
              <a:pPr/>
              <a:t>14</a:t>
            </a:fld>
            <a:endParaRPr lang="en-US" sz="1400" i="0">
              <a:latin typeface="Times New Roman" pitchFamily="18" charset="0"/>
            </a:endParaRPr>
          </a:p>
        </p:txBody>
      </p:sp>
      <p:sp>
        <p:nvSpPr>
          <p:cNvPr id="83972" name="Rectangle 2"/>
          <p:cNvSpPr>
            <a:spLocks noGrp="1" noRot="1" noChangeAspect="1" noChangeArrowheads="1" noTextEdit="1"/>
          </p:cNvSpPr>
          <p:nvPr>
            <p:ph type="sldImg"/>
          </p:nvPr>
        </p:nvSpPr>
        <p:spPr>
          <a:xfrm>
            <a:off x="968375" y="742950"/>
            <a:ext cx="4948238" cy="3713163"/>
          </a:xfrm>
          <a:ln/>
        </p:spPr>
      </p:sp>
      <p:sp>
        <p:nvSpPr>
          <p:cNvPr id="8397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49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AC55519E-DB83-4D34-A9BC-01F541E9EE21}" type="slidenum">
              <a:rPr lang="en-US" sz="1400" i="0">
                <a:latin typeface="Times New Roman" pitchFamily="18" charset="0"/>
              </a:rPr>
              <a:pPr/>
              <a:t>15</a:t>
            </a:fld>
            <a:endParaRPr lang="en-US" sz="1400" i="0">
              <a:latin typeface="Times New Roman" pitchFamily="18" charset="0"/>
            </a:endParaRPr>
          </a:p>
        </p:txBody>
      </p:sp>
      <p:sp>
        <p:nvSpPr>
          <p:cNvPr id="84996" name="Rectangle 2"/>
          <p:cNvSpPr>
            <a:spLocks noGrp="1" noRot="1" noChangeAspect="1" noChangeArrowheads="1" noTextEdit="1"/>
          </p:cNvSpPr>
          <p:nvPr>
            <p:ph type="sldImg"/>
          </p:nvPr>
        </p:nvSpPr>
        <p:spPr>
          <a:xfrm>
            <a:off x="968375" y="742950"/>
            <a:ext cx="4948238" cy="3713163"/>
          </a:xfrm>
          <a:ln/>
        </p:spPr>
      </p:sp>
      <p:sp>
        <p:nvSpPr>
          <p:cNvPr id="8499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60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3A92FB59-2F2F-4FF6-89AA-09E614EE291D}" type="slidenum">
              <a:rPr lang="en-US" sz="1400" i="0">
                <a:latin typeface="Times New Roman" pitchFamily="18" charset="0"/>
              </a:rPr>
              <a:pPr/>
              <a:t>16</a:t>
            </a:fld>
            <a:endParaRPr lang="en-US" sz="1400" i="0">
              <a:latin typeface="Times New Roman" pitchFamily="18" charset="0"/>
            </a:endParaRPr>
          </a:p>
        </p:txBody>
      </p:sp>
      <p:sp>
        <p:nvSpPr>
          <p:cNvPr id="86020" name="Rectangle 2"/>
          <p:cNvSpPr>
            <a:spLocks noGrp="1" noRot="1" noChangeAspect="1" noChangeArrowheads="1" noTextEdit="1"/>
          </p:cNvSpPr>
          <p:nvPr>
            <p:ph type="sldImg"/>
          </p:nvPr>
        </p:nvSpPr>
        <p:spPr>
          <a:xfrm>
            <a:off x="968375" y="742950"/>
            <a:ext cx="4948238" cy="3713163"/>
          </a:xfrm>
          <a:ln/>
        </p:spPr>
      </p:sp>
      <p:sp>
        <p:nvSpPr>
          <p:cNvPr id="8602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70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AC67931F-4C27-4A68-94FB-FB3A690986AC}" type="slidenum">
              <a:rPr lang="en-US" sz="1400" i="0">
                <a:latin typeface="Times New Roman" pitchFamily="18" charset="0"/>
              </a:rPr>
              <a:pPr/>
              <a:t>17</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000" i="1">
                <a:solidFill>
                  <a:schemeClr val="tx1"/>
                </a:solidFill>
                <a:latin typeface="Arial" charset="0"/>
              </a:defRPr>
            </a:lvl1pPr>
            <a:lvl2pPr marL="742950" indent="-285750" defTabSz="877888">
              <a:defRPr sz="2000" i="1">
                <a:solidFill>
                  <a:schemeClr val="tx1"/>
                </a:solidFill>
                <a:latin typeface="Arial" charset="0"/>
              </a:defRPr>
            </a:lvl2pPr>
            <a:lvl3pPr marL="1143000" indent="-228600" defTabSz="877888">
              <a:defRPr sz="2000" i="1">
                <a:solidFill>
                  <a:schemeClr val="tx1"/>
                </a:solidFill>
                <a:latin typeface="Arial" charset="0"/>
              </a:defRPr>
            </a:lvl3pPr>
            <a:lvl4pPr marL="1600200" indent="-228600" defTabSz="877888">
              <a:defRPr sz="2000" i="1">
                <a:solidFill>
                  <a:schemeClr val="tx1"/>
                </a:solidFill>
                <a:latin typeface="Arial" charset="0"/>
              </a:defRPr>
            </a:lvl4pPr>
            <a:lvl5pPr marL="2057400" indent="-228600" defTabSz="877888">
              <a:defRPr sz="2000" i="1">
                <a:solidFill>
                  <a:schemeClr val="tx1"/>
                </a:solidFill>
                <a:latin typeface="Arial" charset="0"/>
              </a:defRPr>
            </a:lvl5pPr>
            <a:lvl6pPr marL="2514600" indent="-228600" defTabSz="877888" eaLnBrk="0" fontAlgn="base" hangingPunct="0">
              <a:spcBef>
                <a:spcPct val="0"/>
              </a:spcBef>
              <a:spcAft>
                <a:spcPct val="0"/>
              </a:spcAft>
              <a:defRPr sz="2000" i="1">
                <a:solidFill>
                  <a:schemeClr val="tx1"/>
                </a:solidFill>
                <a:latin typeface="Arial" charset="0"/>
              </a:defRPr>
            </a:lvl6pPr>
            <a:lvl7pPr marL="2971800" indent="-228600" defTabSz="877888" eaLnBrk="0" fontAlgn="base" hangingPunct="0">
              <a:spcBef>
                <a:spcPct val="0"/>
              </a:spcBef>
              <a:spcAft>
                <a:spcPct val="0"/>
              </a:spcAft>
              <a:defRPr sz="2000" i="1">
                <a:solidFill>
                  <a:schemeClr val="tx1"/>
                </a:solidFill>
                <a:latin typeface="Arial" charset="0"/>
              </a:defRPr>
            </a:lvl7pPr>
            <a:lvl8pPr marL="3429000" indent="-228600" defTabSz="877888" eaLnBrk="0" fontAlgn="base" hangingPunct="0">
              <a:spcBef>
                <a:spcPct val="0"/>
              </a:spcBef>
              <a:spcAft>
                <a:spcPct val="0"/>
              </a:spcAft>
              <a:defRPr sz="2000" i="1">
                <a:solidFill>
                  <a:schemeClr val="tx1"/>
                </a:solidFill>
                <a:latin typeface="Arial" charset="0"/>
              </a:defRPr>
            </a:lvl8pPr>
            <a:lvl9pPr marL="3886200" indent="-228600" defTabSz="877888" eaLnBrk="0" fontAlgn="base" hangingPunct="0">
              <a:spcBef>
                <a:spcPct val="0"/>
              </a:spcBef>
              <a:spcAft>
                <a:spcPct val="0"/>
              </a:spcAft>
              <a:defRPr sz="2000" i="1">
                <a:solidFill>
                  <a:schemeClr val="tx1"/>
                </a:solidFill>
                <a:latin typeface="Arial" charset="0"/>
              </a:defRPr>
            </a:lvl9pPr>
          </a:lstStyle>
          <a:p>
            <a:pPr algn="r"/>
            <a:fld id="{85708427-4876-4352-B396-21A8EEAB2C0A}" type="slidenum">
              <a:rPr lang="en-US" sz="1300" i="0">
                <a:effectLst>
                  <a:outerShdw blurRad="38100" dist="38100" dir="2700000" algn="tl">
                    <a:srgbClr val="C0C0C0"/>
                  </a:outerShdw>
                </a:effectLst>
                <a:latin typeface="Calibri" pitchFamily="34" charset="0"/>
              </a:rPr>
              <a:pPr algn="r"/>
              <a:t>17</a:t>
            </a:fld>
            <a:endParaRPr lang="en-US" sz="1300" i="0" dirty="0">
              <a:effectLst>
                <a:outerShdw blurRad="38100" dist="38100" dir="2700000" algn="tl">
                  <a:srgbClr val="C0C0C0"/>
                </a:outerShdw>
              </a:effectLst>
              <a:latin typeface="Calibri" pitchFamily="34" charset="0"/>
            </a:endParaRPr>
          </a:p>
        </p:txBody>
      </p:sp>
      <p:sp>
        <p:nvSpPr>
          <p:cNvPr id="87046" name="Rectangle 2"/>
          <p:cNvSpPr>
            <a:spLocks noGrp="1" noRot="1" noChangeAspect="1" noChangeArrowheads="1" noTextEdit="1"/>
          </p:cNvSpPr>
          <p:nvPr>
            <p:ph type="sldImg"/>
          </p:nvPr>
        </p:nvSpPr>
        <p:spPr>
          <a:xfrm>
            <a:off x="968375" y="742950"/>
            <a:ext cx="4948238" cy="3713163"/>
          </a:xfrm>
          <a:ln/>
        </p:spPr>
      </p:sp>
      <p:sp>
        <p:nvSpPr>
          <p:cNvPr id="8704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80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4DE2A91E-A611-4AD9-AF60-5A92FF42B59D}" type="slidenum">
              <a:rPr lang="en-US" sz="1400" i="0">
                <a:latin typeface="Times New Roman" pitchFamily="18" charset="0"/>
              </a:rPr>
              <a:pPr/>
              <a:t>18</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000" i="1">
                <a:solidFill>
                  <a:schemeClr val="tx1"/>
                </a:solidFill>
                <a:latin typeface="Arial" charset="0"/>
              </a:defRPr>
            </a:lvl1pPr>
            <a:lvl2pPr marL="742950" indent="-285750" defTabSz="877888">
              <a:defRPr sz="2000" i="1">
                <a:solidFill>
                  <a:schemeClr val="tx1"/>
                </a:solidFill>
                <a:latin typeface="Arial" charset="0"/>
              </a:defRPr>
            </a:lvl2pPr>
            <a:lvl3pPr marL="1143000" indent="-228600" defTabSz="877888">
              <a:defRPr sz="2000" i="1">
                <a:solidFill>
                  <a:schemeClr val="tx1"/>
                </a:solidFill>
                <a:latin typeface="Arial" charset="0"/>
              </a:defRPr>
            </a:lvl3pPr>
            <a:lvl4pPr marL="1600200" indent="-228600" defTabSz="877888">
              <a:defRPr sz="2000" i="1">
                <a:solidFill>
                  <a:schemeClr val="tx1"/>
                </a:solidFill>
                <a:latin typeface="Arial" charset="0"/>
              </a:defRPr>
            </a:lvl4pPr>
            <a:lvl5pPr marL="2057400" indent="-228600" defTabSz="877888">
              <a:defRPr sz="2000" i="1">
                <a:solidFill>
                  <a:schemeClr val="tx1"/>
                </a:solidFill>
                <a:latin typeface="Arial" charset="0"/>
              </a:defRPr>
            </a:lvl5pPr>
            <a:lvl6pPr marL="2514600" indent="-228600" defTabSz="877888" eaLnBrk="0" fontAlgn="base" hangingPunct="0">
              <a:spcBef>
                <a:spcPct val="0"/>
              </a:spcBef>
              <a:spcAft>
                <a:spcPct val="0"/>
              </a:spcAft>
              <a:defRPr sz="2000" i="1">
                <a:solidFill>
                  <a:schemeClr val="tx1"/>
                </a:solidFill>
                <a:latin typeface="Arial" charset="0"/>
              </a:defRPr>
            </a:lvl6pPr>
            <a:lvl7pPr marL="2971800" indent="-228600" defTabSz="877888" eaLnBrk="0" fontAlgn="base" hangingPunct="0">
              <a:spcBef>
                <a:spcPct val="0"/>
              </a:spcBef>
              <a:spcAft>
                <a:spcPct val="0"/>
              </a:spcAft>
              <a:defRPr sz="2000" i="1">
                <a:solidFill>
                  <a:schemeClr val="tx1"/>
                </a:solidFill>
                <a:latin typeface="Arial" charset="0"/>
              </a:defRPr>
            </a:lvl7pPr>
            <a:lvl8pPr marL="3429000" indent="-228600" defTabSz="877888" eaLnBrk="0" fontAlgn="base" hangingPunct="0">
              <a:spcBef>
                <a:spcPct val="0"/>
              </a:spcBef>
              <a:spcAft>
                <a:spcPct val="0"/>
              </a:spcAft>
              <a:defRPr sz="2000" i="1">
                <a:solidFill>
                  <a:schemeClr val="tx1"/>
                </a:solidFill>
                <a:latin typeface="Arial" charset="0"/>
              </a:defRPr>
            </a:lvl8pPr>
            <a:lvl9pPr marL="3886200" indent="-228600" defTabSz="877888" eaLnBrk="0" fontAlgn="base" hangingPunct="0">
              <a:spcBef>
                <a:spcPct val="0"/>
              </a:spcBef>
              <a:spcAft>
                <a:spcPct val="0"/>
              </a:spcAft>
              <a:defRPr sz="2000" i="1">
                <a:solidFill>
                  <a:schemeClr val="tx1"/>
                </a:solidFill>
                <a:latin typeface="Arial" charset="0"/>
              </a:defRPr>
            </a:lvl9pPr>
          </a:lstStyle>
          <a:p>
            <a:pPr algn="r"/>
            <a:fld id="{F2B82A01-BC01-41B0-B773-1CAFC4379B83}" type="slidenum">
              <a:rPr lang="en-US" sz="1300" i="0">
                <a:effectLst>
                  <a:outerShdw blurRad="38100" dist="38100" dir="2700000" algn="tl">
                    <a:srgbClr val="C0C0C0"/>
                  </a:outerShdw>
                </a:effectLst>
                <a:latin typeface="Calibri" pitchFamily="34" charset="0"/>
              </a:rPr>
              <a:pPr algn="r"/>
              <a:t>18</a:t>
            </a:fld>
            <a:endParaRPr lang="en-US" sz="1300" i="0" dirty="0">
              <a:effectLst>
                <a:outerShdw blurRad="38100" dist="38100" dir="2700000" algn="tl">
                  <a:srgbClr val="C0C0C0"/>
                </a:outerShdw>
              </a:effectLst>
              <a:latin typeface="Calibri" pitchFamily="34" charset="0"/>
            </a:endParaRPr>
          </a:p>
        </p:txBody>
      </p:sp>
      <p:sp>
        <p:nvSpPr>
          <p:cNvPr id="88070" name="Rectangle 2"/>
          <p:cNvSpPr>
            <a:spLocks noGrp="1" noRot="1" noChangeAspect="1" noChangeArrowheads="1" noTextEdit="1"/>
          </p:cNvSpPr>
          <p:nvPr>
            <p:ph type="sldImg"/>
          </p:nvPr>
        </p:nvSpPr>
        <p:spPr>
          <a:xfrm>
            <a:off x="968375" y="742950"/>
            <a:ext cx="4948238" cy="3713163"/>
          </a:xfrm>
          <a:ln/>
        </p:spPr>
      </p:sp>
      <p:sp>
        <p:nvSpPr>
          <p:cNvPr id="8807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890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11F586BE-F729-463C-85EA-798E26183507}" type="slidenum">
              <a:rPr lang="en-US" sz="1400" i="0">
                <a:latin typeface="Times New Roman" pitchFamily="18" charset="0"/>
              </a:rPr>
              <a:pPr/>
              <a:t>19</a:t>
            </a:fld>
            <a:endParaRPr lang="en-US" sz="1400" i="0">
              <a:latin typeface="Times New Roman" pitchFamily="18" charset="0"/>
            </a:endParaRPr>
          </a:p>
        </p:txBody>
      </p:sp>
      <p:sp>
        <p:nvSpPr>
          <p:cNvPr id="89092" name="Rectangle 2"/>
          <p:cNvSpPr>
            <a:spLocks noGrp="1" noRot="1" noChangeAspect="1" noChangeArrowheads="1" noTextEdit="1"/>
          </p:cNvSpPr>
          <p:nvPr>
            <p:ph type="sldImg"/>
          </p:nvPr>
        </p:nvSpPr>
        <p:spPr>
          <a:xfrm>
            <a:off x="968375" y="742950"/>
            <a:ext cx="4948238" cy="3713163"/>
          </a:xfrm>
          <a:ln/>
        </p:spPr>
      </p:sp>
      <p:sp>
        <p:nvSpPr>
          <p:cNvPr id="8909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27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CAB31DFA-237F-4708-9C2A-FC22EDA9F7D1}" type="slidenum">
              <a:rPr lang="en-US" sz="1400" i="0">
                <a:latin typeface="Times New Roman" pitchFamily="18" charset="0"/>
              </a:rPr>
              <a:pPr/>
              <a:t>2</a:t>
            </a:fld>
            <a:endParaRPr lang="en-US" sz="1400" i="0">
              <a:latin typeface="Times New Roman" pitchFamily="18" charset="0"/>
            </a:endParaRPr>
          </a:p>
        </p:txBody>
      </p:sp>
      <p:sp>
        <p:nvSpPr>
          <p:cNvPr id="72708" name="Rectangle 2"/>
          <p:cNvSpPr>
            <a:spLocks noGrp="1" noRot="1" noChangeAspect="1" noChangeArrowheads="1" noTextEdit="1"/>
          </p:cNvSpPr>
          <p:nvPr>
            <p:ph type="sldImg"/>
          </p:nvPr>
        </p:nvSpPr>
        <p:spPr>
          <a:xfrm>
            <a:off x="968375" y="742950"/>
            <a:ext cx="4948238" cy="3713163"/>
          </a:xfrm>
          <a:ln/>
        </p:spPr>
      </p:sp>
      <p:sp>
        <p:nvSpPr>
          <p:cNvPr id="7270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901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D2641680-FEA9-40C6-B4D1-F5359B683C07}" type="slidenum">
              <a:rPr lang="en-US" sz="1400" i="0">
                <a:latin typeface="Times New Roman" pitchFamily="18" charset="0"/>
              </a:rPr>
              <a:pPr/>
              <a:t>20</a:t>
            </a:fld>
            <a:endParaRPr lang="en-US" sz="1400" i="0">
              <a:latin typeface="Times New Roman" pitchFamily="18" charset="0"/>
            </a:endParaRPr>
          </a:p>
        </p:txBody>
      </p:sp>
      <p:sp>
        <p:nvSpPr>
          <p:cNvPr id="90116" name="Rectangle 2"/>
          <p:cNvSpPr>
            <a:spLocks noGrp="1" noRot="1" noChangeAspect="1" noChangeArrowheads="1" noTextEdit="1"/>
          </p:cNvSpPr>
          <p:nvPr>
            <p:ph type="sldImg"/>
          </p:nvPr>
        </p:nvSpPr>
        <p:spPr>
          <a:xfrm>
            <a:off x="968375" y="742950"/>
            <a:ext cx="4948238" cy="3713163"/>
          </a:xfrm>
          <a:ln/>
        </p:spPr>
      </p:sp>
      <p:sp>
        <p:nvSpPr>
          <p:cNvPr id="9011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911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12E314BD-9336-4A10-8825-69E16941AD24}" type="slidenum">
              <a:rPr lang="en-US" sz="1400" i="0">
                <a:latin typeface="Times New Roman" pitchFamily="18" charset="0"/>
              </a:rPr>
              <a:pPr/>
              <a:t>21</a:t>
            </a:fld>
            <a:endParaRPr lang="en-US" sz="1400" i="0">
              <a:latin typeface="Times New Roman" pitchFamily="18" charset="0"/>
            </a:endParaRPr>
          </a:p>
        </p:txBody>
      </p:sp>
      <p:sp>
        <p:nvSpPr>
          <p:cNvPr id="91140" name="Rectangle 2"/>
          <p:cNvSpPr>
            <a:spLocks noGrp="1" noRot="1" noChangeAspect="1" noChangeArrowheads="1" noTextEdit="1"/>
          </p:cNvSpPr>
          <p:nvPr>
            <p:ph type="sldImg"/>
          </p:nvPr>
        </p:nvSpPr>
        <p:spPr>
          <a:xfrm>
            <a:off x="968375" y="742950"/>
            <a:ext cx="4948238" cy="3713163"/>
          </a:xfrm>
          <a:ln/>
        </p:spPr>
      </p:sp>
      <p:sp>
        <p:nvSpPr>
          <p:cNvPr id="9114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921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CEE1BBF6-C7C0-4542-A618-54903B1898E7}" type="slidenum">
              <a:rPr lang="en-US" sz="1400" i="0">
                <a:latin typeface="Times New Roman" pitchFamily="18" charset="0"/>
              </a:rPr>
              <a:pPr/>
              <a:t>22</a:t>
            </a:fld>
            <a:endParaRPr lang="en-US" sz="1400" i="0">
              <a:latin typeface="Times New Roman" pitchFamily="18" charset="0"/>
            </a:endParaRPr>
          </a:p>
        </p:txBody>
      </p:sp>
      <p:sp>
        <p:nvSpPr>
          <p:cNvPr id="92164" name="Rectangle 2"/>
          <p:cNvSpPr>
            <a:spLocks noGrp="1" noRot="1" noChangeAspect="1" noChangeArrowheads="1" noTextEdit="1"/>
          </p:cNvSpPr>
          <p:nvPr>
            <p:ph type="sldImg"/>
          </p:nvPr>
        </p:nvSpPr>
        <p:spPr>
          <a:xfrm>
            <a:off x="968375" y="742950"/>
            <a:ext cx="4948238" cy="3713163"/>
          </a:xfrm>
          <a:ln/>
        </p:spPr>
      </p:sp>
      <p:sp>
        <p:nvSpPr>
          <p:cNvPr id="9216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931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D25FFC0-8349-43BA-BDD6-DE32B55B417B}" type="slidenum">
              <a:rPr lang="en-US" sz="1400" i="0">
                <a:latin typeface="Times New Roman" pitchFamily="18" charset="0"/>
              </a:rPr>
              <a:pPr/>
              <a:t>23</a:t>
            </a:fld>
            <a:endParaRPr lang="en-US" sz="1400" i="0">
              <a:latin typeface="Times New Roman" pitchFamily="18" charset="0"/>
            </a:endParaRPr>
          </a:p>
        </p:txBody>
      </p:sp>
      <p:sp>
        <p:nvSpPr>
          <p:cNvPr id="93188" name="Rectangle 2"/>
          <p:cNvSpPr>
            <a:spLocks noGrp="1" noRot="1" noChangeAspect="1" noChangeArrowheads="1" noTextEdit="1"/>
          </p:cNvSpPr>
          <p:nvPr>
            <p:ph type="sldImg"/>
          </p:nvPr>
        </p:nvSpPr>
        <p:spPr>
          <a:xfrm>
            <a:off x="968375" y="742950"/>
            <a:ext cx="4948238" cy="3713163"/>
          </a:xfrm>
          <a:ln/>
        </p:spPr>
      </p:sp>
      <p:sp>
        <p:nvSpPr>
          <p:cNvPr id="9318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942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BFE742AB-5FB2-4BA0-B94C-E2B8C208FBF8}" type="slidenum">
              <a:rPr lang="en-US" sz="1400" i="0">
                <a:latin typeface="Times New Roman" pitchFamily="18" charset="0"/>
              </a:rPr>
              <a:pPr/>
              <a:t>24</a:t>
            </a:fld>
            <a:endParaRPr lang="en-US" sz="1400" i="0">
              <a:latin typeface="Times New Roman" pitchFamily="18" charset="0"/>
            </a:endParaRPr>
          </a:p>
        </p:txBody>
      </p:sp>
      <p:sp>
        <p:nvSpPr>
          <p:cNvPr id="94212" name="Rectangle 2"/>
          <p:cNvSpPr>
            <a:spLocks noGrp="1" noRot="1" noChangeAspect="1" noChangeArrowheads="1" noTextEdit="1"/>
          </p:cNvSpPr>
          <p:nvPr>
            <p:ph type="sldImg"/>
          </p:nvPr>
        </p:nvSpPr>
        <p:spPr>
          <a:xfrm>
            <a:off x="968375" y="742950"/>
            <a:ext cx="4948238" cy="3713163"/>
          </a:xfrm>
          <a:ln/>
        </p:spPr>
      </p:sp>
      <p:sp>
        <p:nvSpPr>
          <p:cNvPr id="9421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373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8D8A4B2B-24CC-4744-803C-5574F9A28979}" type="slidenum">
              <a:rPr lang="en-US" sz="1400" i="0">
                <a:latin typeface="Times New Roman" pitchFamily="18" charset="0"/>
              </a:rPr>
              <a:pPr/>
              <a:t>3</a:t>
            </a:fld>
            <a:endParaRPr lang="en-US" sz="1400" i="0">
              <a:latin typeface="Times New Roman" pitchFamily="18" charset="0"/>
            </a:endParaRPr>
          </a:p>
        </p:txBody>
      </p:sp>
      <p:sp>
        <p:nvSpPr>
          <p:cNvPr id="73732" name="Rectangle 2"/>
          <p:cNvSpPr>
            <a:spLocks noGrp="1" noRot="1" noChangeAspect="1" noChangeArrowheads="1" noTextEdit="1"/>
          </p:cNvSpPr>
          <p:nvPr>
            <p:ph type="sldImg"/>
          </p:nvPr>
        </p:nvSpPr>
        <p:spPr>
          <a:xfrm>
            <a:off x="968375" y="742950"/>
            <a:ext cx="4948238" cy="3713163"/>
          </a:xfrm>
          <a:ln/>
        </p:spPr>
      </p:sp>
      <p:sp>
        <p:nvSpPr>
          <p:cNvPr id="7373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47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4A8C09F-C607-495C-966C-EE10CBDAB60E}" type="slidenum">
              <a:rPr lang="en-US" sz="1400" i="0">
                <a:latin typeface="Times New Roman" pitchFamily="18" charset="0"/>
              </a:rPr>
              <a:pPr/>
              <a:t>4</a:t>
            </a:fld>
            <a:endParaRPr lang="en-US" sz="1400" i="0">
              <a:latin typeface="Times New Roman" pitchFamily="18" charset="0"/>
            </a:endParaRPr>
          </a:p>
        </p:txBody>
      </p:sp>
      <p:sp>
        <p:nvSpPr>
          <p:cNvPr id="74756" name="Rectangle 2"/>
          <p:cNvSpPr>
            <a:spLocks noGrp="1" noRot="1" noChangeAspect="1" noChangeArrowheads="1" noTextEdit="1"/>
          </p:cNvSpPr>
          <p:nvPr>
            <p:ph type="sldImg"/>
          </p:nvPr>
        </p:nvSpPr>
        <p:spPr>
          <a:xfrm>
            <a:off x="968375" y="742950"/>
            <a:ext cx="4948238" cy="3713163"/>
          </a:xfrm>
          <a:ln/>
        </p:spPr>
      </p:sp>
      <p:sp>
        <p:nvSpPr>
          <p:cNvPr id="7475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47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4A8C09F-C607-495C-966C-EE10CBDAB60E}" type="slidenum">
              <a:rPr lang="en-US" sz="1400" i="0">
                <a:latin typeface="Times New Roman" pitchFamily="18" charset="0"/>
              </a:rPr>
              <a:pPr/>
              <a:t>5</a:t>
            </a:fld>
            <a:endParaRPr lang="en-US" sz="1400" i="0">
              <a:latin typeface="Times New Roman" pitchFamily="18" charset="0"/>
            </a:endParaRPr>
          </a:p>
        </p:txBody>
      </p:sp>
      <p:sp>
        <p:nvSpPr>
          <p:cNvPr id="74756" name="Rectangle 2"/>
          <p:cNvSpPr>
            <a:spLocks noGrp="1" noRot="1" noChangeAspect="1" noChangeArrowheads="1" noTextEdit="1"/>
          </p:cNvSpPr>
          <p:nvPr>
            <p:ph type="sldImg"/>
          </p:nvPr>
        </p:nvSpPr>
        <p:spPr>
          <a:xfrm>
            <a:off x="968375" y="742950"/>
            <a:ext cx="4948238" cy="3713163"/>
          </a:xfrm>
          <a:ln/>
        </p:spPr>
      </p:sp>
      <p:sp>
        <p:nvSpPr>
          <p:cNvPr id="7475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57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E6676F56-5430-408E-9FF7-567B61FFE5DE}" type="slidenum">
              <a:rPr lang="en-US" sz="1400" i="0">
                <a:latin typeface="Times New Roman" pitchFamily="18" charset="0"/>
              </a:rPr>
              <a:pPr/>
              <a:t>6</a:t>
            </a:fld>
            <a:endParaRPr lang="en-US" sz="1400" i="0">
              <a:latin typeface="Times New Roman" pitchFamily="18" charset="0"/>
            </a:endParaRPr>
          </a:p>
        </p:txBody>
      </p:sp>
      <p:sp>
        <p:nvSpPr>
          <p:cNvPr id="75780" name="Rectangle 2"/>
          <p:cNvSpPr>
            <a:spLocks noGrp="1" noRot="1" noChangeAspect="1" noChangeArrowheads="1" noTextEdit="1"/>
          </p:cNvSpPr>
          <p:nvPr>
            <p:ph type="sldImg"/>
          </p:nvPr>
        </p:nvSpPr>
        <p:spPr>
          <a:xfrm>
            <a:off x="968375" y="742950"/>
            <a:ext cx="4948238" cy="3713163"/>
          </a:xfrm>
          <a:ln/>
        </p:spPr>
      </p:sp>
      <p:sp>
        <p:nvSpPr>
          <p:cNvPr id="7578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68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FF6107F-1EC4-4365-AF1B-5D4974CC33BA}" type="slidenum">
              <a:rPr lang="en-US" sz="1400" i="0">
                <a:latin typeface="Times New Roman" pitchFamily="18" charset="0"/>
              </a:rPr>
              <a:pPr/>
              <a:t>7</a:t>
            </a:fld>
            <a:endParaRPr lang="en-US" sz="1400" i="0">
              <a:latin typeface="Times New Roman" pitchFamily="18" charset="0"/>
            </a:endParaRPr>
          </a:p>
        </p:txBody>
      </p:sp>
      <p:sp>
        <p:nvSpPr>
          <p:cNvPr id="76804" name="Rectangle 2"/>
          <p:cNvSpPr>
            <a:spLocks noGrp="1" noRot="1" noChangeAspect="1" noChangeArrowheads="1" noTextEdit="1"/>
          </p:cNvSpPr>
          <p:nvPr>
            <p:ph type="sldImg"/>
          </p:nvPr>
        </p:nvSpPr>
        <p:spPr>
          <a:xfrm>
            <a:off x="968375" y="742950"/>
            <a:ext cx="4948238" cy="3713163"/>
          </a:xfrm>
          <a:ln/>
        </p:spPr>
      </p:sp>
      <p:sp>
        <p:nvSpPr>
          <p:cNvPr id="7680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78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8836EA54-C390-407C-91C6-AEBD915CA128}" type="slidenum">
              <a:rPr lang="en-US" sz="1400" i="0">
                <a:latin typeface="Times New Roman" pitchFamily="18" charset="0"/>
              </a:rPr>
              <a:pPr/>
              <a:t>8</a:t>
            </a:fld>
            <a:endParaRPr lang="en-US" sz="1400" i="0">
              <a:latin typeface="Times New Roman" pitchFamily="18" charset="0"/>
            </a:endParaRPr>
          </a:p>
        </p:txBody>
      </p:sp>
      <p:sp>
        <p:nvSpPr>
          <p:cNvPr id="77828" name="Rectangle 2"/>
          <p:cNvSpPr>
            <a:spLocks noGrp="1" noRot="1" noChangeAspect="1" noChangeArrowheads="1" noTextEdit="1"/>
          </p:cNvSpPr>
          <p:nvPr>
            <p:ph type="sldImg"/>
          </p:nvPr>
        </p:nvSpPr>
        <p:spPr>
          <a:xfrm>
            <a:off x="968375" y="742950"/>
            <a:ext cx="4948238" cy="3713163"/>
          </a:xfrm>
          <a:ln/>
        </p:spPr>
      </p:sp>
      <p:sp>
        <p:nvSpPr>
          <p:cNvPr id="7782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88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F14C3148-412E-4A20-ACAD-AE3198BAAA37}" type="slidenum">
              <a:rPr lang="en-US" sz="1400" i="0">
                <a:latin typeface="Times New Roman" pitchFamily="18" charset="0"/>
              </a:rPr>
              <a:pPr/>
              <a:t>9</a:t>
            </a:fld>
            <a:endParaRPr lang="en-US" sz="1400" i="0">
              <a:latin typeface="Times New Roman" pitchFamily="18" charset="0"/>
            </a:endParaRPr>
          </a:p>
        </p:txBody>
      </p:sp>
      <p:sp>
        <p:nvSpPr>
          <p:cNvPr id="78852" name="Rectangle 2"/>
          <p:cNvSpPr>
            <a:spLocks noGrp="1" noRot="1" noChangeAspect="1" noChangeArrowheads="1" noTextEdit="1"/>
          </p:cNvSpPr>
          <p:nvPr>
            <p:ph type="sldImg"/>
          </p:nvPr>
        </p:nvSpPr>
        <p:spPr>
          <a:xfrm>
            <a:off x="968375" y="742950"/>
            <a:ext cx="4948238" cy="3713163"/>
          </a:xfrm>
          <a:ln/>
        </p:spPr>
      </p:sp>
      <p:sp>
        <p:nvSpPr>
          <p:cNvPr id="7885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hyperlink" Target="http://grey.colorado.edu/CompCogNeuro/index.php/CECN1_Pattern_Comple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rey.colorado.edu/CompCogNeuro/index.php/CECN1_Distributed_Top-down_Amplific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ey.colorado.edu/CompCogNeuro/index.php/CECN1_Cats_and_Dog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rey.colorado.edu/CompCogNeuro/index.php?title=.PanelTab.ControlPanel&amp;action=edit&amp;redlink=1" TargetMode="External"/><Relationship Id="rId2" Type="http://schemas.openxmlformats.org/officeDocument/2006/relationships/hyperlink" Target="http://grey.colorado.edu/CompCogNeuro/index.php/CECN1_Necker_C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1187624" y="1844824"/>
            <a:ext cx="5328592" cy="3384376"/>
          </a:xfrm>
          <a:noFill/>
        </p:spPr>
        <p:txBody>
          <a:bodyPr/>
          <a:lstStyle/>
          <a:p>
            <a:pPr eaLnBrk="1" hangingPunct="1">
              <a:lnSpc>
                <a:spcPct val="90000"/>
              </a:lnSpc>
            </a:pPr>
            <a:r>
              <a:rPr lang="en-US" sz="3600" dirty="0" smtClean="0">
                <a:solidFill>
                  <a:schemeClr val="tx2"/>
                </a:solidFill>
              </a:rPr>
              <a:t>Lab 4/5 </a:t>
            </a:r>
          </a:p>
          <a:p>
            <a:pPr eaLnBrk="1" hangingPunct="1">
              <a:lnSpc>
                <a:spcPct val="90000"/>
              </a:lnSpc>
            </a:pPr>
            <a:r>
              <a:rPr lang="en-US" sz="3600" dirty="0" smtClean="0"/>
              <a:t>Networks </a:t>
            </a:r>
            <a:r>
              <a:rPr lang="en-US" sz="3600" dirty="0"/>
              <a:t>of neurons </a:t>
            </a:r>
            <a:r>
              <a:rPr lang="en-US" sz="3600" dirty="0" smtClean="0"/>
              <a:t/>
            </a:r>
            <a:br>
              <a:rPr lang="en-US" sz="3600" dirty="0" smtClean="0"/>
            </a:br>
            <a:r>
              <a:rPr lang="en-US" sz="3600" dirty="0" smtClean="0"/>
              <a:t>and </a:t>
            </a:r>
            <a:r>
              <a:rPr lang="en-US" sz="3600" dirty="0"/>
              <a:t>what they can do. </a:t>
            </a:r>
          </a:p>
          <a:p>
            <a:pPr algn="l" eaLnBrk="1" hangingPunct="1">
              <a:lnSpc>
                <a:spcPct val="90000"/>
              </a:lnSpc>
            </a:pPr>
            <a:r>
              <a:rPr lang="en-US" sz="2400" dirty="0" smtClean="0"/>
              <a:t>Prof. Janusz Starzyk has made a version of the Emergent lab notes based on my notes in Polish language, so now I am using his </a:t>
            </a:r>
            <a:r>
              <a:rPr lang="en-US" sz="2400" dirty="0" smtClean="0">
                <a:sym typeface="Wingdings" pitchFamily="2" charset="2"/>
              </a:rPr>
              <a:t></a:t>
            </a:r>
            <a:endParaRPr lang="en-US" sz="2400" dirty="0" smtClean="0"/>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060848"/>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611188" y="333375"/>
            <a:ext cx="7848600" cy="557213"/>
          </a:xfrm>
        </p:spPr>
        <p:txBody>
          <a:bodyPr/>
          <a:lstStyle/>
          <a:p>
            <a:pPr>
              <a:defRPr/>
            </a:pPr>
            <a:r>
              <a:rPr lang="en-US" sz="4000" smtClean="0"/>
              <a:t>Inhibitory interactions</a:t>
            </a:r>
          </a:p>
        </p:txBody>
      </p:sp>
      <p:sp>
        <p:nvSpPr>
          <p:cNvPr id="32772" name="Rectangle 3"/>
          <p:cNvSpPr>
            <a:spLocks noGrp="1" noChangeArrowheads="1"/>
          </p:cNvSpPr>
          <p:nvPr>
            <p:ph type="body" sz="half" idx="1"/>
          </p:nvPr>
        </p:nvSpPr>
        <p:spPr>
          <a:xfrm>
            <a:off x="458788" y="1038225"/>
            <a:ext cx="8496300" cy="744538"/>
          </a:xfrm>
          <a:noFill/>
        </p:spPr>
        <p:txBody>
          <a:bodyPr/>
          <a:lstStyle/>
          <a:p>
            <a:pPr marL="0" indent="0">
              <a:lnSpc>
                <a:spcPct val="90000"/>
              </a:lnSpc>
              <a:buFont typeface="Wingdings" pitchFamily="2" charset="2"/>
              <a:buNone/>
            </a:pPr>
            <a:r>
              <a:rPr lang="en-US" sz="2000" smtClean="0"/>
              <a:t>We need a mechanism which reacts dynamically, not a constant leak current – negative feedback, inhibitory neurons.</a:t>
            </a:r>
          </a:p>
        </p:txBody>
      </p:sp>
      <p:sp>
        <p:nvSpPr>
          <p:cNvPr id="32773" name="Rectangle 4"/>
          <p:cNvSpPr>
            <a:spLocks noChangeArrowheads="1"/>
          </p:cNvSpPr>
          <p:nvPr/>
        </p:nvSpPr>
        <p:spPr bwMode="auto">
          <a:xfrm>
            <a:off x="482600" y="1768475"/>
            <a:ext cx="835183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Clr>
                <a:srgbClr val="315263"/>
              </a:buClr>
              <a:buSzPct val="75000"/>
              <a:buFont typeface="Wingdings" pitchFamily="2" charset="2"/>
              <a:buNone/>
            </a:pPr>
            <a:r>
              <a:rPr lang="en-US" sz="2000" i="0" dirty="0">
                <a:solidFill>
                  <a:srgbClr val="FFFFFF"/>
                </a:solidFill>
                <a:latin typeface="Calibri" pitchFamily="34" charset="0"/>
              </a:rPr>
              <a:t>Two types of inhibition: thanks to the use of these same input projections, we can anticipate activations and inhibit directly; this selective inhibition allows for the selection of neurons best suited to specific signals.</a:t>
            </a:r>
          </a:p>
          <a:p>
            <a:pPr algn="l">
              <a:buClr>
                <a:srgbClr val="315263"/>
              </a:buClr>
              <a:buSzPct val="75000"/>
              <a:buFont typeface="Wingdings" pitchFamily="2" charset="2"/>
              <a:buNone/>
            </a:pPr>
            <a:endParaRPr lang="en-US" sz="2000" i="0" dirty="0">
              <a:solidFill>
                <a:srgbClr val="FFFFFF"/>
              </a:solidFill>
              <a:latin typeface="Calibri" pitchFamily="34" charset="0"/>
            </a:endParaRPr>
          </a:p>
          <a:p>
            <a:pPr algn="l">
              <a:buClr>
                <a:srgbClr val="315263"/>
              </a:buClr>
              <a:buSzPct val="75000"/>
              <a:buFont typeface="Wingdings" pitchFamily="2" charset="2"/>
              <a:buNone/>
            </a:pPr>
            <a:r>
              <a:rPr lang="en-US" sz="2000" i="0" dirty="0">
                <a:solidFill>
                  <a:srgbClr val="FFFFFF"/>
                </a:solidFill>
                <a:latin typeface="Calibri" pitchFamily="34" charset="0"/>
              </a:rPr>
              <a:t>Inhibition can also be a reaction to excessive activation of a neuron. </a:t>
            </a:r>
          </a:p>
          <a:p>
            <a:pPr algn="l">
              <a:buClr>
                <a:srgbClr val="315263"/>
              </a:buClr>
              <a:buSzPct val="75000"/>
              <a:buFont typeface="Wingdings" pitchFamily="2" charset="2"/>
              <a:buNone/>
            </a:pPr>
            <a:r>
              <a:rPr lang="en-US" sz="2000" i="0" dirty="0">
                <a:solidFill>
                  <a:srgbClr val="FFFFFF"/>
                </a:solidFill>
                <a:latin typeface="Calibri" pitchFamily="34" charset="0"/>
              </a:rPr>
              <a:t>Inhibition leads to sparse distributed representations.</a:t>
            </a:r>
          </a:p>
          <a:p>
            <a:pPr algn="l">
              <a:buClr>
                <a:srgbClr val="315263"/>
              </a:buClr>
              <a:buSzPct val="75000"/>
              <a:buFont typeface="Wingdings" pitchFamily="2" charset="2"/>
              <a:buNone/>
            </a:pPr>
            <a:endParaRPr lang="en-US" sz="2000" i="0" dirty="0">
              <a:solidFill>
                <a:srgbClr val="FFFFFF"/>
              </a:solidFill>
              <a:latin typeface="Calibri" pitchFamily="34" charset="0"/>
            </a:endParaRPr>
          </a:p>
        </p:txBody>
      </p:sp>
      <p:sp>
        <p:nvSpPr>
          <p:cNvPr id="32776" name="Text Box 7"/>
          <p:cNvSpPr txBox="1">
            <a:spLocks noChangeArrowheads="1"/>
          </p:cNvSpPr>
          <p:nvPr/>
        </p:nvSpPr>
        <p:spPr bwMode="auto">
          <a:xfrm>
            <a:off x="373705" y="5636143"/>
            <a:ext cx="39182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r>
              <a:rPr lang="en-US" i="0" dirty="0" err="1">
                <a:latin typeface="Calibri" pitchFamily="34" charset="0"/>
              </a:rPr>
              <a:t>Feedforward</a:t>
            </a:r>
            <a:r>
              <a:rPr lang="en-US" i="0" dirty="0">
                <a:latin typeface="Calibri" pitchFamily="34" charset="0"/>
              </a:rPr>
              <a:t> inhibition: depends on</a:t>
            </a:r>
          </a:p>
          <a:p>
            <a:r>
              <a:rPr lang="en-US" i="0" dirty="0">
                <a:latin typeface="Calibri" pitchFamily="34" charset="0"/>
              </a:rPr>
              <a:t>the activation of the lower level</a:t>
            </a:r>
          </a:p>
        </p:txBody>
      </p:sp>
      <p:sp>
        <p:nvSpPr>
          <p:cNvPr id="32777" name="Text Box 8"/>
          <p:cNvSpPr txBox="1">
            <a:spLocks noChangeArrowheads="1"/>
          </p:cNvSpPr>
          <p:nvPr/>
        </p:nvSpPr>
        <p:spPr bwMode="auto">
          <a:xfrm>
            <a:off x="4965538" y="5636143"/>
            <a:ext cx="3267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r>
              <a:rPr lang="en-US" i="0" dirty="0">
                <a:latin typeface="Calibri" pitchFamily="34" charset="0"/>
              </a:rPr>
              <a:t>Feedback inhibition: reacts to</a:t>
            </a:r>
          </a:p>
          <a:p>
            <a:r>
              <a:rPr lang="en-US" i="0" dirty="0">
                <a:latin typeface="Calibri" pitchFamily="34" charset="0"/>
              </a:rPr>
              <a:t>activation within the layer</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538" y="3808439"/>
            <a:ext cx="28575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720156"/>
            <a:ext cx="2266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548993"/>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a:xfrm>
            <a:off x="611188" y="333375"/>
            <a:ext cx="7848600" cy="557213"/>
          </a:xfrm>
        </p:spPr>
        <p:txBody>
          <a:bodyPr/>
          <a:lstStyle/>
          <a:p>
            <a:pPr>
              <a:defRPr/>
            </a:pPr>
            <a:r>
              <a:rPr lang="en-US" sz="4000" smtClean="0"/>
              <a:t>Inhibitory parameters</a:t>
            </a:r>
          </a:p>
        </p:txBody>
      </p:sp>
      <p:sp>
        <p:nvSpPr>
          <p:cNvPr id="33796" name="Rectangle 3"/>
          <p:cNvSpPr>
            <a:spLocks noGrp="1" noChangeArrowheads="1"/>
          </p:cNvSpPr>
          <p:nvPr>
            <p:ph type="body" sz="half" idx="1"/>
          </p:nvPr>
        </p:nvSpPr>
        <p:spPr>
          <a:xfrm>
            <a:off x="468313" y="1052513"/>
            <a:ext cx="8496300" cy="1800225"/>
          </a:xfrm>
          <a:noFill/>
        </p:spPr>
        <p:txBody>
          <a:bodyPr/>
          <a:lstStyle/>
          <a:p>
            <a:pPr marL="0" indent="0">
              <a:lnSpc>
                <a:spcPct val="90000"/>
              </a:lnSpc>
              <a:buFont typeface="Wingdings" pitchFamily="2" charset="2"/>
              <a:buNone/>
            </a:pPr>
            <a:r>
              <a:rPr lang="en-US" sz="2000" dirty="0" smtClean="0"/>
              <a:t>A model with inhibitory neurons is costly: there are additional neurons and the simulation must be done with small increments in time to avoid oscillation.</a:t>
            </a:r>
          </a:p>
          <a:p>
            <a:pPr marL="0" indent="0">
              <a:lnSpc>
                <a:spcPct val="90000"/>
              </a:lnSpc>
              <a:buFont typeface="Wingdings" pitchFamily="2" charset="2"/>
              <a:buNone/>
            </a:pPr>
            <a:r>
              <a:rPr lang="en-US" sz="2000" dirty="0" smtClean="0"/>
              <a:t>We can use simpler models with competition among neurons, leading to the selection of a generally small number of active neurons (sparse distributed representation). </a:t>
            </a:r>
          </a:p>
        </p:txBody>
      </p:sp>
      <p:sp>
        <p:nvSpPr>
          <p:cNvPr id="33797" name="Rectangle 4"/>
          <p:cNvSpPr>
            <a:spLocks noChangeArrowheads="1"/>
          </p:cNvSpPr>
          <p:nvPr/>
        </p:nvSpPr>
        <p:spPr bwMode="auto">
          <a:xfrm>
            <a:off x="468313" y="3057524"/>
            <a:ext cx="597589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FFC000"/>
              </a:buClr>
              <a:buSzPct val="100000"/>
            </a:pPr>
            <a:r>
              <a:rPr lang="en-US" sz="2000" i="0" dirty="0">
                <a:solidFill>
                  <a:srgbClr val="FFFFFF"/>
                </a:solidFill>
                <a:latin typeface="Calibri" pitchFamily="34" charset="0"/>
              </a:rPr>
              <a:t>Inhibitory parameters: </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a:t>
            </a:r>
            <a:r>
              <a:rPr lang="en-US" sz="2000" i="0" dirty="0" err="1">
                <a:solidFill>
                  <a:srgbClr val="FFFFFF"/>
                </a:solidFill>
                <a:latin typeface="Calibri" pitchFamily="34" charset="0"/>
              </a:rPr>
              <a:t>g_bar_i_inhib</a:t>
            </a:r>
            <a:r>
              <a:rPr lang="en-US" sz="2000" i="0" dirty="0">
                <a:solidFill>
                  <a:srgbClr val="FFFFFF"/>
                </a:solidFill>
                <a:latin typeface="Calibri" pitchFamily="34" charset="0"/>
              </a:rPr>
              <a:t>, self-inhibition of a neuron </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a:t>
            </a:r>
            <a:r>
              <a:rPr lang="en-US" sz="2000" i="0" dirty="0" err="1">
                <a:solidFill>
                  <a:srgbClr val="FFFFFF"/>
                </a:solidFill>
                <a:latin typeface="Calibri" pitchFamily="34" charset="0"/>
              </a:rPr>
              <a:t>g_bar_i_hidden</a:t>
            </a:r>
            <a:r>
              <a:rPr lang="en-US" sz="2000" i="0" dirty="0">
                <a:solidFill>
                  <a:srgbClr val="FFFFFF"/>
                </a:solidFill>
                <a:latin typeface="Calibri" pitchFamily="34" charset="0"/>
              </a:rPr>
              <a:t>, inhibition of hidden neurons</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a:t>
            </a:r>
            <a:r>
              <a:rPr lang="en-US" sz="2000" i="0" dirty="0" err="1">
                <a:solidFill>
                  <a:srgbClr val="FFFFFF"/>
                </a:solidFill>
                <a:latin typeface="Calibri" pitchFamily="34" charset="0"/>
              </a:rPr>
              <a:t>scale_ff</a:t>
            </a:r>
            <a:r>
              <a:rPr lang="en-US" sz="2000" i="0" dirty="0">
                <a:solidFill>
                  <a:srgbClr val="FFFFFF"/>
                </a:solidFill>
                <a:latin typeface="Calibri" pitchFamily="34" charset="0"/>
              </a:rPr>
              <a:t>, weight of </a:t>
            </a:r>
            <a:r>
              <a:rPr lang="en-US" sz="2000" i="0" dirty="0" err="1">
                <a:solidFill>
                  <a:srgbClr val="FFFFFF"/>
                </a:solidFill>
                <a:latin typeface="Calibri" pitchFamily="34" charset="0"/>
              </a:rPr>
              <a:t>ff</a:t>
            </a:r>
            <a:r>
              <a:rPr lang="en-US" sz="2000" i="0" dirty="0">
                <a:solidFill>
                  <a:srgbClr val="FFFFFF"/>
                </a:solidFill>
                <a:latin typeface="Calibri" pitchFamily="34" charset="0"/>
              </a:rPr>
              <a:t> connections, input-inhibition </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a:t>
            </a:r>
            <a:r>
              <a:rPr lang="en-US" sz="2000" i="0" dirty="0" err="1">
                <a:solidFill>
                  <a:srgbClr val="FFFFFF"/>
                </a:solidFill>
                <a:latin typeface="Calibri" pitchFamily="34" charset="0"/>
              </a:rPr>
              <a:t>scale_fb</a:t>
            </a:r>
            <a:r>
              <a:rPr lang="en-US" sz="2000" i="0" dirty="0">
                <a:solidFill>
                  <a:srgbClr val="FFFFFF"/>
                </a:solidFill>
                <a:latin typeface="Calibri" pitchFamily="34" charset="0"/>
              </a:rPr>
              <a:t>, weights of reciprocal connections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517230"/>
            <a:ext cx="2266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2348880"/>
            <a:ext cx="28575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51744"/>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611188" y="333375"/>
            <a:ext cx="7848600" cy="557213"/>
          </a:xfrm>
        </p:spPr>
        <p:txBody>
          <a:bodyPr/>
          <a:lstStyle/>
          <a:p>
            <a:pPr>
              <a:defRPr/>
            </a:pPr>
            <a:r>
              <a:rPr lang="en-US" sz="4000" dirty="0" smtClean="0"/>
              <a:t>WTA and SOM approximation</a:t>
            </a:r>
          </a:p>
        </p:txBody>
      </p:sp>
      <p:sp>
        <p:nvSpPr>
          <p:cNvPr id="34820" name="Rectangle 3"/>
          <p:cNvSpPr>
            <a:spLocks noGrp="1" noChangeArrowheads="1"/>
          </p:cNvSpPr>
          <p:nvPr>
            <p:ph type="body" sz="half" idx="1"/>
          </p:nvPr>
        </p:nvSpPr>
        <p:spPr>
          <a:xfrm>
            <a:off x="265113" y="1316038"/>
            <a:ext cx="5665787" cy="4262437"/>
          </a:xfrm>
          <a:noFill/>
        </p:spPr>
        <p:txBody>
          <a:bodyPr/>
          <a:lstStyle/>
          <a:p>
            <a:pPr fontAlgn="b">
              <a:lnSpc>
                <a:spcPct val="90000"/>
              </a:lnSpc>
            </a:pPr>
            <a:r>
              <a:rPr lang="en-US" sz="2000" dirty="0" smtClean="0"/>
              <a:t>Winner Takes All, leaves just 1 active neuron and doesn't lead to distributed representation. </a:t>
            </a:r>
          </a:p>
          <a:p>
            <a:pPr fontAlgn="b">
              <a:lnSpc>
                <a:spcPct val="90000"/>
              </a:lnSpc>
            </a:pPr>
            <a:r>
              <a:rPr lang="en-US" sz="2000" dirty="0" smtClean="0"/>
              <a:t>In the implementation of </a:t>
            </a:r>
            <a:r>
              <a:rPr lang="en-US" sz="2000" dirty="0" err="1" smtClean="0"/>
              <a:t>Kohonen’s</a:t>
            </a:r>
            <a:r>
              <a:rPr lang="en-US" sz="2000" dirty="0" smtClean="0"/>
              <a:t> SOM the winner is chosen along with its neighborhood.  Activation of the neighborhood depends on distance from the winner.</a:t>
            </a:r>
          </a:p>
          <a:p>
            <a:pPr fontAlgn="b">
              <a:lnSpc>
                <a:spcPct val="90000"/>
              </a:lnSpc>
            </a:pPr>
            <a:r>
              <a:rPr lang="en-US" sz="2000" dirty="0" smtClean="0"/>
              <a:t>Other approaches use combinations of excitatory and inhibitory neurons:</a:t>
            </a:r>
          </a:p>
          <a:p>
            <a:pPr marL="531813" lvl="1" indent="-176213">
              <a:lnSpc>
                <a:spcPct val="90000"/>
              </a:lnSpc>
              <a:spcBef>
                <a:spcPts val="600"/>
              </a:spcBef>
            </a:pPr>
            <a:r>
              <a:rPr lang="en-US" sz="2000" dirty="0" smtClean="0"/>
              <a:t>McClelland and </a:t>
            </a:r>
            <a:r>
              <a:rPr lang="en-US" sz="2000" dirty="0" err="1" smtClean="0"/>
              <a:t>Rumelhart</a:t>
            </a:r>
            <a:r>
              <a:rPr lang="en-US" sz="2000" dirty="0" smtClean="0"/>
              <a:t> – interactive activation and competition; </a:t>
            </a:r>
          </a:p>
          <a:p>
            <a:pPr marL="531813" lvl="1" indent="-176213">
              <a:lnSpc>
                <a:spcPct val="90000"/>
              </a:lnSpc>
              <a:spcBef>
                <a:spcPts val="600"/>
              </a:spcBef>
            </a:pPr>
            <a:r>
              <a:rPr lang="en-US" sz="2000" dirty="0" smtClean="0"/>
              <a:t>introduced the superiority of the higher layer over the lower, allowing for the supplementation of missing features and making predictions</a:t>
            </a:r>
          </a:p>
        </p:txBody>
      </p:sp>
      <p:grpSp>
        <p:nvGrpSpPr>
          <p:cNvPr id="34821" name="Group 141"/>
          <p:cNvGrpSpPr>
            <a:grpSpLocks/>
          </p:cNvGrpSpPr>
          <p:nvPr/>
        </p:nvGrpSpPr>
        <p:grpSpPr bwMode="auto">
          <a:xfrm>
            <a:off x="5797550" y="1618964"/>
            <a:ext cx="3346450" cy="3863975"/>
            <a:chOff x="3652" y="1272"/>
            <a:chExt cx="2108" cy="2434"/>
          </a:xfrm>
        </p:grpSpPr>
        <p:sp>
          <p:nvSpPr>
            <p:cNvPr id="34823" name="Text Box 7"/>
            <p:cNvSpPr txBox="1">
              <a:spLocks noChangeArrowheads="1"/>
            </p:cNvSpPr>
            <p:nvPr/>
          </p:nvSpPr>
          <p:spPr bwMode="auto">
            <a:xfrm>
              <a:off x="4964" y="1811"/>
              <a:ext cx="7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dirty="0" smtClean="0">
                  <a:solidFill>
                    <a:srgbClr val="FFFFFF"/>
                  </a:solidFill>
                  <a:latin typeface="Times New Roman" pitchFamily="18" charset="0"/>
                  <a:ea typeface="SimSun" pitchFamily="2" charset="-122"/>
                </a:rPr>
                <a:t>interaction</a:t>
              </a:r>
              <a:endParaRPr lang="en-US" altLang="zh-CN" sz="1400" b="1" i="0" dirty="0">
                <a:solidFill>
                  <a:srgbClr val="FFFFFF"/>
                </a:solidFill>
                <a:latin typeface="Times New Roman" pitchFamily="18" charset="0"/>
                <a:ea typeface="SimSun" pitchFamily="2" charset="-122"/>
              </a:endParaRPr>
            </a:p>
          </p:txBody>
        </p:sp>
        <p:sp>
          <p:nvSpPr>
            <p:cNvPr id="34824" name="Line 8"/>
            <p:cNvSpPr>
              <a:spLocks noChangeShapeType="1"/>
            </p:cNvSpPr>
            <p:nvPr/>
          </p:nvSpPr>
          <p:spPr bwMode="auto">
            <a:xfrm>
              <a:off x="4983" y="2292"/>
              <a:ext cx="271" cy="0"/>
            </a:xfrm>
            <a:prstGeom prst="line">
              <a:avLst/>
            </a:prstGeom>
            <a:noFill/>
            <a:ln w="9525">
              <a:solidFill>
                <a:schemeClr val="tx1"/>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25" name="Text Box 9"/>
            <p:cNvSpPr txBox="1">
              <a:spLocks noChangeArrowheads="1"/>
            </p:cNvSpPr>
            <p:nvPr/>
          </p:nvSpPr>
          <p:spPr bwMode="auto">
            <a:xfrm>
              <a:off x="5086" y="2276"/>
              <a:ext cx="6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dirty="0">
                  <a:solidFill>
                    <a:srgbClr val="FFFFFF"/>
                  </a:solidFill>
                  <a:latin typeface="Times New Roman" pitchFamily="18" charset="0"/>
                  <a:ea typeface="SimSun" pitchFamily="2" charset="-122"/>
                </a:rPr>
                <a:t>feedback</a:t>
              </a:r>
            </a:p>
          </p:txBody>
        </p:sp>
        <p:sp>
          <p:nvSpPr>
            <p:cNvPr id="34826" name="Text Box 10"/>
            <p:cNvSpPr txBox="1">
              <a:spLocks noChangeArrowheads="1"/>
            </p:cNvSpPr>
            <p:nvPr/>
          </p:nvSpPr>
          <p:spPr bwMode="auto">
            <a:xfrm>
              <a:off x="5017" y="2752"/>
              <a:ext cx="7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dirty="0" smtClean="0">
                  <a:solidFill>
                    <a:srgbClr val="FFFFFF"/>
                  </a:solidFill>
                  <a:latin typeface="Times New Roman" pitchFamily="18" charset="0"/>
                  <a:ea typeface="SimSun" pitchFamily="2" charset="-122"/>
                </a:rPr>
                <a:t>inhibition</a:t>
              </a:r>
              <a:endParaRPr lang="en-US" altLang="zh-CN" sz="1400" b="1" i="0" dirty="0">
                <a:solidFill>
                  <a:srgbClr val="FFFFFF"/>
                </a:solidFill>
                <a:latin typeface="Times New Roman" pitchFamily="18" charset="0"/>
                <a:ea typeface="SimSun" pitchFamily="2" charset="-122"/>
              </a:endParaRPr>
            </a:p>
          </p:txBody>
        </p:sp>
        <p:sp>
          <p:nvSpPr>
            <p:cNvPr id="34827" name="Text Box 11"/>
            <p:cNvSpPr txBox="1">
              <a:spLocks noChangeArrowheads="1"/>
            </p:cNvSpPr>
            <p:nvPr/>
          </p:nvSpPr>
          <p:spPr bwMode="auto">
            <a:xfrm>
              <a:off x="4081" y="3514"/>
              <a:ext cx="8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dirty="0">
                  <a:solidFill>
                    <a:srgbClr val="FFFFFF"/>
                  </a:solidFill>
                  <a:latin typeface="Times New Roman" pitchFamily="18" charset="0"/>
                  <a:ea typeface="SimSun" pitchFamily="2" charset="-122"/>
                </a:rPr>
                <a:t>input activation</a:t>
              </a:r>
            </a:p>
          </p:txBody>
        </p:sp>
        <p:sp>
          <p:nvSpPr>
            <p:cNvPr id="34828" name="Line 12"/>
            <p:cNvSpPr>
              <a:spLocks noChangeShapeType="1"/>
            </p:cNvSpPr>
            <p:nvPr/>
          </p:nvSpPr>
          <p:spPr bwMode="auto">
            <a:xfrm flipV="1">
              <a:off x="4358" y="3065"/>
              <a:ext cx="0" cy="5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29" name="Line 13"/>
            <p:cNvSpPr>
              <a:spLocks noChangeShapeType="1"/>
            </p:cNvSpPr>
            <p:nvPr/>
          </p:nvSpPr>
          <p:spPr bwMode="auto">
            <a:xfrm flipV="1">
              <a:off x="4358" y="3275"/>
              <a:ext cx="0" cy="3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30" name="AutoShape 14"/>
            <p:cNvSpPr>
              <a:spLocks noChangeArrowheads="1"/>
            </p:cNvSpPr>
            <p:nvPr/>
          </p:nvSpPr>
          <p:spPr bwMode="auto">
            <a:xfrm flipV="1">
              <a:off x="4329" y="2996"/>
              <a:ext cx="67" cy="69"/>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31" name="AutoShape 15"/>
            <p:cNvSpPr>
              <a:spLocks noChangeArrowheads="1"/>
            </p:cNvSpPr>
            <p:nvPr/>
          </p:nvSpPr>
          <p:spPr bwMode="auto">
            <a:xfrm flipV="1">
              <a:off x="4329" y="1628"/>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32" name="Line 16"/>
            <p:cNvSpPr>
              <a:spLocks noChangeShapeType="1"/>
            </p:cNvSpPr>
            <p:nvPr/>
          </p:nvSpPr>
          <p:spPr bwMode="auto">
            <a:xfrm flipV="1">
              <a:off x="4363" y="1698"/>
              <a:ext cx="0"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33" name="Text Box 17"/>
            <p:cNvSpPr txBox="1">
              <a:spLocks noChangeArrowheads="1"/>
            </p:cNvSpPr>
            <p:nvPr/>
          </p:nvSpPr>
          <p:spPr bwMode="auto">
            <a:xfrm>
              <a:off x="3713" y="233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a:solidFill>
                    <a:srgbClr val="0000FF"/>
                  </a:solidFill>
                  <a:latin typeface="Times New Roman" pitchFamily="18" charset="0"/>
                  <a:ea typeface="SimSun" pitchFamily="2" charset="-122"/>
                </a:rPr>
                <a:t>4</a:t>
              </a:r>
            </a:p>
          </p:txBody>
        </p:sp>
        <p:sp>
          <p:nvSpPr>
            <p:cNvPr id="34834" name="Text Box 18"/>
            <p:cNvSpPr txBox="1">
              <a:spLocks noChangeArrowheads="1"/>
            </p:cNvSpPr>
            <p:nvPr/>
          </p:nvSpPr>
          <p:spPr bwMode="auto">
            <a:xfrm>
              <a:off x="3713" y="2887"/>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a:solidFill>
                    <a:srgbClr val="0000FF"/>
                  </a:solidFill>
                  <a:latin typeface="Times New Roman" pitchFamily="18" charset="0"/>
                  <a:ea typeface="SimSun" pitchFamily="2" charset="-122"/>
                </a:rPr>
                <a:t>6</a:t>
              </a:r>
            </a:p>
          </p:txBody>
        </p:sp>
        <p:sp>
          <p:nvSpPr>
            <p:cNvPr id="34835" name="Text Box 19"/>
            <p:cNvSpPr txBox="1">
              <a:spLocks noChangeArrowheads="1"/>
            </p:cNvSpPr>
            <p:nvPr/>
          </p:nvSpPr>
          <p:spPr bwMode="auto">
            <a:xfrm>
              <a:off x="3673" y="1874"/>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a:solidFill>
                    <a:srgbClr val="0000FF"/>
                  </a:solidFill>
                  <a:latin typeface="Times New Roman" pitchFamily="18" charset="0"/>
                  <a:ea typeface="SimSun" pitchFamily="2" charset="-122"/>
                </a:rPr>
                <a:t>2/3</a:t>
              </a:r>
            </a:p>
          </p:txBody>
        </p:sp>
        <p:sp>
          <p:nvSpPr>
            <p:cNvPr id="34836" name="Oval 20"/>
            <p:cNvSpPr>
              <a:spLocks noChangeArrowheads="1"/>
            </p:cNvSpPr>
            <p:nvPr/>
          </p:nvSpPr>
          <p:spPr bwMode="auto">
            <a:xfrm rot="5400000">
              <a:off x="4293" y="1874"/>
              <a:ext cx="139"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37" name="AutoShape 21"/>
            <p:cNvSpPr>
              <a:spLocks noChangeArrowheads="1"/>
            </p:cNvSpPr>
            <p:nvPr/>
          </p:nvSpPr>
          <p:spPr bwMode="auto">
            <a:xfrm rot="5195718">
              <a:off x="4429" y="1908"/>
              <a:ext cx="70" cy="67"/>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38" name="AutoShape 22"/>
            <p:cNvSpPr>
              <a:spLocks noChangeArrowheads="1"/>
            </p:cNvSpPr>
            <p:nvPr/>
          </p:nvSpPr>
          <p:spPr bwMode="auto">
            <a:xfrm rot="10595718">
              <a:off x="4329" y="2011"/>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39" name="AutoShape 23"/>
            <p:cNvSpPr>
              <a:spLocks noChangeArrowheads="1"/>
            </p:cNvSpPr>
            <p:nvPr/>
          </p:nvSpPr>
          <p:spPr bwMode="auto">
            <a:xfrm rot="16297994" flipH="1">
              <a:off x="4226" y="1908"/>
              <a:ext cx="70" cy="68"/>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40" name="Oval 24"/>
            <p:cNvSpPr>
              <a:spLocks noChangeArrowheads="1"/>
            </p:cNvSpPr>
            <p:nvPr/>
          </p:nvSpPr>
          <p:spPr bwMode="auto">
            <a:xfrm rot="5400000">
              <a:off x="4712" y="1874"/>
              <a:ext cx="139"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41" name="Oval 25"/>
            <p:cNvSpPr>
              <a:spLocks noChangeArrowheads="1"/>
            </p:cNvSpPr>
            <p:nvPr/>
          </p:nvSpPr>
          <p:spPr bwMode="auto">
            <a:xfrm rot="5400000">
              <a:off x="3901" y="1875"/>
              <a:ext cx="139" cy="13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cxnSp>
          <p:nvCxnSpPr>
            <p:cNvPr id="34842" name="AutoShape 26"/>
            <p:cNvCxnSpPr>
              <a:cxnSpLocks noChangeShapeType="1"/>
              <a:stCxn id="34837" idx="0"/>
              <a:endCxn id="34840" idx="4"/>
            </p:cNvCxnSpPr>
            <p:nvPr/>
          </p:nvCxnSpPr>
          <p:spPr bwMode="auto">
            <a:xfrm>
              <a:off x="4505" y="1939"/>
              <a:ext cx="203" cy="3"/>
            </a:xfrm>
            <a:prstGeom prst="straightConnector1">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843" name="AutoShape 27"/>
            <p:cNvCxnSpPr>
              <a:cxnSpLocks noChangeShapeType="1"/>
              <a:stCxn id="34839" idx="0"/>
              <a:endCxn id="34841" idx="0"/>
            </p:cNvCxnSpPr>
            <p:nvPr/>
          </p:nvCxnSpPr>
          <p:spPr bwMode="auto">
            <a:xfrm flipH="1">
              <a:off x="4045" y="1941"/>
              <a:ext cx="174" cy="1"/>
            </a:xfrm>
            <a:prstGeom prst="straightConnector1">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4844" name="Oval 28"/>
            <p:cNvSpPr>
              <a:spLocks noChangeArrowheads="1"/>
            </p:cNvSpPr>
            <p:nvPr/>
          </p:nvSpPr>
          <p:spPr bwMode="auto">
            <a:xfrm rot="5400000">
              <a:off x="4023" y="2334"/>
              <a:ext cx="140"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45" name="Oval 29"/>
            <p:cNvSpPr>
              <a:spLocks noChangeArrowheads="1"/>
            </p:cNvSpPr>
            <p:nvPr/>
          </p:nvSpPr>
          <p:spPr bwMode="auto">
            <a:xfrm rot="5400000">
              <a:off x="4293" y="2334"/>
              <a:ext cx="140"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46" name="Oval 30"/>
            <p:cNvSpPr>
              <a:spLocks noChangeArrowheads="1"/>
            </p:cNvSpPr>
            <p:nvPr/>
          </p:nvSpPr>
          <p:spPr bwMode="auto">
            <a:xfrm rot="5400000">
              <a:off x="4562" y="2335"/>
              <a:ext cx="140" cy="13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47" name="Oval 31"/>
            <p:cNvSpPr>
              <a:spLocks noChangeArrowheads="1"/>
            </p:cNvSpPr>
            <p:nvPr/>
          </p:nvSpPr>
          <p:spPr bwMode="auto">
            <a:xfrm rot="5400000">
              <a:off x="4293" y="2858"/>
              <a:ext cx="140"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48" name="Oval 32"/>
            <p:cNvSpPr>
              <a:spLocks noChangeArrowheads="1"/>
            </p:cNvSpPr>
            <p:nvPr/>
          </p:nvSpPr>
          <p:spPr bwMode="auto">
            <a:xfrm>
              <a:off x="4058" y="2472"/>
              <a:ext cx="68" cy="70"/>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49" name="Oval 33"/>
            <p:cNvSpPr>
              <a:spLocks noChangeArrowheads="1"/>
            </p:cNvSpPr>
            <p:nvPr/>
          </p:nvSpPr>
          <p:spPr bwMode="auto">
            <a:xfrm>
              <a:off x="4329" y="2472"/>
              <a:ext cx="67" cy="70"/>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50" name="Oval 34"/>
            <p:cNvSpPr>
              <a:spLocks noChangeArrowheads="1"/>
            </p:cNvSpPr>
            <p:nvPr/>
          </p:nvSpPr>
          <p:spPr bwMode="auto">
            <a:xfrm>
              <a:off x="4598" y="2472"/>
              <a:ext cx="68" cy="70"/>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51" name="AutoShape 35"/>
            <p:cNvSpPr>
              <a:spLocks/>
            </p:cNvSpPr>
            <p:nvPr/>
          </p:nvSpPr>
          <p:spPr bwMode="auto">
            <a:xfrm rot="5400000">
              <a:off x="4275" y="2359"/>
              <a:ext cx="174" cy="540"/>
            </a:xfrm>
            <a:prstGeom prst="rightBracket">
              <a:avLst>
                <a:gd name="adj" fmla="val 91437"/>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52" name="Line 36"/>
            <p:cNvSpPr>
              <a:spLocks noChangeShapeType="1"/>
            </p:cNvSpPr>
            <p:nvPr/>
          </p:nvSpPr>
          <p:spPr bwMode="auto">
            <a:xfrm flipV="1">
              <a:off x="4363" y="2542"/>
              <a:ext cx="0" cy="3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53" name="Oval 37"/>
            <p:cNvSpPr>
              <a:spLocks noChangeArrowheads="1"/>
            </p:cNvSpPr>
            <p:nvPr/>
          </p:nvSpPr>
          <p:spPr bwMode="auto">
            <a:xfrm>
              <a:off x="4345" y="2697"/>
              <a:ext cx="34" cy="3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4854" name="AutoShape 38"/>
            <p:cNvSpPr>
              <a:spLocks noChangeArrowheads="1"/>
            </p:cNvSpPr>
            <p:nvPr/>
          </p:nvSpPr>
          <p:spPr bwMode="auto">
            <a:xfrm rot="-9715326">
              <a:off x="4295" y="2472"/>
              <a:ext cx="68" cy="70"/>
            </a:xfrm>
            <a:prstGeom prst="triangle">
              <a:avLst>
                <a:gd name="adj" fmla="val 99269"/>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55" name="AutoShape 39"/>
            <p:cNvSpPr>
              <a:spLocks noChangeArrowheads="1"/>
            </p:cNvSpPr>
            <p:nvPr/>
          </p:nvSpPr>
          <p:spPr bwMode="auto">
            <a:xfrm rot="-6763005">
              <a:off x="4226" y="2403"/>
              <a:ext cx="70" cy="68"/>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56" name="Freeform 40"/>
            <p:cNvSpPr>
              <a:spLocks/>
            </p:cNvSpPr>
            <p:nvPr/>
          </p:nvSpPr>
          <p:spPr bwMode="auto">
            <a:xfrm>
              <a:off x="4227" y="2532"/>
              <a:ext cx="136" cy="324"/>
            </a:xfrm>
            <a:custGeom>
              <a:avLst/>
              <a:gdLst>
                <a:gd name="T0" fmla="*/ 33 w 192"/>
                <a:gd name="T1" fmla="*/ 0 h 446"/>
                <a:gd name="T2" fmla="*/ 1 w 192"/>
                <a:gd name="T3" fmla="*/ 88 h 446"/>
                <a:gd name="T4" fmla="*/ 25 w 192"/>
                <a:gd name="T5" fmla="*/ 171 h 446"/>
                <a:gd name="T6" fmla="*/ 96 w 192"/>
                <a:gd name="T7" fmla="*/ 235 h 446"/>
                <a:gd name="T8" fmla="*/ 0 60000 65536"/>
                <a:gd name="T9" fmla="*/ 0 60000 65536"/>
                <a:gd name="T10" fmla="*/ 0 60000 65536"/>
                <a:gd name="T11" fmla="*/ 0 60000 65536"/>
                <a:gd name="T12" fmla="*/ 0 w 192"/>
                <a:gd name="T13" fmla="*/ 0 h 446"/>
                <a:gd name="T14" fmla="*/ 192 w 192"/>
                <a:gd name="T15" fmla="*/ 446 h 446"/>
              </a:gdLst>
              <a:ahLst/>
              <a:cxnLst>
                <a:cxn ang="T8">
                  <a:pos x="T0" y="T1"/>
                </a:cxn>
                <a:cxn ang="T9">
                  <a:pos x="T2" y="T3"/>
                </a:cxn>
                <a:cxn ang="T10">
                  <a:pos x="T4" y="T5"/>
                </a:cxn>
                <a:cxn ang="T11">
                  <a:pos x="T6" y="T7"/>
                </a:cxn>
              </a:cxnLst>
              <a:rect l="T12" t="T13" r="T14" b="T15"/>
              <a:pathLst>
                <a:path w="192" h="446">
                  <a:moveTo>
                    <a:pt x="66" y="0"/>
                  </a:moveTo>
                  <a:cubicBezTo>
                    <a:pt x="56" y="28"/>
                    <a:pt x="6" y="112"/>
                    <a:pt x="3" y="166"/>
                  </a:cubicBezTo>
                  <a:cubicBezTo>
                    <a:pt x="0" y="220"/>
                    <a:pt x="18" y="277"/>
                    <a:pt x="50" y="324"/>
                  </a:cubicBezTo>
                  <a:cubicBezTo>
                    <a:pt x="82" y="371"/>
                    <a:pt x="162" y="421"/>
                    <a:pt x="192" y="446"/>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57" name="Freeform 41"/>
            <p:cNvSpPr>
              <a:spLocks/>
            </p:cNvSpPr>
            <p:nvPr/>
          </p:nvSpPr>
          <p:spPr bwMode="auto">
            <a:xfrm>
              <a:off x="4169" y="2457"/>
              <a:ext cx="176" cy="770"/>
            </a:xfrm>
            <a:custGeom>
              <a:avLst/>
              <a:gdLst>
                <a:gd name="T0" fmla="*/ 43 w 252"/>
                <a:gd name="T1" fmla="*/ 0 h 1057"/>
                <a:gd name="T2" fmla="*/ 0 w 252"/>
                <a:gd name="T3" fmla="*/ 247 h 1057"/>
                <a:gd name="T4" fmla="*/ 43 w 252"/>
                <a:gd name="T5" fmla="*/ 444 h 1057"/>
                <a:gd name="T6" fmla="*/ 123 w 252"/>
                <a:gd name="T7" fmla="*/ 561 h 1057"/>
                <a:gd name="T8" fmla="*/ 0 60000 65536"/>
                <a:gd name="T9" fmla="*/ 0 60000 65536"/>
                <a:gd name="T10" fmla="*/ 0 60000 65536"/>
                <a:gd name="T11" fmla="*/ 0 60000 65536"/>
                <a:gd name="T12" fmla="*/ 0 w 252"/>
                <a:gd name="T13" fmla="*/ 0 h 1057"/>
                <a:gd name="T14" fmla="*/ 252 w 252"/>
                <a:gd name="T15" fmla="*/ 1057 h 1057"/>
              </a:gdLst>
              <a:ahLst/>
              <a:cxnLst>
                <a:cxn ang="T8">
                  <a:pos x="T0" y="T1"/>
                </a:cxn>
                <a:cxn ang="T9">
                  <a:pos x="T2" y="T3"/>
                </a:cxn>
                <a:cxn ang="T10">
                  <a:pos x="T4" y="T5"/>
                </a:cxn>
                <a:cxn ang="T11">
                  <a:pos x="T6" y="T7"/>
                </a:cxn>
              </a:cxnLst>
              <a:rect l="T12" t="T13" r="T14" b="T15"/>
              <a:pathLst>
                <a:path w="252" h="1057">
                  <a:moveTo>
                    <a:pt x="87" y="0"/>
                  </a:moveTo>
                  <a:cubicBezTo>
                    <a:pt x="73" y="77"/>
                    <a:pt x="0" y="326"/>
                    <a:pt x="0" y="465"/>
                  </a:cubicBezTo>
                  <a:cubicBezTo>
                    <a:pt x="0" y="604"/>
                    <a:pt x="45" y="737"/>
                    <a:pt x="87" y="836"/>
                  </a:cubicBezTo>
                  <a:cubicBezTo>
                    <a:pt x="129" y="935"/>
                    <a:pt x="218" y="1011"/>
                    <a:pt x="252" y="1057"/>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cxnSp>
          <p:nvCxnSpPr>
            <p:cNvPr id="34858" name="AutoShape 42"/>
            <p:cNvCxnSpPr>
              <a:cxnSpLocks noChangeShapeType="1"/>
              <a:stCxn id="34838" idx="0"/>
              <a:endCxn id="34845" idx="2"/>
            </p:cNvCxnSpPr>
            <p:nvPr/>
          </p:nvCxnSpPr>
          <p:spPr bwMode="auto">
            <a:xfrm flipH="1">
              <a:off x="4363" y="2090"/>
              <a:ext cx="2" cy="237"/>
            </a:xfrm>
            <a:prstGeom prst="straightConnector1">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4859" name="AutoShape 43"/>
            <p:cNvSpPr>
              <a:spLocks noChangeArrowheads="1"/>
            </p:cNvSpPr>
            <p:nvPr/>
          </p:nvSpPr>
          <p:spPr bwMode="auto">
            <a:xfrm>
              <a:off x="4502" y="3485"/>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60" name="Freeform 44"/>
            <p:cNvSpPr>
              <a:spLocks/>
            </p:cNvSpPr>
            <p:nvPr/>
          </p:nvSpPr>
          <p:spPr bwMode="auto">
            <a:xfrm>
              <a:off x="4401" y="2996"/>
              <a:ext cx="197" cy="489"/>
            </a:xfrm>
            <a:custGeom>
              <a:avLst/>
              <a:gdLst>
                <a:gd name="T0" fmla="*/ 94 w 282"/>
                <a:gd name="T1" fmla="*/ 356 h 672"/>
                <a:gd name="T2" fmla="*/ 122 w 282"/>
                <a:gd name="T3" fmla="*/ 186 h 672"/>
                <a:gd name="T4" fmla="*/ 0 w 282"/>
                <a:gd name="T5" fmla="*/ 0 h 672"/>
                <a:gd name="T6" fmla="*/ 0 60000 65536"/>
                <a:gd name="T7" fmla="*/ 0 60000 65536"/>
                <a:gd name="T8" fmla="*/ 0 60000 65536"/>
                <a:gd name="T9" fmla="*/ 0 w 282"/>
                <a:gd name="T10" fmla="*/ 0 h 672"/>
                <a:gd name="T11" fmla="*/ 282 w 282"/>
                <a:gd name="T12" fmla="*/ 672 h 672"/>
              </a:gdLst>
              <a:ahLst/>
              <a:cxnLst>
                <a:cxn ang="T6">
                  <a:pos x="T0" y="T1"/>
                </a:cxn>
                <a:cxn ang="T7">
                  <a:pos x="T2" y="T3"/>
                </a:cxn>
                <a:cxn ang="T8">
                  <a:pos x="T4" y="T5"/>
                </a:cxn>
              </a:cxnLst>
              <a:rect l="T9" t="T10" r="T11" b="T12"/>
              <a:pathLst>
                <a:path w="282" h="672">
                  <a:moveTo>
                    <a:pt x="192" y="672"/>
                  </a:moveTo>
                  <a:cubicBezTo>
                    <a:pt x="202" y="619"/>
                    <a:pt x="282" y="463"/>
                    <a:pt x="250" y="351"/>
                  </a:cubicBezTo>
                  <a:cubicBezTo>
                    <a:pt x="218" y="239"/>
                    <a:pt x="52" y="73"/>
                    <a:pt x="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61" name="Oval 45"/>
            <p:cNvSpPr>
              <a:spLocks noChangeArrowheads="1"/>
            </p:cNvSpPr>
            <p:nvPr/>
          </p:nvSpPr>
          <p:spPr bwMode="auto">
            <a:xfrm rot="5400000">
              <a:off x="4293" y="1490"/>
              <a:ext cx="140"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62" name="Text Box 46"/>
            <p:cNvSpPr txBox="1">
              <a:spLocks noChangeArrowheads="1"/>
            </p:cNvSpPr>
            <p:nvPr/>
          </p:nvSpPr>
          <p:spPr bwMode="auto">
            <a:xfrm>
              <a:off x="3652" y="1293"/>
              <a:ext cx="51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ctr" eaLnBrk="1" hangingPunct="1"/>
              <a:r>
                <a:rPr lang="en-US" altLang="zh-CN" sz="1400" b="1" i="0" dirty="0">
                  <a:solidFill>
                    <a:srgbClr val="FFFFFF"/>
                  </a:solidFill>
                  <a:latin typeface="Times New Roman" pitchFamily="18" charset="0"/>
                  <a:ea typeface="SimSun" pitchFamily="2" charset="-122"/>
                </a:rPr>
                <a:t>Layer 6 </a:t>
              </a:r>
            </a:p>
            <a:p>
              <a:pPr algn="ctr" eaLnBrk="1" hangingPunct="1"/>
              <a:r>
                <a:rPr lang="en-US" altLang="zh-CN" sz="1400" b="1" i="0" dirty="0">
                  <a:solidFill>
                    <a:srgbClr val="FFFFFF"/>
                  </a:solidFill>
                  <a:latin typeface="Times New Roman" pitchFamily="18" charset="0"/>
                  <a:ea typeface="SimSun" pitchFamily="2" charset="-122"/>
                </a:rPr>
                <a:t>- next </a:t>
              </a:r>
            </a:p>
            <a:p>
              <a:pPr algn="ctr" eaLnBrk="1" hangingPunct="1"/>
              <a:r>
                <a:rPr lang="en-US" altLang="zh-CN" sz="1400" b="1" i="0" dirty="0">
                  <a:solidFill>
                    <a:srgbClr val="FFFFFF"/>
                  </a:solidFill>
                  <a:latin typeface="Times New Roman" pitchFamily="18" charset="0"/>
                  <a:ea typeface="SimSun" pitchFamily="2" charset="-122"/>
                </a:rPr>
                <a:t>layer</a:t>
              </a:r>
            </a:p>
          </p:txBody>
        </p:sp>
        <p:sp>
          <p:nvSpPr>
            <p:cNvPr id="34863" name="Oval 47"/>
            <p:cNvSpPr>
              <a:spLocks noChangeArrowheads="1"/>
            </p:cNvSpPr>
            <p:nvPr/>
          </p:nvSpPr>
          <p:spPr bwMode="auto">
            <a:xfrm rot="5400000">
              <a:off x="4124" y="2083"/>
              <a:ext cx="140" cy="1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64" name="Oval 48"/>
            <p:cNvSpPr>
              <a:spLocks noChangeArrowheads="1"/>
            </p:cNvSpPr>
            <p:nvPr/>
          </p:nvSpPr>
          <p:spPr bwMode="auto">
            <a:xfrm rot="5400000">
              <a:off x="4461" y="2084"/>
              <a:ext cx="140" cy="13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65" name="Line 49"/>
            <p:cNvSpPr>
              <a:spLocks noChangeShapeType="1"/>
            </p:cNvSpPr>
            <p:nvPr/>
          </p:nvSpPr>
          <p:spPr bwMode="auto">
            <a:xfrm>
              <a:off x="4058" y="1942"/>
              <a:ext cx="68" cy="10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66" name="Line 50"/>
            <p:cNvSpPr>
              <a:spLocks noChangeShapeType="1"/>
            </p:cNvSpPr>
            <p:nvPr/>
          </p:nvSpPr>
          <p:spPr bwMode="auto">
            <a:xfrm flipH="1">
              <a:off x="4598" y="1942"/>
              <a:ext cx="68" cy="10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67" name="AutoShape 51"/>
            <p:cNvSpPr>
              <a:spLocks noChangeArrowheads="1"/>
            </p:cNvSpPr>
            <p:nvPr/>
          </p:nvSpPr>
          <p:spPr bwMode="auto">
            <a:xfrm rot="19702844" flipH="1">
              <a:off x="4092" y="2011"/>
              <a:ext cx="68"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68" name="AutoShape 52"/>
            <p:cNvSpPr>
              <a:spLocks noChangeArrowheads="1"/>
            </p:cNvSpPr>
            <p:nvPr/>
          </p:nvSpPr>
          <p:spPr bwMode="auto">
            <a:xfrm rot="1897156">
              <a:off x="4565" y="2011"/>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69" name="Oval 53"/>
            <p:cNvSpPr>
              <a:spLocks noChangeArrowheads="1"/>
            </p:cNvSpPr>
            <p:nvPr/>
          </p:nvSpPr>
          <p:spPr bwMode="auto">
            <a:xfrm>
              <a:off x="4227" y="2186"/>
              <a:ext cx="68" cy="70"/>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70" name="Oval 54"/>
            <p:cNvSpPr>
              <a:spLocks noChangeArrowheads="1"/>
            </p:cNvSpPr>
            <p:nvPr/>
          </p:nvSpPr>
          <p:spPr bwMode="auto">
            <a:xfrm>
              <a:off x="4396" y="2081"/>
              <a:ext cx="68" cy="70"/>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71" name="Freeform 55"/>
            <p:cNvSpPr>
              <a:spLocks/>
            </p:cNvSpPr>
            <p:nvPr/>
          </p:nvSpPr>
          <p:spPr bwMode="auto">
            <a:xfrm>
              <a:off x="4261" y="2096"/>
              <a:ext cx="138" cy="21"/>
            </a:xfrm>
            <a:custGeom>
              <a:avLst/>
              <a:gdLst>
                <a:gd name="T0" fmla="*/ 0 w 196"/>
                <a:gd name="T1" fmla="*/ 16 h 28"/>
                <a:gd name="T2" fmla="*/ 27 w 196"/>
                <a:gd name="T3" fmla="*/ 2 h 28"/>
                <a:gd name="T4" fmla="*/ 59 w 196"/>
                <a:gd name="T5" fmla="*/ 2 h 28"/>
                <a:gd name="T6" fmla="*/ 97 w 196"/>
                <a:gd name="T7" fmla="*/ 11 h 28"/>
                <a:gd name="T8" fmla="*/ 0 60000 65536"/>
                <a:gd name="T9" fmla="*/ 0 60000 65536"/>
                <a:gd name="T10" fmla="*/ 0 60000 65536"/>
                <a:gd name="T11" fmla="*/ 0 60000 65536"/>
                <a:gd name="T12" fmla="*/ 0 w 196"/>
                <a:gd name="T13" fmla="*/ 0 h 28"/>
                <a:gd name="T14" fmla="*/ 196 w 196"/>
                <a:gd name="T15" fmla="*/ 28 h 28"/>
              </a:gdLst>
              <a:ahLst/>
              <a:cxnLst>
                <a:cxn ang="T8">
                  <a:pos x="T0" y="T1"/>
                </a:cxn>
                <a:cxn ang="T9">
                  <a:pos x="T2" y="T3"/>
                </a:cxn>
                <a:cxn ang="T10">
                  <a:pos x="T4" y="T5"/>
                </a:cxn>
                <a:cxn ang="T11">
                  <a:pos x="T6" y="T7"/>
                </a:cxn>
              </a:cxnLst>
              <a:rect l="T12" t="T13" r="T14" b="T15"/>
              <a:pathLst>
                <a:path w="196" h="28">
                  <a:moveTo>
                    <a:pt x="0" y="28"/>
                  </a:moveTo>
                  <a:cubicBezTo>
                    <a:pt x="9" y="24"/>
                    <a:pt x="36" y="8"/>
                    <a:pt x="56" y="4"/>
                  </a:cubicBezTo>
                  <a:cubicBezTo>
                    <a:pt x="76" y="0"/>
                    <a:pt x="97" y="1"/>
                    <a:pt x="120" y="4"/>
                  </a:cubicBezTo>
                  <a:cubicBezTo>
                    <a:pt x="143" y="7"/>
                    <a:pt x="180" y="17"/>
                    <a:pt x="196" y="2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72" name="Freeform 56"/>
            <p:cNvSpPr>
              <a:spLocks/>
            </p:cNvSpPr>
            <p:nvPr/>
          </p:nvSpPr>
          <p:spPr bwMode="auto">
            <a:xfrm>
              <a:off x="4295" y="2198"/>
              <a:ext cx="179" cy="35"/>
            </a:xfrm>
            <a:custGeom>
              <a:avLst/>
              <a:gdLst>
                <a:gd name="T0" fmla="*/ 0 w 256"/>
                <a:gd name="T1" fmla="*/ 16 h 49"/>
                <a:gd name="T2" fmla="*/ 43 w 256"/>
                <a:gd name="T3" fmla="*/ 24 h 49"/>
                <a:gd name="T4" fmla="*/ 92 w 256"/>
                <a:gd name="T5" fmla="*/ 21 h 49"/>
                <a:gd name="T6" fmla="*/ 125 w 256"/>
                <a:gd name="T7" fmla="*/ 0 h 49"/>
                <a:gd name="T8" fmla="*/ 0 60000 65536"/>
                <a:gd name="T9" fmla="*/ 0 60000 65536"/>
                <a:gd name="T10" fmla="*/ 0 60000 65536"/>
                <a:gd name="T11" fmla="*/ 0 60000 65536"/>
                <a:gd name="T12" fmla="*/ 0 w 256"/>
                <a:gd name="T13" fmla="*/ 0 h 49"/>
                <a:gd name="T14" fmla="*/ 256 w 256"/>
                <a:gd name="T15" fmla="*/ 49 h 49"/>
              </a:gdLst>
              <a:ahLst/>
              <a:cxnLst>
                <a:cxn ang="T8">
                  <a:pos x="T0" y="T1"/>
                </a:cxn>
                <a:cxn ang="T9">
                  <a:pos x="T2" y="T3"/>
                </a:cxn>
                <a:cxn ang="T10">
                  <a:pos x="T4" y="T5"/>
                </a:cxn>
                <a:cxn ang="T11">
                  <a:pos x="T6" y="T7"/>
                </a:cxn>
              </a:cxnLst>
              <a:rect l="T12" t="T13" r="T14" b="T15"/>
              <a:pathLst>
                <a:path w="256" h="49">
                  <a:moveTo>
                    <a:pt x="0" y="32"/>
                  </a:moveTo>
                  <a:cubicBezTo>
                    <a:pt x="15" y="35"/>
                    <a:pt x="57" y="47"/>
                    <a:pt x="88" y="48"/>
                  </a:cubicBezTo>
                  <a:cubicBezTo>
                    <a:pt x="119" y="49"/>
                    <a:pt x="160" y="48"/>
                    <a:pt x="188" y="40"/>
                  </a:cubicBezTo>
                  <a:cubicBezTo>
                    <a:pt x="216" y="32"/>
                    <a:pt x="242" y="8"/>
                    <a:pt x="256"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73" name="Oval 57"/>
            <p:cNvSpPr>
              <a:spLocks noChangeArrowheads="1"/>
            </p:cNvSpPr>
            <p:nvPr/>
          </p:nvSpPr>
          <p:spPr bwMode="auto">
            <a:xfrm>
              <a:off x="4396" y="1977"/>
              <a:ext cx="34" cy="34"/>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sp>
          <p:nvSpPr>
            <p:cNvPr id="34874" name="Oval 58"/>
            <p:cNvSpPr>
              <a:spLocks noChangeArrowheads="1"/>
            </p:cNvSpPr>
            <p:nvPr/>
          </p:nvSpPr>
          <p:spPr bwMode="auto">
            <a:xfrm>
              <a:off x="4295" y="1977"/>
              <a:ext cx="34" cy="34"/>
            </a:xfrm>
            <a:prstGeom prst="ellipse">
              <a:avLst/>
            </a:prstGeom>
            <a:solidFill>
              <a:schemeClr val="accent1"/>
            </a:solidFill>
            <a:ln w="9525">
              <a:solidFill>
                <a:schemeClr val="tx1"/>
              </a:solidFill>
              <a:round/>
              <a:headEnd/>
              <a:tailEnd/>
            </a:ln>
          </p:spPr>
          <p:txBody>
            <a:bodyPr wrap="none" anchor="ctr"/>
            <a:lstStyle/>
            <a:p>
              <a:endParaRPr lang="en-US" dirty="0">
                <a:latin typeface="Calibri" pitchFamily="34" charset="0"/>
              </a:endParaRPr>
            </a:p>
          </p:txBody>
        </p:sp>
        <p:cxnSp>
          <p:nvCxnSpPr>
            <p:cNvPr id="34875" name="AutoShape 59"/>
            <p:cNvCxnSpPr>
              <a:cxnSpLocks noChangeShapeType="1"/>
              <a:stCxn id="34863" idx="2"/>
              <a:endCxn id="34874" idx="3"/>
            </p:cNvCxnSpPr>
            <p:nvPr/>
          </p:nvCxnSpPr>
          <p:spPr bwMode="auto">
            <a:xfrm flipV="1">
              <a:off x="4193" y="2006"/>
              <a:ext cx="107" cy="70"/>
            </a:xfrm>
            <a:prstGeom prst="straightConnector1">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876" name="AutoShape 60"/>
            <p:cNvCxnSpPr>
              <a:cxnSpLocks noChangeShapeType="1"/>
              <a:stCxn id="34873" idx="5"/>
              <a:endCxn id="34864" idx="2"/>
            </p:cNvCxnSpPr>
            <p:nvPr/>
          </p:nvCxnSpPr>
          <p:spPr bwMode="auto">
            <a:xfrm>
              <a:off x="4425" y="2006"/>
              <a:ext cx="106" cy="70"/>
            </a:xfrm>
            <a:prstGeom prst="straightConnector1">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4877" name="AutoShape 61"/>
            <p:cNvSpPr>
              <a:spLocks noChangeArrowheads="1"/>
            </p:cNvSpPr>
            <p:nvPr/>
          </p:nvSpPr>
          <p:spPr bwMode="auto">
            <a:xfrm rot="1617002">
              <a:off x="4396" y="2786"/>
              <a:ext cx="68"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78" name="Freeform 62"/>
            <p:cNvSpPr>
              <a:spLocks/>
            </p:cNvSpPr>
            <p:nvPr/>
          </p:nvSpPr>
          <p:spPr bwMode="auto">
            <a:xfrm>
              <a:off x="4376" y="1848"/>
              <a:ext cx="372" cy="942"/>
            </a:xfrm>
            <a:custGeom>
              <a:avLst/>
              <a:gdLst>
                <a:gd name="T0" fmla="*/ 7 w 497"/>
                <a:gd name="T1" fmla="*/ 25 h 1448"/>
                <a:gd name="T2" fmla="*/ 11 w 497"/>
                <a:gd name="T3" fmla="*/ 18 h 1448"/>
                <a:gd name="T4" fmla="*/ 73 w 497"/>
                <a:gd name="T5" fmla="*/ 2 h 1448"/>
                <a:gd name="T6" fmla="*/ 157 w 497"/>
                <a:gd name="T7" fmla="*/ 29 h 1448"/>
                <a:gd name="T8" fmla="*/ 232 w 497"/>
                <a:gd name="T9" fmla="*/ 132 h 1448"/>
                <a:gd name="T10" fmla="*/ 276 w 497"/>
                <a:gd name="T11" fmla="*/ 325 h 1448"/>
                <a:gd name="T12" fmla="*/ 246 w 497"/>
                <a:gd name="T13" fmla="*/ 486 h 1448"/>
                <a:gd name="T14" fmla="*/ 139 w 497"/>
                <a:gd name="T15" fmla="*/ 583 h 1448"/>
                <a:gd name="T16" fmla="*/ 33 w 497"/>
                <a:gd name="T17" fmla="*/ 613 h 1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7"/>
                <a:gd name="T28" fmla="*/ 0 h 1448"/>
                <a:gd name="T29" fmla="*/ 497 w 497"/>
                <a:gd name="T30" fmla="*/ 1448 h 1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7" h="1448">
                  <a:moveTo>
                    <a:pt x="12" y="59"/>
                  </a:moveTo>
                  <a:cubicBezTo>
                    <a:pt x="13" y="56"/>
                    <a:pt x="0" y="52"/>
                    <a:pt x="20" y="43"/>
                  </a:cubicBezTo>
                  <a:cubicBezTo>
                    <a:pt x="40" y="34"/>
                    <a:pt x="87" y="0"/>
                    <a:pt x="130" y="4"/>
                  </a:cubicBezTo>
                  <a:cubicBezTo>
                    <a:pt x="173" y="8"/>
                    <a:pt x="233" y="16"/>
                    <a:pt x="280" y="67"/>
                  </a:cubicBezTo>
                  <a:cubicBezTo>
                    <a:pt x="327" y="118"/>
                    <a:pt x="379" y="195"/>
                    <a:pt x="414" y="312"/>
                  </a:cubicBezTo>
                  <a:cubicBezTo>
                    <a:pt x="449" y="429"/>
                    <a:pt x="489" y="630"/>
                    <a:pt x="493" y="769"/>
                  </a:cubicBezTo>
                  <a:cubicBezTo>
                    <a:pt x="497" y="908"/>
                    <a:pt x="479" y="1047"/>
                    <a:pt x="438" y="1148"/>
                  </a:cubicBezTo>
                  <a:cubicBezTo>
                    <a:pt x="397" y="1249"/>
                    <a:pt x="311" y="1327"/>
                    <a:pt x="248" y="1377"/>
                  </a:cubicBezTo>
                  <a:cubicBezTo>
                    <a:pt x="185" y="1427"/>
                    <a:pt x="98" y="1433"/>
                    <a:pt x="59" y="1448"/>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79" name="Oval 63"/>
            <p:cNvSpPr>
              <a:spLocks noChangeArrowheads="1"/>
            </p:cNvSpPr>
            <p:nvPr/>
          </p:nvSpPr>
          <p:spPr bwMode="auto">
            <a:xfrm rot="5400000">
              <a:off x="4866" y="2545"/>
              <a:ext cx="140" cy="13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itchFamily="34" charset="0"/>
              </a:endParaRPr>
            </a:p>
          </p:txBody>
        </p:sp>
        <p:sp>
          <p:nvSpPr>
            <p:cNvPr id="34880" name="Freeform 64"/>
            <p:cNvSpPr>
              <a:spLocks/>
            </p:cNvSpPr>
            <p:nvPr/>
          </p:nvSpPr>
          <p:spPr bwMode="auto">
            <a:xfrm>
              <a:off x="4376" y="1698"/>
              <a:ext cx="622" cy="767"/>
            </a:xfrm>
            <a:custGeom>
              <a:avLst/>
              <a:gdLst>
                <a:gd name="T0" fmla="*/ 0 w 813"/>
                <a:gd name="T1" fmla="*/ 0 h 1344"/>
                <a:gd name="T2" fmla="*/ 291 w 813"/>
                <a:gd name="T3" fmla="*/ 68 h 1344"/>
                <a:gd name="T4" fmla="*/ 450 w 813"/>
                <a:gd name="T5" fmla="*/ 217 h 1344"/>
                <a:gd name="T6" fmla="*/ 450 w 813"/>
                <a:gd name="T7" fmla="*/ 438 h 1344"/>
                <a:gd name="T8" fmla="*/ 0 60000 65536"/>
                <a:gd name="T9" fmla="*/ 0 60000 65536"/>
                <a:gd name="T10" fmla="*/ 0 60000 65536"/>
                <a:gd name="T11" fmla="*/ 0 60000 65536"/>
                <a:gd name="T12" fmla="*/ 0 w 813"/>
                <a:gd name="T13" fmla="*/ 0 h 1344"/>
                <a:gd name="T14" fmla="*/ 813 w 813"/>
                <a:gd name="T15" fmla="*/ 1344 h 1344"/>
              </a:gdLst>
              <a:ahLst/>
              <a:cxnLst>
                <a:cxn ang="T8">
                  <a:pos x="T0" y="T1"/>
                </a:cxn>
                <a:cxn ang="T9">
                  <a:pos x="T2" y="T3"/>
                </a:cxn>
                <a:cxn ang="T10">
                  <a:pos x="T4" y="T5"/>
                </a:cxn>
                <a:cxn ang="T11">
                  <a:pos x="T6" y="T7"/>
                </a:cxn>
              </a:cxnLst>
              <a:rect l="T12" t="T13" r="T14" b="T15"/>
              <a:pathLst>
                <a:path w="813" h="1344">
                  <a:moveTo>
                    <a:pt x="0" y="0"/>
                  </a:moveTo>
                  <a:cubicBezTo>
                    <a:pt x="83" y="35"/>
                    <a:pt x="370" y="99"/>
                    <a:pt x="498" y="210"/>
                  </a:cubicBezTo>
                  <a:cubicBezTo>
                    <a:pt x="626" y="321"/>
                    <a:pt x="723" y="477"/>
                    <a:pt x="768" y="666"/>
                  </a:cubicBezTo>
                  <a:cubicBezTo>
                    <a:pt x="813" y="855"/>
                    <a:pt x="768" y="1203"/>
                    <a:pt x="768" y="13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81" name="Freeform 65"/>
            <p:cNvSpPr>
              <a:spLocks/>
            </p:cNvSpPr>
            <p:nvPr/>
          </p:nvSpPr>
          <p:spPr bwMode="auto">
            <a:xfrm>
              <a:off x="4511" y="2675"/>
              <a:ext cx="394" cy="195"/>
            </a:xfrm>
            <a:custGeom>
              <a:avLst/>
              <a:gdLst>
                <a:gd name="T0" fmla="*/ 307 w 505"/>
                <a:gd name="T1" fmla="*/ 0 h 268"/>
                <a:gd name="T2" fmla="*/ 165 w 505"/>
                <a:gd name="T3" fmla="*/ 97 h 268"/>
                <a:gd name="T4" fmla="*/ 0 w 505"/>
                <a:gd name="T5" fmla="*/ 142 h 268"/>
                <a:gd name="T6" fmla="*/ 0 60000 65536"/>
                <a:gd name="T7" fmla="*/ 0 60000 65536"/>
                <a:gd name="T8" fmla="*/ 0 60000 65536"/>
                <a:gd name="T9" fmla="*/ 0 w 505"/>
                <a:gd name="T10" fmla="*/ 0 h 268"/>
                <a:gd name="T11" fmla="*/ 505 w 505"/>
                <a:gd name="T12" fmla="*/ 268 h 268"/>
              </a:gdLst>
              <a:ahLst/>
              <a:cxnLst>
                <a:cxn ang="T6">
                  <a:pos x="T0" y="T1"/>
                </a:cxn>
                <a:cxn ang="T7">
                  <a:pos x="T2" y="T3"/>
                </a:cxn>
                <a:cxn ang="T8">
                  <a:pos x="T4" y="T5"/>
                </a:cxn>
              </a:cxnLst>
              <a:rect l="T9" t="T10" r="T11" b="T12"/>
              <a:pathLst>
                <a:path w="505" h="268">
                  <a:moveTo>
                    <a:pt x="505" y="0"/>
                  </a:moveTo>
                  <a:cubicBezTo>
                    <a:pt x="463" y="30"/>
                    <a:pt x="354" y="138"/>
                    <a:pt x="270" y="183"/>
                  </a:cubicBezTo>
                  <a:cubicBezTo>
                    <a:pt x="186" y="228"/>
                    <a:pt x="56" y="250"/>
                    <a:pt x="0" y="268"/>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34882" name="AutoShape 66"/>
            <p:cNvSpPr>
              <a:spLocks noChangeArrowheads="1"/>
            </p:cNvSpPr>
            <p:nvPr/>
          </p:nvSpPr>
          <p:spPr bwMode="auto">
            <a:xfrm rot="3689786">
              <a:off x="4442" y="2851"/>
              <a:ext cx="70" cy="68"/>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83" name="Text Box 67"/>
            <p:cNvSpPr txBox="1">
              <a:spLocks noChangeArrowheads="1"/>
            </p:cNvSpPr>
            <p:nvPr/>
          </p:nvSpPr>
          <p:spPr bwMode="auto">
            <a:xfrm>
              <a:off x="3713" y="26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r>
                <a:rPr lang="en-US" altLang="zh-CN" sz="1400" b="1" i="0">
                  <a:solidFill>
                    <a:srgbClr val="0000FF"/>
                  </a:solidFill>
                  <a:latin typeface="Times New Roman" pitchFamily="18" charset="0"/>
                  <a:ea typeface="SimSun" pitchFamily="2" charset="-122"/>
                </a:rPr>
                <a:t>5</a:t>
              </a:r>
            </a:p>
          </p:txBody>
        </p:sp>
        <p:sp>
          <p:nvSpPr>
            <p:cNvPr id="34884" name="Line 68"/>
            <p:cNvSpPr>
              <a:spLocks noChangeShapeType="1"/>
            </p:cNvSpPr>
            <p:nvPr/>
          </p:nvSpPr>
          <p:spPr bwMode="auto">
            <a:xfrm flipH="1" flipV="1">
              <a:off x="4511" y="2605"/>
              <a:ext cx="506" cy="245"/>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85" name="Line 69"/>
            <p:cNvSpPr>
              <a:spLocks noChangeShapeType="1"/>
            </p:cNvSpPr>
            <p:nvPr/>
          </p:nvSpPr>
          <p:spPr bwMode="auto">
            <a:xfrm flipV="1">
              <a:off x="4613" y="2117"/>
              <a:ext cx="540" cy="34"/>
            </a:xfrm>
            <a:prstGeom prst="line">
              <a:avLst/>
            </a:prstGeom>
            <a:noFill/>
            <a:ln w="9525">
              <a:solidFill>
                <a:schemeClr val="tx1"/>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34886" name="AutoShape 70"/>
            <p:cNvSpPr>
              <a:spLocks noChangeArrowheads="1"/>
            </p:cNvSpPr>
            <p:nvPr/>
          </p:nvSpPr>
          <p:spPr bwMode="auto">
            <a:xfrm rot="281640">
              <a:off x="4916" y="2465"/>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87" name="AutoShape 71"/>
            <p:cNvSpPr>
              <a:spLocks noChangeArrowheads="1"/>
            </p:cNvSpPr>
            <p:nvPr/>
          </p:nvSpPr>
          <p:spPr bwMode="auto">
            <a:xfrm flipV="1">
              <a:off x="4208" y="1272"/>
              <a:ext cx="67" cy="7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dirty="0">
                <a:latin typeface="Calibri" pitchFamily="34" charset="0"/>
              </a:endParaRPr>
            </a:p>
          </p:txBody>
        </p:sp>
        <p:sp>
          <p:nvSpPr>
            <p:cNvPr id="34888" name="Freeform 72"/>
            <p:cNvSpPr>
              <a:spLocks/>
            </p:cNvSpPr>
            <p:nvPr/>
          </p:nvSpPr>
          <p:spPr bwMode="auto">
            <a:xfrm>
              <a:off x="4174" y="1342"/>
              <a:ext cx="177" cy="455"/>
            </a:xfrm>
            <a:custGeom>
              <a:avLst/>
              <a:gdLst>
                <a:gd name="T0" fmla="*/ 43 w 252"/>
                <a:gd name="T1" fmla="*/ 0 h 1057"/>
                <a:gd name="T2" fmla="*/ 0 w 252"/>
                <a:gd name="T3" fmla="*/ 86 h 1057"/>
                <a:gd name="T4" fmla="*/ 43 w 252"/>
                <a:gd name="T5" fmla="*/ 155 h 1057"/>
                <a:gd name="T6" fmla="*/ 124 w 252"/>
                <a:gd name="T7" fmla="*/ 196 h 1057"/>
                <a:gd name="T8" fmla="*/ 0 60000 65536"/>
                <a:gd name="T9" fmla="*/ 0 60000 65536"/>
                <a:gd name="T10" fmla="*/ 0 60000 65536"/>
                <a:gd name="T11" fmla="*/ 0 60000 65536"/>
                <a:gd name="T12" fmla="*/ 0 w 252"/>
                <a:gd name="T13" fmla="*/ 0 h 1057"/>
                <a:gd name="T14" fmla="*/ 252 w 252"/>
                <a:gd name="T15" fmla="*/ 1057 h 1057"/>
              </a:gdLst>
              <a:ahLst/>
              <a:cxnLst>
                <a:cxn ang="T8">
                  <a:pos x="T0" y="T1"/>
                </a:cxn>
                <a:cxn ang="T9">
                  <a:pos x="T2" y="T3"/>
                </a:cxn>
                <a:cxn ang="T10">
                  <a:pos x="T4" y="T5"/>
                </a:cxn>
                <a:cxn ang="T11">
                  <a:pos x="T6" y="T7"/>
                </a:cxn>
              </a:cxnLst>
              <a:rect l="T12" t="T13" r="T14" b="T15"/>
              <a:pathLst>
                <a:path w="252" h="1057">
                  <a:moveTo>
                    <a:pt x="87" y="0"/>
                  </a:moveTo>
                  <a:cubicBezTo>
                    <a:pt x="73" y="77"/>
                    <a:pt x="0" y="326"/>
                    <a:pt x="0" y="465"/>
                  </a:cubicBezTo>
                  <a:cubicBezTo>
                    <a:pt x="0" y="604"/>
                    <a:pt x="45" y="737"/>
                    <a:pt x="87" y="836"/>
                  </a:cubicBezTo>
                  <a:cubicBezTo>
                    <a:pt x="129" y="935"/>
                    <a:pt x="218" y="1011"/>
                    <a:pt x="252" y="1057"/>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grpSp>
      <p:sp>
        <p:nvSpPr>
          <p:cNvPr id="34822" name="Line 140"/>
          <p:cNvSpPr>
            <a:spLocks noChangeShapeType="1"/>
          </p:cNvSpPr>
          <p:nvPr/>
        </p:nvSpPr>
        <p:spPr bwMode="auto">
          <a:xfrm flipV="1">
            <a:off x="5572125" y="4848225"/>
            <a:ext cx="536575" cy="377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itchFamily="34" charset="0"/>
            </a:endParaRPr>
          </a:p>
        </p:txBody>
      </p:sp>
      <p:sp>
        <p:nvSpPr>
          <p:cNvPr id="73" name="Rectangle 3"/>
          <p:cNvSpPr txBox="1">
            <a:spLocks noChangeArrowheads="1"/>
          </p:cNvSpPr>
          <p:nvPr/>
        </p:nvSpPr>
        <p:spPr bwMode="auto">
          <a:xfrm>
            <a:off x="217077" y="5733256"/>
            <a:ext cx="854126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600"/>
              </a:spcAft>
              <a:buClr>
                <a:schemeClr val="tx2"/>
              </a:buClr>
              <a:buSzPct val="115000"/>
              <a:buChar char="•"/>
              <a:defRPr sz="2000" baseline="0">
                <a:solidFill>
                  <a:srgbClr val="FFFFFF"/>
                </a:solidFill>
                <a:latin typeface="Calibri" pitchFamily="34" charset="0"/>
                <a:ea typeface="+mn-ea"/>
                <a:cs typeface="+mn-cs"/>
              </a:defRPr>
            </a:lvl1pPr>
            <a:lvl2pPr marL="742950" indent="-285750" algn="l" rtl="0" eaLnBrk="0" fontAlgn="base" hangingPunct="0">
              <a:spcBef>
                <a:spcPts val="12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baseline="0">
                <a:solidFill>
                  <a:srgbClr val="FFFFFF"/>
                </a:solidFill>
                <a:latin typeface="Calibri" pitchFamily="34" charset="0"/>
              </a:defRPr>
            </a:lvl3pPr>
            <a:lvl4pPr marL="1600200" indent="-228600" algn="l" rtl="0" eaLnBrk="0" fontAlgn="base" hangingPunct="0">
              <a:spcBef>
                <a:spcPct val="0"/>
              </a:spcBef>
              <a:spcAft>
                <a:spcPts val="300"/>
              </a:spcAft>
              <a:buChar char="–"/>
              <a:defRPr sz="1400" baseline="0">
                <a:solidFill>
                  <a:srgbClr val="FFFFFF"/>
                </a:solidFill>
                <a:latin typeface="Calibri" pitchFamily="34" charset="0"/>
              </a:defRPr>
            </a:lvl4pPr>
            <a:lvl5pPr marL="2057400" indent="-228600" algn="l" rtl="0" eaLnBrk="0" fontAlgn="base" hangingPunct="0">
              <a:spcBef>
                <a:spcPct val="0"/>
              </a:spcBef>
              <a:spcAft>
                <a:spcPts val="300"/>
              </a:spcAft>
              <a:buClr>
                <a:schemeClr val="tx2"/>
              </a:buClr>
              <a:buSzPct val="110000"/>
              <a:buChar char="•"/>
              <a:defRPr sz="1400" baseline="0">
                <a:solidFill>
                  <a:srgbClr val="FFFFFF"/>
                </a:solidFill>
                <a:latin typeface="Calibri" pitchFamily="34" charset="0"/>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531813" lvl="1" indent="-176213">
              <a:lnSpc>
                <a:spcPct val="90000"/>
              </a:lnSpc>
              <a:spcBef>
                <a:spcPts val="600"/>
              </a:spcBef>
            </a:pPr>
            <a:r>
              <a:rPr lang="en-US" sz="2000" dirty="0"/>
              <a:t>Grossberg introduced bi-directional connections between layers using </a:t>
            </a:r>
            <a:r>
              <a:rPr lang="en-US" sz="2000" dirty="0" err="1"/>
              <a:t>minicolumnar</a:t>
            </a:r>
            <a:r>
              <a:rPr lang="en-US" sz="2000" dirty="0"/>
              <a:t> structures with</a:t>
            </a:r>
          </a:p>
          <a:p>
            <a:pPr marL="531813" lvl="1" indent="-176213">
              <a:lnSpc>
                <a:spcPct val="90000"/>
              </a:lnSpc>
              <a:spcBef>
                <a:spcPts val="600"/>
              </a:spcBef>
            </a:pPr>
            <a:r>
              <a:rPr lang="en-US" sz="2000" dirty="0"/>
              <a:t>separate inhibitory neurons</a:t>
            </a:r>
          </a:p>
        </p:txBody>
      </p:sp>
    </p:spTree>
    <p:extLst>
      <p:ext uri="{BB962C8B-B14F-4D97-AF65-F5344CB8AC3E}">
        <p14:creationId xmlns:p14="http://schemas.microsoft.com/office/powerpoint/2010/main" val="2077741790"/>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5" y="3282950"/>
            <a:ext cx="41370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03" name="Rectangle 3"/>
          <p:cNvSpPr>
            <a:spLocks noGrp="1" noChangeArrowheads="1"/>
          </p:cNvSpPr>
          <p:nvPr>
            <p:ph type="title"/>
          </p:nvPr>
        </p:nvSpPr>
        <p:spPr>
          <a:xfrm>
            <a:off x="611188" y="333375"/>
            <a:ext cx="7848600" cy="557213"/>
          </a:xfrm>
        </p:spPr>
        <p:txBody>
          <a:bodyPr/>
          <a:lstStyle/>
          <a:p>
            <a:pPr>
              <a:defRPr/>
            </a:pPr>
            <a:r>
              <a:rPr lang="en-US" sz="4000" smtClean="0"/>
              <a:t>kWTA approximation</a:t>
            </a:r>
          </a:p>
        </p:txBody>
      </p:sp>
      <p:sp>
        <p:nvSpPr>
          <p:cNvPr id="35845" name="Rectangle 4"/>
          <p:cNvSpPr>
            <a:spLocks noGrp="1" noChangeArrowheads="1"/>
          </p:cNvSpPr>
          <p:nvPr>
            <p:ph type="body" sz="half" idx="1"/>
          </p:nvPr>
        </p:nvSpPr>
        <p:spPr>
          <a:xfrm>
            <a:off x="468313" y="1052513"/>
            <a:ext cx="8496300" cy="1944439"/>
          </a:xfrm>
          <a:noFill/>
        </p:spPr>
        <p:txBody>
          <a:bodyPr/>
          <a:lstStyle/>
          <a:p>
            <a:pPr marL="0" indent="0">
              <a:buFont typeface="Wingdings" pitchFamily="2" charset="2"/>
              <a:buNone/>
            </a:pPr>
            <a:r>
              <a:rPr lang="en-US" sz="2000" dirty="0" smtClean="0"/>
              <a:t>k Winners Take All, the most common approximation: leave k active neurons. </a:t>
            </a:r>
          </a:p>
          <a:p>
            <a:pPr marL="0" indent="0">
              <a:buFont typeface="Wingdings" pitchFamily="2" charset="2"/>
              <a:buNone/>
            </a:pPr>
            <a:r>
              <a:rPr lang="en-US" sz="2000" dirty="0" smtClean="0"/>
              <a:t>Idea: inhibitory neurons decrease activation so that no more than k neurons can be active at the same time. </a:t>
            </a:r>
          </a:p>
          <a:p>
            <a:pPr marL="0" indent="0">
              <a:buFont typeface="Wingdings" pitchFamily="2" charset="2"/>
              <a:buNone/>
            </a:pPr>
            <a:r>
              <a:rPr lang="en-US" sz="2000" dirty="0" smtClean="0"/>
              <a:t>Find the k most active neurons in the layer; calculate what level of inhibition is necessary so that only these remain above the threshold.</a:t>
            </a:r>
            <a:r>
              <a:rPr lang="en-US" sz="2400" dirty="0" smtClean="0"/>
              <a:t> </a:t>
            </a:r>
          </a:p>
        </p:txBody>
      </p:sp>
      <p:sp>
        <p:nvSpPr>
          <p:cNvPr id="35846" name="Rectangle 5"/>
          <p:cNvSpPr>
            <a:spLocks noChangeArrowheads="1"/>
          </p:cNvSpPr>
          <p:nvPr/>
        </p:nvSpPr>
        <p:spPr bwMode="auto">
          <a:xfrm>
            <a:off x="439738" y="2900806"/>
            <a:ext cx="4683125" cy="376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Tx/>
              <a:buChar char="•"/>
            </a:pPr>
            <a:r>
              <a:rPr lang="en-US" sz="2000" i="0" dirty="0">
                <a:solidFill>
                  <a:srgbClr val="FFFFFF"/>
                </a:solidFill>
                <a:latin typeface="Calibri" pitchFamily="34" charset="0"/>
              </a:rPr>
              <a:t>The distribution of activation levels in a larger network should have a Gaussian character.</a:t>
            </a:r>
          </a:p>
          <a:p>
            <a:pPr algn="l">
              <a:spcBef>
                <a:spcPct val="20000"/>
              </a:spcBef>
              <a:buClr>
                <a:srgbClr val="315263"/>
              </a:buClr>
              <a:buSzPct val="75000"/>
            </a:pPr>
            <a:r>
              <a:rPr lang="en-US" sz="2000" i="0" dirty="0">
                <a:solidFill>
                  <a:srgbClr val="FFFFFF"/>
                </a:solidFill>
                <a:latin typeface="Calibri" pitchFamily="34" charset="0"/>
              </a:rPr>
              <a:t>We have to find this level of threshold activation </a:t>
            </a:r>
            <a:r>
              <a:rPr lang="en-US" sz="2000" i="0" dirty="0" err="1">
                <a:solidFill>
                  <a:srgbClr val="FFFFFF"/>
                </a:solidFill>
                <a:latin typeface="Calibri" pitchFamily="34" charset="0"/>
              </a:rPr>
              <a:t>g</a:t>
            </a:r>
            <a:r>
              <a:rPr lang="en-US" sz="2000" i="0" baseline="-25000" dirty="0" err="1">
                <a:solidFill>
                  <a:srgbClr val="FFFFFF"/>
                </a:solidFill>
                <a:latin typeface="Calibri" pitchFamily="34" charset="0"/>
              </a:rPr>
              <a:t>i</a:t>
            </a:r>
            <a:r>
              <a:rPr lang="en-US" sz="2000" i="0" baseline="30000" dirty="0" err="1">
                <a:solidFill>
                  <a:srgbClr val="FFFFFF"/>
                </a:solidFill>
                <a:latin typeface="Symbol" pitchFamily="18" charset="2"/>
              </a:rPr>
              <a:t>Q</a:t>
            </a:r>
            <a:r>
              <a:rPr lang="en-US" sz="2000" i="0" dirty="0">
                <a:solidFill>
                  <a:srgbClr val="FFFFFF"/>
                </a:solidFill>
                <a:latin typeface="Calibri" pitchFamily="34" charset="0"/>
              </a:rPr>
              <a:t> so that for a value between k and k+1 it could be balanced by </a:t>
            </a:r>
            <a:r>
              <a:rPr lang="en-US" sz="2000" i="0" dirty="0" smtClean="0">
                <a:solidFill>
                  <a:srgbClr val="FFFFFF"/>
                </a:solidFill>
                <a:latin typeface="Calibri" pitchFamily="34" charset="0"/>
              </a:rPr>
              <a:t>inhibition:</a:t>
            </a:r>
          </a:p>
          <a:p>
            <a:pPr algn="l">
              <a:spcBef>
                <a:spcPct val="20000"/>
              </a:spcBef>
              <a:buClr>
                <a:srgbClr val="315263"/>
              </a:buClr>
              <a:buSzPct val="75000"/>
            </a:pPr>
            <a:r>
              <a:rPr lang="en-US" sz="2000" i="0" dirty="0" smtClean="0">
                <a:solidFill>
                  <a:schemeClr val="tx2"/>
                </a:solidFill>
                <a:latin typeface="Calibri" pitchFamily="34" charset="0"/>
              </a:rPr>
              <a:t>Two </a:t>
            </a:r>
            <a:r>
              <a:rPr lang="en-US" sz="2000" i="0" dirty="0">
                <a:solidFill>
                  <a:schemeClr val="tx2"/>
                </a:solidFill>
                <a:latin typeface="Calibri" pitchFamily="34" charset="0"/>
              </a:rPr>
              <a:t>methods: basic and averaged.</a:t>
            </a:r>
          </a:p>
          <a:p>
            <a:pPr marL="342900" indent="-342900" algn="l">
              <a:spcBef>
                <a:spcPts val="600"/>
              </a:spcBef>
              <a:buClr>
                <a:schemeClr val="tx2"/>
              </a:buClr>
              <a:buSzPct val="75000"/>
              <a:buFont typeface="Arial" pitchFamily="34" charset="0"/>
              <a:buChar char="•"/>
            </a:pPr>
            <a:r>
              <a:rPr lang="en-US" sz="2000" i="0" dirty="0">
                <a:solidFill>
                  <a:srgbClr val="FFFFFF"/>
                </a:solidFill>
                <a:latin typeface="Calibri" pitchFamily="34" charset="0"/>
              </a:rPr>
              <a:t>Weaker winners are eliminated by the minimal threshold value</a:t>
            </a:r>
          </a:p>
          <a:p>
            <a:pPr marL="342900" indent="-342900" algn="l">
              <a:spcBef>
                <a:spcPts val="600"/>
              </a:spcBef>
              <a:buClr>
                <a:schemeClr val="tx2"/>
              </a:buClr>
              <a:buSzPct val="75000"/>
              <a:buFont typeface="Arial" pitchFamily="34" charset="0"/>
              <a:buChar char="•"/>
            </a:pPr>
            <a:r>
              <a:rPr lang="en-US" sz="2000" i="0" dirty="0" err="1">
                <a:solidFill>
                  <a:srgbClr val="FFFFFF"/>
                </a:solidFill>
                <a:latin typeface="Calibri" pitchFamily="34" charset="0"/>
              </a:rPr>
              <a:t>kWTA</a:t>
            </a:r>
            <a:r>
              <a:rPr lang="en-US" sz="2000" i="0" dirty="0">
                <a:solidFill>
                  <a:srgbClr val="FFFFFF"/>
                </a:solidFill>
                <a:latin typeface="Calibri" pitchFamily="34" charset="0"/>
              </a:rPr>
              <a:t> model constitutes a simplification of biological interactions</a:t>
            </a:r>
          </a:p>
        </p:txBody>
      </p:sp>
    </p:spTree>
    <p:extLst>
      <p:ext uri="{BB962C8B-B14F-4D97-AF65-F5344CB8AC3E}">
        <p14:creationId xmlns:p14="http://schemas.microsoft.com/office/powerpoint/2010/main" val="605319009"/>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xfrm>
            <a:off x="611188" y="333375"/>
            <a:ext cx="7848600" cy="557213"/>
          </a:xfrm>
        </p:spPr>
        <p:txBody>
          <a:bodyPr/>
          <a:lstStyle/>
          <a:p>
            <a:pPr>
              <a:defRPr/>
            </a:pPr>
            <a:r>
              <a:rPr lang="en-US" sz="4000" smtClean="0"/>
              <a:t>Basic kWTA</a:t>
            </a:r>
          </a:p>
        </p:txBody>
      </p:sp>
      <p:sp>
        <p:nvSpPr>
          <p:cNvPr id="36868" name="Rectangle 3"/>
          <p:cNvSpPr>
            <a:spLocks noGrp="1" noChangeArrowheads="1"/>
          </p:cNvSpPr>
          <p:nvPr>
            <p:ph type="body" sz="half" idx="1"/>
          </p:nvPr>
        </p:nvSpPr>
        <p:spPr>
          <a:xfrm>
            <a:off x="409575" y="2751138"/>
            <a:ext cx="8496300" cy="863600"/>
          </a:xfrm>
          <a:noFill/>
        </p:spPr>
        <p:txBody>
          <a:bodyPr/>
          <a:lstStyle/>
          <a:p>
            <a:pPr marL="0" indent="0">
              <a:buFont typeface="Wingdings" pitchFamily="2" charset="2"/>
              <a:buNone/>
            </a:pPr>
            <a:r>
              <a:rPr lang="en-US" sz="2000" smtClean="0"/>
              <a:t>Equilibrium for potential </a:t>
            </a:r>
            <a:r>
              <a:rPr lang="en-US" sz="2000" smtClean="0">
                <a:latin typeface="Symbol" pitchFamily="18" charset="2"/>
              </a:rPr>
              <a:t>Q</a:t>
            </a:r>
            <a:r>
              <a:rPr lang="en-US" sz="2000" smtClean="0"/>
              <a:t> for which currents don't flow is established by the level of inhibitory conductance. </a:t>
            </a:r>
            <a:endParaRPr lang="en-US" smtClean="0"/>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122363"/>
            <a:ext cx="57150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75" y="3529013"/>
            <a:ext cx="4251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4824413"/>
            <a:ext cx="47466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2" name="Rectangle 7"/>
          <p:cNvSpPr>
            <a:spLocks noChangeArrowheads="1"/>
          </p:cNvSpPr>
          <p:nvPr/>
        </p:nvSpPr>
        <p:spPr bwMode="auto">
          <a:xfrm>
            <a:off x="366713" y="4362450"/>
            <a:ext cx="8496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For confirmation, that only k neurons are above the threshold we take:</a:t>
            </a:r>
            <a:r>
              <a:rPr lang="en-US" i="0" dirty="0">
                <a:solidFill>
                  <a:srgbClr val="FFFFFF"/>
                </a:solidFill>
                <a:latin typeface="Calibri" pitchFamily="34" charset="0"/>
              </a:rPr>
              <a:t> </a:t>
            </a:r>
          </a:p>
        </p:txBody>
      </p:sp>
      <p:sp>
        <p:nvSpPr>
          <p:cNvPr id="36873" name="Rectangle 8"/>
          <p:cNvSpPr>
            <a:spLocks noChangeArrowheads="1"/>
          </p:cNvSpPr>
          <p:nvPr/>
        </p:nvSpPr>
        <p:spPr bwMode="auto">
          <a:xfrm>
            <a:off x="366713" y="5457825"/>
            <a:ext cx="8567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Typically constant </a:t>
            </a:r>
            <a:r>
              <a:rPr lang="en-US" sz="2000" dirty="0">
                <a:solidFill>
                  <a:srgbClr val="FFFFFF"/>
                </a:solidFill>
                <a:latin typeface="Calibri" pitchFamily="34" charset="0"/>
              </a:rPr>
              <a:t>q</a:t>
            </a:r>
            <a:r>
              <a:rPr lang="en-US" sz="2000" i="0" dirty="0">
                <a:solidFill>
                  <a:srgbClr val="FFFFFF"/>
                </a:solidFill>
                <a:latin typeface="Calibri" pitchFamily="34" charset="0"/>
              </a:rPr>
              <a:t>=0.25; depending on the distribution of excitation across the layer, we can have a clear separation (c) or inhibit highly active neurons (b). </a:t>
            </a:r>
          </a:p>
        </p:txBody>
      </p:sp>
    </p:spTree>
    <p:extLst>
      <p:ext uri="{BB962C8B-B14F-4D97-AF65-F5344CB8AC3E}">
        <p14:creationId xmlns:p14="http://schemas.microsoft.com/office/powerpoint/2010/main" val="3305618938"/>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a:xfrm>
            <a:off x="611188" y="333375"/>
            <a:ext cx="7848600" cy="557213"/>
          </a:xfrm>
        </p:spPr>
        <p:txBody>
          <a:bodyPr/>
          <a:lstStyle/>
          <a:p>
            <a:pPr>
              <a:defRPr/>
            </a:pPr>
            <a:r>
              <a:rPr lang="en-US" sz="4000" smtClean="0"/>
              <a:t>Averaged kWTA</a:t>
            </a:r>
          </a:p>
        </p:txBody>
      </p:sp>
      <p:sp>
        <p:nvSpPr>
          <p:cNvPr id="37892" name="Rectangle 3"/>
          <p:cNvSpPr>
            <a:spLocks noGrp="1" noChangeArrowheads="1"/>
          </p:cNvSpPr>
          <p:nvPr>
            <p:ph type="body" sz="half" idx="1"/>
          </p:nvPr>
        </p:nvSpPr>
        <p:spPr>
          <a:xfrm>
            <a:off x="322263" y="2794000"/>
            <a:ext cx="8496300" cy="863600"/>
          </a:xfrm>
          <a:noFill/>
        </p:spPr>
        <p:txBody>
          <a:bodyPr/>
          <a:lstStyle/>
          <a:p>
            <a:pPr marL="0" indent="0">
              <a:buFont typeface="Wingdings" pitchFamily="2" charset="2"/>
              <a:buNone/>
            </a:pPr>
            <a:r>
              <a:rPr lang="en-US" sz="2000" smtClean="0"/>
              <a:t>In this version inhibitory conductance is placed between the average of the k most active neurons and the n-k remaining neurons.</a:t>
            </a:r>
          </a:p>
        </p:txBody>
      </p:sp>
      <p:sp>
        <p:nvSpPr>
          <p:cNvPr id="37893" name="Rectangle 4"/>
          <p:cNvSpPr>
            <a:spLocks noChangeArrowheads="1"/>
          </p:cNvSpPr>
          <p:nvPr/>
        </p:nvSpPr>
        <p:spPr bwMode="auto">
          <a:xfrm>
            <a:off x="465138" y="4594225"/>
            <a:ext cx="799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An intermediate value is computed from:</a:t>
            </a:r>
          </a:p>
        </p:txBody>
      </p:sp>
      <p:pic>
        <p:nvPicPr>
          <p:cNvPr id="378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065213"/>
            <a:ext cx="5835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3657600"/>
            <a:ext cx="27051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657600"/>
            <a:ext cx="32543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3294" y="5039440"/>
            <a:ext cx="4335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8" name="Rectangle 9"/>
          <p:cNvSpPr>
            <a:spLocks noChangeArrowheads="1"/>
          </p:cNvSpPr>
          <p:nvPr/>
        </p:nvSpPr>
        <p:spPr bwMode="auto">
          <a:xfrm>
            <a:off x="465138" y="5746750"/>
            <a:ext cx="8281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Depending on the distribution we have in (b) a lower value than before but in (c) a higher value, which gives somewhat better results.</a:t>
            </a:r>
          </a:p>
        </p:txBody>
      </p:sp>
    </p:spTree>
    <p:extLst>
      <p:ext uri="{BB962C8B-B14F-4D97-AF65-F5344CB8AC3E}">
        <p14:creationId xmlns:p14="http://schemas.microsoft.com/office/powerpoint/2010/main" val="3228327213"/>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a:xfrm>
            <a:off x="611188" y="333375"/>
            <a:ext cx="7848600" cy="557213"/>
          </a:xfrm>
        </p:spPr>
        <p:txBody>
          <a:bodyPr/>
          <a:lstStyle/>
          <a:p>
            <a:pPr>
              <a:defRPr/>
            </a:pPr>
            <a:r>
              <a:rPr lang="en-US" sz="4000" smtClean="0"/>
              <a:t>Projects with kWTA</a:t>
            </a:r>
          </a:p>
        </p:txBody>
      </p:sp>
      <p:sp>
        <p:nvSpPr>
          <p:cNvPr id="38916" name="Rectangle 3"/>
          <p:cNvSpPr>
            <a:spLocks noGrp="1" noChangeArrowheads="1"/>
          </p:cNvSpPr>
          <p:nvPr>
            <p:ph type="body" sz="half" idx="1"/>
          </p:nvPr>
        </p:nvSpPr>
        <p:spPr>
          <a:xfrm>
            <a:off x="468314" y="1196975"/>
            <a:ext cx="4667250" cy="4176241"/>
          </a:xfrm>
          <a:noFill/>
        </p:spPr>
        <p:txBody>
          <a:bodyPr/>
          <a:lstStyle/>
          <a:p>
            <a:pPr marL="0" indent="0">
              <a:buFont typeface="Wingdings" pitchFamily="2" charset="2"/>
              <a:buNone/>
            </a:pPr>
            <a:r>
              <a:rPr lang="en-US" sz="2000" dirty="0" smtClean="0"/>
              <a:t>Project </a:t>
            </a:r>
            <a:r>
              <a:rPr lang="en-US" sz="2000" dirty="0" err="1" smtClean="0"/>
              <a:t>inhib.proj</a:t>
            </a:r>
            <a:r>
              <a:rPr lang="en-US" sz="2000" dirty="0" smtClean="0"/>
              <a:t> in Chapter_3.</a:t>
            </a:r>
          </a:p>
          <a:p>
            <a:pPr marL="0" indent="0">
              <a:buFont typeface="Wingdings" pitchFamily="2" charset="2"/>
              <a:buNone/>
            </a:pPr>
            <a:r>
              <a:rPr lang="en-US" sz="2000" dirty="0" smtClean="0"/>
              <a:t>Input 10x10, </a:t>
            </a:r>
          </a:p>
          <a:p>
            <a:pPr marL="0" indent="0">
              <a:buFont typeface="Wingdings" pitchFamily="2" charset="2"/>
              <a:buNone/>
            </a:pPr>
            <a:r>
              <a:rPr lang="en-US" sz="2000" dirty="0" smtClean="0"/>
              <a:t>hidden layer 10x10</a:t>
            </a:r>
          </a:p>
          <a:p>
            <a:pPr marL="0" indent="0">
              <a:buFont typeface="Wingdings" pitchFamily="2" charset="2"/>
              <a:buNone/>
            </a:pPr>
            <a:r>
              <a:rPr lang="en-US" sz="2000" dirty="0" smtClean="0"/>
              <a:t>2x10 inhibitory neurons, </a:t>
            </a:r>
          </a:p>
          <a:p>
            <a:pPr marL="0" indent="0">
              <a:buFont typeface="Wingdings" pitchFamily="2" charset="2"/>
              <a:buNone/>
            </a:pPr>
            <a:r>
              <a:rPr lang="en-US" sz="2000" dirty="0" smtClean="0"/>
              <a:t>realistic proportions. </a:t>
            </a:r>
          </a:p>
          <a:p>
            <a:pPr marL="0" indent="0">
              <a:buFont typeface="Wingdings" pitchFamily="2" charset="2"/>
              <a:buNone/>
            </a:pPr>
            <a:endParaRPr lang="en-US" sz="2000" dirty="0" smtClean="0"/>
          </a:p>
          <a:p>
            <a:pPr marL="0" indent="0">
              <a:buFont typeface="Wingdings" pitchFamily="2" charset="2"/>
              <a:buNone/>
            </a:pPr>
            <a:r>
              <a:rPr lang="en-US" sz="2000" dirty="0" smtClean="0"/>
              <a:t>A bi-directional network has a second hidden layer; </a:t>
            </a:r>
            <a:r>
              <a:rPr lang="en-US" sz="2000" dirty="0" err="1" smtClean="0"/>
              <a:t>kWTA</a:t>
            </a:r>
            <a:r>
              <a:rPr lang="en-US" sz="2000" dirty="0" smtClean="0"/>
              <a:t> stabilizes excitation leaving few active neurons.</a:t>
            </a:r>
          </a:p>
          <a:p>
            <a:pPr marL="0" indent="0">
              <a:buFont typeface="Wingdings" pitchFamily="2" charset="2"/>
              <a:buNone/>
            </a:pPr>
            <a:endParaRPr lang="en-US" sz="2000" dirty="0" smtClean="0"/>
          </a:p>
          <a:p>
            <a:pPr marL="0" indent="0">
              <a:buFont typeface="Wingdings" pitchFamily="2" charset="2"/>
              <a:buNone/>
            </a:pPr>
            <a:r>
              <a:rPr lang="en-US" sz="2000" dirty="0" smtClean="0"/>
              <a:t>Detailed description: section 3.5.2 i 3.5.4</a:t>
            </a:r>
          </a:p>
        </p:txBody>
      </p:sp>
      <p:sp>
        <p:nvSpPr>
          <p:cNvPr id="38917" name="Rectangle 4"/>
          <p:cNvSpPr>
            <a:spLocks noChangeArrowheads="1"/>
          </p:cNvSpPr>
          <p:nvPr/>
        </p:nvSpPr>
        <p:spPr bwMode="auto">
          <a:xfrm>
            <a:off x="468313" y="5589588"/>
            <a:ext cx="48958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Project </a:t>
            </a:r>
            <a:r>
              <a:rPr lang="en-US" sz="2000" i="0" dirty="0" err="1">
                <a:solidFill>
                  <a:srgbClr val="FFFFFF"/>
                </a:solidFill>
                <a:latin typeface="Calibri" pitchFamily="34" charset="0"/>
              </a:rPr>
              <a:t>inhib_digits.proj</a:t>
            </a:r>
            <a:r>
              <a:rPr lang="en-US" sz="2000" i="0" dirty="0">
                <a:solidFill>
                  <a:srgbClr val="FFFFFF"/>
                </a:solidFill>
                <a:latin typeface="Calibri" pitchFamily="34" charset="0"/>
              </a:rPr>
              <a:t> in Chapter_3.</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1412776"/>
            <a:ext cx="4008437"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37501610"/>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idx="4294967295"/>
          </p:nvPr>
        </p:nvSpPr>
        <p:spPr>
          <a:xfrm>
            <a:off x="611188" y="333375"/>
            <a:ext cx="8532812" cy="557213"/>
          </a:xfrm>
        </p:spPr>
        <p:txBody>
          <a:bodyPr lIns="91440" tIns="45720" rIns="91440" bIns="45720" anchor="ctr"/>
          <a:lstStyle/>
          <a:p>
            <a:pPr eaLnBrk="1" hangingPunct="1">
              <a:defRPr/>
            </a:pPr>
            <a:r>
              <a:rPr lang="en-US" sz="4000" dirty="0" err="1" smtClean="0"/>
              <a:t>Feddback</a:t>
            </a:r>
            <a:r>
              <a:rPr lang="en-US" sz="4000" dirty="0" smtClean="0"/>
              <a:t> with second hidden layer</a:t>
            </a:r>
          </a:p>
        </p:txBody>
      </p:sp>
      <p:sp>
        <p:nvSpPr>
          <p:cNvPr id="39940" name="Rectangle 3"/>
          <p:cNvSpPr>
            <a:spLocks noGrp="1" noChangeArrowheads="1"/>
          </p:cNvSpPr>
          <p:nvPr>
            <p:ph type="body" sz="half" idx="4294967295"/>
          </p:nvPr>
        </p:nvSpPr>
        <p:spPr>
          <a:xfrm>
            <a:off x="468313" y="1196975"/>
            <a:ext cx="4460875" cy="4660900"/>
          </a:xfrm>
          <a:noFill/>
        </p:spPr>
        <p:txBody>
          <a:bodyPr lIns="91440" tIns="45720" rIns="91440" bIns="45720"/>
          <a:lstStyle/>
          <a:p>
            <a:pPr marL="0" indent="0" eaLnBrk="1" hangingPunct="1">
              <a:buFont typeface="Wingdings" pitchFamily="2" charset="2"/>
              <a:buNone/>
            </a:pPr>
            <a:r>
              <a:rPr lang="pl-PL" sz="2000" dirty="0" smtClean="0">
                <a:solidFill>
                  <a:schemeClr val="tx1"/>
                </a:solidFill>
              </a:rPr>
              <a:t>Projekt Ch3 </a:t>
            </a:r>
            <a:r>
              <a:rPr lang="pl-PL" sz="2000" dirty="0" err="1" smtClean="0">
                <a:solidFill>
                  <a:srgbClr val="FFFF00"/>
                </a:solidFill>
              </a:rPr>
              <a:t>inhib.proj</a:t>
            </a:r>
            <a:r>
              <a:rPr lang="pl-PL" sz="2000" dirty="0" smtClean="0">
                <a:solidFill>
                  <a:schemeClr val="tx1"/>
                </a:solidFill>
              </a:rPr>
              <a:t>.</a:t>
            </a:r>
          </a:p>
          <a:p>
            <a:pPr marL="0" indent="0" eaLnBrk="1" hangingPunct="1">
              <a:buFont typeface="Wingdings" pitchFamily="2" charset="2"/>
              <a:buNone/>
            </a:pPr>
            <a:r>
              <a:rPr lang="en-US" sz="2000" dirty="0" smtClean="0">
                <a:solidFill>
                  <a:schemeClr val="tx1"/>
                </a:solidFill>
              </a:rPr>
              <a:t>Switch on</a:t>
            </a:r>
            <a:r>
              <a:rPr lang="pl-PL" sz="2000" dirty="0" smtClean="0">
                <a:solidFill>
                  <a:schemeClr val="tx1"/>
                </a:solidFill>
              </a:rPr>
              <a:t> </a:t>
            </a:r>
            <a:r>
              <a:rPr lang="pl-PL" sz="2000" dirty="0" err="1" smtClean="0">
                <a:solidFill>
                  <a:schemeClr val="tx1"/>
                </a:solidFill>
              </a:rPr>
              <a:t>Bdirexcite</a:t>
            </a:r>
            <a:r>
              <a:rPr lang="pl-PL" sz="2000" dirty="0" smtClean="0">
                <a:solidFill>
                  <a:schemeClr val="tx1"/>
                </a:solidFill>
              </a:rPr>
              <a:t> </a:t>
            </a:r>
            <a:r>
              <a:rPr lang="en-US" sz="2000" dirty="0" smtClean="0">
                <a:solidFill>
                  <a:schemeClr val="tx1"/>
                </a:solidFill>
              </a:rPr>
              <a:t>to add the second hidden layer that include inhibitory neurons</a:t>
            </a:r>
            <a:r>
              <a:rPr lang="pl-PL" sz="2000" dirty="0" smtClean="0">
                <a:solidFill>
                  <a:schemeClr val="tx1"/>
                </a:solidFill>
              </a:rPr>
              <a:t>.</a:t>
            </a:r>
            <a:endParaRPr lang="en-US" sz="2000" dirty="0" smtClean="0">
              <a:solidFill>
                <a:schemeClr val="tx1"/>
              </a:solidFill>
            </a:endParaRPr>
          </a:p>
          <a:p>
            <a:pPr marL="0" indent="0" eaLnBrk="1" hangingPunct="1">
              <a:buFont typeface="Wingdings" pitchFamily="2" charset="2"/>
              <a:buNone/>
            </a:pPr>
            <a:endParaRPr lang="pl-PL" sz="2000" dirty="0" smtClean="0">
              <a:solidFill>
                <a:schemeClr val="tx1"/>
              </a:solidFill>
            </a:endParaRPr>
          </a:p>
          <a:p>
            <a:pPr marL="0" indent="0" eaLnBrk="1" hangingPunct="1">
              <a:buFont typeface="Wingdings" pitchFamily="2" charset="2"/>
              <a:buNone/>
            </a:pPr>
            <a:r>
              <a:rPr lang="en-US" sz="2000" dirty="0" smtClean="0">
                <a:solidFill>
                  <a:schemeClr val="tx1"/>
                </a:solidFill>
              </a:rPr>
              <a:t>Initial activation similar to previous, but after significantly increases after second layer is activated. </a:t>
            </a:r>
            <a:endParaRPr lang="pl-PL" sz="2000" dirty="0" smtClean="0">
              <a:solidFill>
                <a:schemeClr val="tx1"/>
              </a:solidFill>
            </a:endParaRPr>
          </a:p>
          <a:p>
            <a:pPr marL="0" indent="0" eaLnBrk="1" hangingPunct="1">
              <a:buFont typeface="Wingdings" pitchFamily="2" charset="2"/>
              <a:buNone/>
            </a:pPr>
            <a:r>
              <a:rPr lang="en-US" sz="2000" dirty="0" smtClean="0">
                <a:solidFill>
                  <a:schemeClr val="tx1"/>
                </a:solidFill>
              </a:rPr>
              <a:t>Seizure</a:t>
            </a:r>
            <a:r>
              <a:rPr lang="pl-PL" sz="2000" dirty="0" smtClean="0">
                <a:solidFill>
                  <a:schemeClr val="tx1"/>
                </a:solidFill>
              </a:rPr>
              <a:t>:</a:t>
            </a:r>
            <a:r>
              <a:rPr lang="pl-PL" sz="2800" dirty="0" smtClean="0">
                <a:solidFill>
                  <a:srgbClr val="FFFFFF"/>
                </a:solidFill>
              </a:rPr>
              <a:t> </a:t>
            </a:r>
            <a:r>
              <a:rPr lang="pl-PL" sz="2000" dirty="0" err="1" smtClean="0">
                <a:solidFill>
                  <a:srgbClr val="FFFF00"/>
                </a:solidFill>
              </a:rPr>
              <a:t>bd_hidden_g_bar.i</a:t>
            </a:r>
            <a:r>
              <a:rPr lang="pl-PL" sz="2000" dirty="0" smtClean="0">
                <a:solidFill>
                  <a:srgbClr val="FFFF00"/>
                </a:solidFill>
              </a:rPr>
              <a:t>=1.1</a:t>
            </a:r>
          </a:p>
          <a:p>
            <a:pPr marL="0" indent="0" eaLnBrk="1" hangingPunct="1">
              <a:buFont typeface="Wingdings" pitchFamily="2" charset="2"/>
              <a:buNone/>
            </a:pPr>
            <a:r>
              <a:rPr lang="en-US" sz="2000" dirty="0" smtClean="0">
                <a:solidFill>
                  <a:schemeClr val="tx1"/>
                </a:solidFill>
              </a:rPr>
              <a:t>Increases activity of the second layer may cause activation of all neurons.</a:t>
            </a:r>
          </a:p>
          <a:p>
            <a:pPr marL="0" indent="0" eaLnBrk="1" hangingPunct="1">
              <a:buFont typeface="Wingdings" pitchFamily="2" charset="2"/>
              <a:buNone/>
            </a:pPr>
            <a:endParaRPr lang="pl-PL" sz="2000" dirty="0" smtClean="0">
              <a:solidFill>
                <a:schemeClr val="tx1"/>
              </a:solidFill>
            </a:endParaRP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000125"/>
            <a:ext cx="3910013"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42" name="Text Box 6"/>
          <p:cNvSpPr txBox="1">
            <a:spLocks noChangeArrowheads="1"/>
          </p:cNvSpPr>
          <p:nvPr/>
        </p:nvSpPr>
        <p:spPr bwMode="auto">
          <a:xfrm>
            <a:off x="688942" y="6103968"/>
            <a:ext cx="79121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r>
              <a:rPr lang="en-US" i="0" dirty="0">
                <a:latin typeface="Calibri" pitchFamily="34" charset="0"/>
              </a:rPr>
              <a:t>In this model one can test different effects of inhibition and average </a:t>
            </a:r>
            <a:r>
              <a:rPr lang="en-US" i="0" dirty="0" err="1">
                <a:latin typeface="Calibri" pitchFamily="34" charset="0"/>
              </a:rPr>
              <a:t>kWTA</a:t>
            </a:r>
            <a:r>
              <a:rPr lang="en-US" i="0" dirty="0">
                <a:latin typeface="Calibri" pitchFamily="34" charset="0"/>
              </a:rPr>
              <a:t>.</a:t>
            </a:r>
          </a:p>
        </p:txBody>
      </p:sp>
    </p:spTree>
    <p:extLst>
      <p:ext uri="{BB962C8B-B14F-4D97-AF65-F5344CB8AC3E}">
        <p14:creationId xmlns:p14="http://schemas.microsoft.com/office/powerpoint/2010/main" val="3419753136"/>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idx="4294967295"/>
          </p:nvPr>
        </p:nvSpPr>
        <p:spPr>
          <a:xfrm>
            <a:off x="611188" y="333375"/>
            <a:ext cx="7848600" cy="557213"/>
          </a:xfrm>
        </p:spPr>
        <p:txBody>
          <a:bodyPr lIns="91440" tIns="45720" rIns="91440" bIns="45720" anchor="ctr"/>
          <a:lstStyle/>
          <a:p>
            <a:pPr eaLnBrk="1" hangingPunct="1">
              <a:defRPr/>
            </a:pPr>
            <a:r>
              <a:rPr lang="pl-PL" sz="4000" smtClean="0"/>
              <a:t>kWTA </a:t>
            </a:r>
            <a:r>
              <a:rPr lang="en-US" sz="4000" smtClean="0"/>
              <a:t>and digits</a:t>
            </a:r>
          </a:p>
        </p:txBody>
      </p:sp>
      <p:sp>
        <p:nvSpPr>
          <p:cNvPr id="40964" name="Rectangle 3"/>
          <p:cNvSpPr>
            <a:spLocks noGrp="1" noChangeArrowheads="1"/>
          </p:cNvSpPr>
          <p:nvPr>
            <p:ph type="body" sz="half" idx="4294967295"/>
          </p:nvPr>
        </p:nvSpPr>
        <p:spPr>
          <a:xfrm>
            <a:off x="468313" y="1196975"/>
            <a:ext cx="3960812" cy="3375025"/>
          </a:xfrm>
          <a:noFill/>
        </p:spPr>
        <p:txBody>
          <a:bodyPr lIns="91440" tIns="45720" rIns="91440" bIns="45720"/>
          <a:lstStyle/>
          <a:p>
            <a:pPr marL="0" indent="0" eaLnBrk="1" hangingPunct="1">
              <a:buFont typeface="Wingdings" pitchFamily="2" charset="2"/>
              <a:buNone/>
            </a:pPr>
            <a:r>
              <a:rPr lang="pl-PL" sz="2000" smtClean="0">
                <a:solidFill>
                  <a:schemeClr val="folHlink"/>
                </a:solidFill>
              </a:rPr>
              <a:t>Proj</a:t>
            </a:r>
            <a:r>
              <a:rPr lang="en-US" sz="2000" smtClean="0">
                <a:solidFill>
                  <a:schemeClr val="folHlink"/>
                </a:solidFill>
              </a:rPr>
              <a:t>ect</a:t>
            </a:r>
            <a:r>
              <a:rPr lang="pl-PL" sz="2000" smtClean="0">
                <a:solidFill>
                  <a:schemeClr val="folHlink"/>
                </a:solidFill>
              </a:rPr>
              <a:t> Ch3 inhib_digits.proj.</a:t>
            </a:r>
          </a:p>
          <a:p>
            <a:pPr marL="0" indent="0" eaLnBrk="1" hangingPunct="1">
              <a:buFont typeface="Wingdings" pitchFamily="2" charset="2"/>
              <a:buNone/>
            </a:pPr>
            <a:r>
              <a:rPr lang="en-US" sz="2000" smtClean="0">
                <a:solidFill>
                  <a:schemeClr val="tx1"/>
                </a:solidFill>
              </a:rPr>
              <a:t>Network with local transformations to a single output neuron, for k=1 gives unique excitations.</a:t>
            </a:r>
          </a:p>
          <a:p>
            <a:pPr marL="0" indent="0" eaLnBrk="1" hangingPunct="1">
              <a:buFont typeface="Wingdings" pitchFamily="2" charset="2"/>
              <a:buNone/>
            </a:pPr>
            <a:endParaRPr lang="pl-PL" sz="1600" smtClean="0">
              <a:solidFill>
                <a:srgbClr val="FFFFFF"/>
              </a:solidFill>
            </a:endParaRPr>
          </a:p>
          <a:p>
            <a:pPr marL="0" indent="0" eaLnBrk="1" hangingPunct="1">
              <a:buFont typeface="Wingdings" pitchFamily="2" charset="2"/>
              <a:buNone/>
            </a:pPr>
            <a:endParaRPr lang="pl-PL" sz="1600" smtClean="0">
              <a:solidFill>
                <a:srgbClr val="FFFFFF"/>
              </a:solidFill>
            </a:endParaRPr>
          </a:p>
        </p:txBody>
      </p:sp>
      <p:sp>
        <p:nvSpPr>
          <p:cNvPr id="40965" name="Rectangle 4"/>
          <p:cNvSpPr>
            <a:spLocks noChangeArrowheads="1"/>
          </p:cNvSpPr>
          <p:nvPr/>
        </p:nvSpPr>
        <p:spPr bwMode="auto">
          <a:xfrm>
            <a:off x="428625" y="4786313"/>
            <a:ext cx="853281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sz="2000" i="0" dirty="0">
                <a:solidFill>
                  <a:srgbClr val="FFFFFF"/>
                </a:solidFill>
                <a:latin typeface="Calibri" pitchFamily="34" charset="0"/>
              </a:rPr>
              <a:t>For distributed outputs, inhibition may only give single active output neurons </a:t>
            </a:r>
            <a:r>
              <a:rPr lang="pl-PL" sz="2000" i="0" dirty="0">
                <a:solidFill>
                  <a:srgbClr val="FFFFFF"/>
                </a:solidFill>
                <a:latin typeface="Calibri" pitchFamily="34" charset="0"/>
              </a:rPr>
              <a:t>(</a:t>
            </a:r>
            <a:r>
              <a:rPr lang="en-US" sz="2000" i="0" dirty="0">
                <a:solidFill>
                  <a:srgbClr val="FFFFFF"/>
                </a:solidFill>
                <a:latin typeface="Calibri" pitchFamily="34" charset="0"/>
              </a:rPr>
              <a:t>which is not sufficient to solve the problem without another layer) but for larger k gives combination of 2 or 3 units.</a:t>
            </a:r>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00125"/>
            <a:ext cx="43592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48371181"/>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a:xfrm>
            <a:off x="611188" y="333375"/>
            <a:ext cx="7848600" cy="557213"/>
          </a:xfrm>
        </p:spPr>
        <p:txBody>
          <a:bodyPr/>
          <a:lstStyle/>
          <a:p>
            <a:pPr>
              <a:defRPr/>
            </a:pPr>
            <a:r>
              <a:rPr lang="en-US" sz="4000" smtClean="0"/>
              <a:t>Constraint satisfaction</a:t>
            </a:r>
          </a:p>
        </p:txBody>
      </p:sp>
      <p:sp>
        <p:nvSpPr>
          <p:cNvPr id="41988" name="Rectangle 3"/>
          <p:cNvSpPr>
            <a:spLocks noGrp="1" noChangeArrowheads="1"/>
          </p:cNvSpPr>
          <p:nvPr>
            <p:ph type="body" sz="half" idx="1"/>
          </p:nvPr>
        </p:nvSpPr>
        <p:spPr>
          <a:xfrm>
            <a:off x="468313" y="1125538"/>
            <a:ext cx="8496300" cy="1439862"/>
          </a:xfrm>
          <a:noFill/>
        </p:spPr>
        <p:txBody>
          <a:bodyPr/>
          <a:lstStyle/>
          <a:p>
            <a:pPr marL="0" indent="0">
              <a:buFont typeface="Wingdings" pitchFamily="2" charset="2"/>
              <a:buNone/>
            </a:pPr>
            <a:r>
              <a:rPr lang="en-US" sz="2000" smtClean="0"/>
              <a:t>Environmental activations, and internal inhibition and activation compatible with the fixed parameters of the network, form a set of constraints on possible states; the evolution of activations in the network should lead to satisfaction of these constraints.</a:t>
            </a:r>
          </a:p>
        </p:txBody>
      </p:sp>
      <p:sp>
        <p:nvSpPr>
          <p:cNvPr id="41989" name="Rectangle 4"/>
          <p:cNvSpPr>
            <a:spLocks noChangeArrowheads="1"/>
          </p:cNvSpPr>
          <p:nvPr/>
        </p:nvSpPr>
        <p:spPr bwMode="auto">
          <a:xfrm>
            <a:off x="468313" y="5589588"/>
            <a:ext cx="84248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Attractor states maximize harmony between internal knowledge contained in the network parameters and information from the environment.</a:t>
            </a:r>
          </a:p>
        </p:txBody>
      </p:sp>
      <p:pic>
        <p:nvPicPr>
          <p:cNvPr id="419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349500"/>
            <a:ext cx="448786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91" name="Rectangle 6"/>
          <p:cNvSpPr>
            <a:spLocks noChangeArrowheads="1"/>
          </p:cNvSpPr>
          <p:nvPr/>
        </p:nvSpPr>
        <p:spPr bwMode="auto">
          <a:xfrm>
            <a:off x="539750" y="2565400"/>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Attractor dynamics</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System energy </a:t>
            </a:r>
          </a:p>
          <a:p>
            <a:pPr marL="342900" indent="-342900" algn="l">
              <a:spcBef>
                <a:spcPct val="20000"/>
              </a:spcBef>
              <a:buClr>
                <a:srgbClr val="FFC000"/>
              </a:buClr>
              <a:buSzPct val="100000"/>
              <a:buFont typeface="Arial" pitchFamily="34" charset="0"/>
              <a:buChar char="•"/>
            </a:pPr>
            <a:r>
              <a:rPr lang="en-US" sz="2000" i="0" dirty="0">
                <a:solidFill>
                  <a:srgbClr val="FFFFFF"/>
                </a:solidFill>
                <a:latin typeface="Calibri" pitchFamily="34" charset="0"/>
              </a:rPr>
              <a:t>   The role of noise</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Changes in time, starting from the "attractor basin,” or collection of different starting stages, approach a fixed state. </a:t>
            </a:r>
          </a:p>
        </p:txBody>
      </p:sp>
    </p:spTree>
    <p:extLst>
      <p:ext uri="{BB962C8B-B14F-4D97-AF65-F5344CB8AC3E}">
        <p14:creationId xmlns:p14="http://schemas.microsoft.com/office/powerpoint/2010/main" val="3569472152"/>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611188" y="333375"/>
            <a:ext cx="7848600" cy="557213"/>
          </a:xfrm>
        </p:spPr>
        <p:txBody>
          <a:bodyPr/>
          <a:lstStyle/>
          <a:p>
            <a:pPr>
              <a:defRPr/>
            </a:pPr>
            <a:r>
              <a:rPr lang="en-US" sz="4000" dirty="0" smtClean="0"/>
              <a:t>Feedback</a:t>
            </a:r>
          </a:p>
        </p:txBody>
      </p:sp>
      <p:sp>
        <p:nvSpPr>
          <p:cNvPr id="25604" name="Rectangle 3"/>
          <p:cNvSpPr>
            <a:spLocks noGrp="1" noChangeArrowheads="1"/>
          </p:cNvSpPr>
          <p:nvPr>
            <p:ph type="body" sz="half" idx="1"/>
          </p:nvPr>
        </p:nvSpPr>
        <p:spPr>
          <a:xfrm>
            <a:off x="539750" y="981075"/>
            <a:ext cx="8424863" cy="1511300"/>
          </a:xfrm>
          <a:noFill/>
        </p:spPr>
        <p:txBody>
          <a:bodyPr/>
          <a:lstStyle/>
          <a:p>
            <a:pPr marL="0" indent="0">
              <a:buFont typeface="Wingdings" pitchFamily="2" charset="2"/>
              <a:buNone/>
            </a:pPr>
            <a:r>
              <a:rPr lang="en-US" sz="2000" smtClean="0"/>
              <a:t>Networks almost always have feedback between neurons.</a:t>
            </a:r>
          </a:p>
          <a:p>
            <a:pPr marL="0" indent="0">
              <a:buFont typeface="Wingdings" pitchFamily="2" charset="2"/>
              <a:buNone/>
            </a:pPr>
            <a:r>
              <a:rPr lang="en-US" sz="2000" smtClean="0"/>
              <a:t>Recurrence: secondary, repeated activation; from this come networks with recurrence (bidirectional).</a:t>
            </a:r>
          </a:p>
          <a:p>
            <a:pPr marL="0" indent="0">
              <a:buFont typeface="Wingdings" pitchFamily="2" charset="2"/>
              <a:buNone/>
            </a:pPr>
            <a:r>
              <a:rPr lang="en-US" sz="2000" smtClean="0"/>
              <a:t> </a:t>
            </a:r>
          </a:p>
        </p:txBody>
      </p:sp>
      <p:sp>
        <p:nvSpPr>
          <p:cNvPr id="25605" name="Rectangle 5"/>
          <p:cNvSpPr>
            <a:spLocks noChangeArrowheads="1"/>
          </p:cNvSpPr>
          <p:nvPr/>
        </p:nvSpPr>
        <p:spPr bwMode="auto">
          <a:xfrm>
            <a:off x="511175" y="2320925"/>
            <a:ext cx="593303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15263"/>
              </a:buClr>
              <a:buSzPct val="75000"/>
              <a:buFont typeface="Wingdings" pitchFamily="2" charset="2"/>
              <a:buNone/>
            </a:pPr>
            <a:r>
              <a:rPr lang="en-US" i="0" dirty="0">
                <a:solidFill>
                  <a:srgbClr val="FFFFFF"/>
                </a:solidFill>
                <a:latin typeface="Calibri" pitchFamily="34" charset="0"/>
              </a:rPr>
              <a:t>Advantages of feedback in NN:</a:t>
            </a:r>
          </a:p>
          <a:p>
            <a:pPr>
              <a:spcBef>
                <a:spcPct val="20000"/>
              </a:spcBef>
              <a:buClr>
                <a:srgbClr val="315263"/>
              </a:buClr>
              <a:buSzPct val="75000"/>
              <a:buFont typeface="Wingdings" pitchFamily="2" charset="2"/>
              <a:buNone/>
            </a:pPr>
            <a:r>
              <a:rPr lang="en-US" sz="4000" i="0" dirty="0">
                <a:solidFill>
                  <a:srgbClr val="FFFFFF"/>
                </a:solidFill>
                <a:latin typeface="Calibri" pitchFamily="34" charset="0"/>
              </a:rPr>
              <a:t>?</a:t>
            </a:r>
          </a:p>
        </p:txBody>
      </p:sp>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2492375"/>
            <a:ext cx="24003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85887441"/>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a:xfrm>
            <a:off x="611188" y="333375"/>
            <a:ext cx="7848600" cy="557213"/>
          </a:xfrm>
        </p:spPr>
        <p:txBody>
          <a:bodyPr/>
          <a:lstStyle/>
          <a:p>
            <a:pPr>
              <a:defRPr/>
            </a:pPr>
            <a:r>
              <a:rPr lang="en-US" sz="4000" smtClean="0"/>
              <a:t>Energy </a:t>
            </a:r>
          </a:p>
        </p:txBody>
      </p:sp>
      <p:sp>
        <p:nvSpPr>
          <p:cNvPr id="43012" name="Rectangle 3"/>
          <p:cNvSpPr>
            <a:spLocks noGrp="1" noChangeArrowheads="1"/>
          </p:cNvSpPr>
          <p:nvPr>
            <p:ph type="body" sz="half" idx="1"/>
          </p:nvPr>
        </p:nvSpPr>
        <p:spPr>
          <a:xfrm>
            <a:off x="468313" y="1125538"/>
            <a:ext cx="8496300" cy="1439862"/>
          </a:xfrm>
          <a:noFill/>
        </p:spPr>
        <p:txBody>
          <a:bodyPr/>
          <a:lstStyle/>
          <a:p>
            <a:pPr marL="0" indent="0">
              <a:buFont typeface="Wingdings" pitchFamily="2" charset="2"/>
              <a:buNone/>
            </a:pPr>
            <a:r>
              <a:rPr lang="en-US" sz="2000" smtClean="0"/>
              <a:t>The most general law of nature: minimize energy!</a:t>
            </a:r>
          </a:p>
          <a:p>
            <a:pPr marL="0" indent="0">
              <a:buFont typeface="Wingdings" pitchFamily="2" charset="2"/>
              <a:buNone/>
            </a:pPr>
            <a:r>
              <a:rPr lang="en-US" sz="2000" smtClean="0"/>
              <a:t>What does an energy function look like? </a:t>
            </a:r>
          </a:p>
        </p:txBody>
      </p:sp>
      <p:sp>
        <p:nvSpPr>
          <p:cNvPr id="43013" name="Rectangle 4"/>
          <p:cNvSpPr>
            <a:spLocks noChangeArrowheads="1"/>
          </p:cNvSpPr>
          <p:nvPr/>
        </p:nvSpPr>
        <p:spPr bwMode="auto">
          <a:xfrm>
            <a:off x="534978" y="2636912"/>
            <a:ext cx="84248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where the summation runs through all the neuron pairs. </a:t>
            </a:r>
          </a:p>
          <a:p>
            <a:pPr algn="l">
              <a:spcBef>
                <a:spcPct val="20000"/>
              </a:spcBef>
              <a:buClr>
                <a:srgbClr val="315263"/>
              </a:buClr>
              <a:buSzPct val="75000"/>
              <a:buFont typeface="Wingdings" pitchFamily="2" charset="2"/>
              <a:buNone/>
            </a:pPr>
            <a:r>
              <a:rPr lang="en-US" sz="2000" i="0" dirty="0">
                <a:solidFill>
                  <a:schemeClr val="tx2"/>
                </a:solidFill>
                <a:latin typeface="Calibri" pitchFamily="34" charset="0"/>
              </a:rPr>
              <a:t>Harmony = </a:t>
            </a:r>
            <a:r>
              <a:rPr lang="en-US" sz="2000" i="0" dirty="0">
                <a:solidFill>
                  <a:schemeClr val="tx2"/>
                </a:solidFill>
                <a:latin typeface="Symbol" pitchFamily="18" charset="2"/>
              </a:rPr>
              <a:t>-</a:t>
            </a:r>
            <a:r>
              <a:rPr lang="en-US" sz="2000" dirty="0">
                <a:solidFill>
                  <a:schemeClr val="tx2"/>
                </a:solidFill>
                <a:latin typeface="Calibri" pitchFamily="34" charset="0"/>
              </a:rPr>
              <a:t>E</a:t>
            </a:r>
            <a:r>
              <a:rPr lang="en-US" sz="2000" i="0" dirty="0">
                <a:solidFill>
                  <a:schemeClr val="tx2"/>
                </a:solidFill>
                <a:latin typeface="Calibri" pitchFamily="34" charset="0"/>
              </a:rPr>
              <a:t>  </a:t>
            </a:r>
            <a:r>
              <a:rPr lang="en-US" sz="2000" i="0" dirty="0">
                <a:solidFill>
                  <a:srgbClr val="FFFFFF"/>
                </a:solidFill>
                <a:latin typeface="Calibri" pitchFamily="34" charset="0"/>
              </a:rPr>
              <a:t>is greatest when energy is lowest.</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If the weights are symmetrical then the minimum of this energy function is at a single point (point attractor); if not then attractors can be cyclical, </a:t>
            </a:r>
            <a:r>
              <a:rPr lang="en-US" sz="2000" i="0" dirty="0" err="1">
                <a:solidFill>
                  <a:srgbClr val="FFFFFF"/>
                </a:solidFill>
                <a:latin typeface="Calibri" pitchFamily="34" charset="0"/>
              </a:rPr>
              <a:t>quasiperiodic</a:t>
            </a:r>
            <a:r>
              <a:rPr lang="en-US" sz="2000" i="0" dirty="0">
                <a:solidFill>
                  <a:srgbClr val="FFFFFF"/>
                </a:solidFill>
                <a:latin typeface="Calibri" pitchFamily="34" charset="0"/>
              </a:rPr>
              <a:t> or chaotic.</a:t>
            </a:r>
          </a:p>
        </p:txBody>
      </p:sp>
      <p:pic>
        <p:nvPicPr>
          <p:cNvPr id="430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57462"/>
            <a:ext cx="3149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72" y="4421262"/>
            <a:ext cx="23256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6" name="Text Box 7"/>
          <p:cNvSpPr txBox="1">
            <a:spLocks noChangeArrowheads="1"/>
          </p:cNvSpPr>
          <p:nvPr/>
        </p:nvSpPr>
        <p:spPr bwMode="auto">
          <a:xfrm>
            <a:off x="504824" y="4653136"/>
            <a:ext cx="6035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spcBef>
                <a:spcPct val="50000"/>
              </a:spcBef>
            </a:pPr>
            <a:r>
              <a:rPr lang="en-US" i="0" dirty="0">
                <a:solidFill>
                  <a:srgbClr val="FFFFFF"/>
                </a:solidFill>
                <a:latin typeface="Calibri" pitchFamily="34" charset="0"/>
              </a:rPr>
              <a:t>For a network with linear activation the output is =&gt; </a:t>
            </a:r>
          </a:p>
          <a:p>
            <a:pPr algn="l" eaLnBrk="1" hangingPunct="1">
              <a:spcBef>
                <a:spcPct val="50000"/>
              </a:spcBef>
            </a:pPr>
            <a:endParaRPr lang="en-US" i="0" dirty="0">
              <a:solidFill>
                <a:srgbClr val="FFFFFF"/>
              </a:solidFill>
              <a:latin typeface="Calibri" pitchFamily="34" charset="0"/>
            </a:endParaRPr>
          </a:p>
          <a:p>
            <a:pPr algn="l" eaLnBrk="1" hangingPunct="1">
              <a:spcBef>
                <a:spcPct val="50000"/>
              </a:spcBef>
            </a:pPr>
            <a:r>
              <a:rPr lang="en-US" i="0" dirty="0">
                <a:solidFill>
                  <a:srgbClr val="FFFFFF"/>
                </a:solidFill>
                <a:latin typeface="Calibri" pitchFamily="34" charset="0"/>
              </a:rPr>
              <a:t>The derivative of harmony = </a:t>
            </a:r>
            <a:r>
              <a:rPr lang="en-US" dirty="0" err="1">
                <a:solidFill>
                  <a:srgbClr val="FFFFFF"/>
                </a:solidFill>
                <a:latin typeface="Calibri" pitchFamily="34" charset="0"/>
              </a:rPr>
              <a:t>y</a:t>
            </a:r>
            <a:r>
              <a:rPr lang="en-US" baseline="-25000" dirty="0" err="1">
                <a:solidFill>
                  <a:srgbClr val="FFFFFF"/>
                </a:solidFill>
                <a:latin typeface="Calibri" pitchFamily="34" charset="0"/>
              </a:rPr>
              <a:t>j</a:t>
            </a:r>
            <a:r>
              <a:rPr lang="en-US" i="0" dirty="0">
                <a:solidFill>
                  <a:srgbClr val="FFFFFF"/>
                </a:solidFill>
                <a:latin typeface="Calibri" pitchFamily="34" charset="0"/>
              </a:rPr>
              <a:t> shows the direction of growth in harmony. </a:t>
            </a:r>
          </a:p>
        </p:txBody>
      </p:sp>
    </p:spTree>
    <p:extLst>
      <p:ext uri="{BB962C8B-B14F-4D97-AF65-F5344CB8AC3E}">
        <p14:creationId xmlns:p14="http://schemas.microsoft.com/office/powerpoint/2010/main" val="1370857045"/>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xfrm>
            <a:off x="611188" y="333375"/>
            <a:ext cx="7848600" cy="557213"/>
          </a:xfrm>
        </p:spPr>
        <p:txBody>
          <a:bodyPr/>
          <a:lstStyle/>
          <a:p>
            <a:pPr>
              <a:defRPr/>
            </a:pPr>
            <a:r>
              <a:rPr lang="en-US" sz="4000" smtClean="0"/>
              <a:t>The role of noise</a:t>
            </a:r>
          </a:p>
        </p:txBody>
      </p:sp>
      <p:sp>
        <p:nvSpPr>
          <p:cNvPr id="44036" name="Rectangle 3"/>
          <p:cNvSpPr>
            <a:spLocks noGrp="1" noChangeArrowheads="1"/>
          </p:cNvSpPr>
          <p:nvPr>
            <p:ph type="body" sz="half" idx="1"/>
          </p:nvPr>
        </p:nvSpPr>
        <p:spPr>
          <a:xfrm>
            <a:off x="468313" y="1125538"/>
            <a:ext cx="8496300" cy="2232025"/>
          </a:xfrm>
          <a:noFill/>
        </p:spPr>
        <p:txBody>
          <a:bodyPr/>
          <a:lstStyle/>
          <a:p>
            <a:pPr marL="0" indent="0">
              <a:lnSpc>
                <a:spcPct val="90000"/>
              </a:lnSpc>
              <a:buFont typeface="Wingdings" pitchFamily="2" charset="2"/>
              <a:buNone/>
            </a:pPr>
            <a:r>
              <a:rPr lang="en-US" sz="2000" smtClean="0"/>
              <a:t>Fluctuations on the quantum level as well as the input from many coincidental processes in the greater neural network create noise. </a:t>
            </a:r>
          </a:p>
          <a:p>
            <a:pPr marL="0" indent="0">
              <a:lnSpc>
                <a:spcPct val="90000"/>
              </a:lnSpc>
            </a:pPr>
            <a:r>
              <a:rPr lang="en-US" sz="2000" smtClean="0"/>
              <a:t>  Noise changes the moments of impulse transmission, </a:t>
            </a:r>
          </a:p>
          <a:p>
            <a:pPr marL="0" indent="0">
              <a:lnSpc>
                <a:spcPct val="90000"/>
              </a:lnSpc>
            </a:pPr>
            <a:r>
              <a:rPr lang="en-US" sz="2000" smtClean="0"/>
              <a:t>  helps to prevent local solutions with low harmony,</a:t>
            </a:r>
          </a:p>
          <a:p>
            <a:pPr marL="0" indent="0">
              <a:lnSpc>
                <a:spcPct val="90000"/>
              </a:lnSpc>
            </a:pPr>
            <a:r>
              <a:rPr lang="en-US" sz="2000" smtClean="0"/>
              <a:t>  supplies energy effecting resonance, </a:t>
            </a:r>
          </a:p>
          <a:p>
            <a:pPr marL="0" indent="0">
              <a:lnSpc>
                <a:spcPct val="90000"/>
              </a:lnSpc>
            </a:pPr>
            <a:r>
              <a:rPr lang="en-US" sz="2000" smtClean="0"/>
              <a:t>  breaks impasses. </a:t>
            </a:r>
          </a:p>
        </p:txBody>
      </p:sp>
      <p:sp>
        <p:nvSpPr>
          <p:cNvPr id="44037" name="Text Box 4"/>
          <p:cNvSpPr txBox="1">
            <a:spLocks noChangeArrowheads="1"/>
          </p:cNvSpPr>
          <p:nvPr/>
        </p:nvSpPr>
        <p:spPr bwMode="auto">
          <a:xfrm>
            <a:off x="539750" y="3325813"/>
            <a:ext cx="417671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spcBef>
                <a:spcPct val="50000"/>
              </a:spcBef>
            </a:pPr>
            <a:r>
              <a:rPr lang="en-US" i="0" dirty="0">
                <a:solidFill>
                  <a:srgbClr val="FFFFFF"/>
                </a:solidFill>
                <a:latin typeface="Calibri" pitchFamily="34" charset="0"/>
              </a:rPr>
              <a:t>Noise doesn't allow a fall into routine, enables exploration of new solutions, is also probably necessary for creativity. </a:t>
            </a:r>
          </a:p>
          <a:p>
            <a:pPr algn="l" eaLnBrk="1" hangingPunct="1">
              <a:spcBef>
                <a:spcPct val="50000"/>
              </a:spcBef>
            </a:pPr>
            <a:endParaRPr lang="en-US" i="0" dirty="0">
              <a:solidFill>
                <a:srgbClr val="FFFFFF"/>
              </a:solidFill>
              <a:latin typeface="Calibri" pitchFamily="34" charset="0"/>
            </a:endParaRPr>
          </a:p>
          <a:p>
            <a:pPr algn="l" eaLnBrk="1" hangingPunct="1">
              <a:spcBef>
                <a:spcPct val="50000"/>
              </a:spcBef>
            </a:pPr>
            <a:r>
              <a:rPr lang="en-US" i="0" dirty="0">
                <a:solidFill>
                  <a:srgbClr val="FFFFFF"/>
                </a:solidFill>
                <a:latin typeface="Calibri" pitchFamily="34" charset="0"/>
              </a:rPr>
              <a:t>Noise in the motor cortex. </a:t>
            </a:r>
          </a:p>
          <a:p>
            <a:pPr algn="l" eaLnBrk="1" hangingPunct="1">
              <a:spcBef>
                <a:spcPct val="50000"/>
              </a:spcBef>
            </a:pPr>
            <a:endParaRPr lang="en-US" i="0" dirty="0">
              <a:solidFill>
                <a:srgbClr val="FFFFFF"/>
              </a:solidFill>
              <a:latin typeface="Calibri" pitchFamily="34" charset="0"/>
            </a:endParaRPr>
          </a:p>
        </p:txBody>
      </p:sp>
      <p:pic>
        <p:nvPicPr>
          <p:cNvPr id="440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852936"/>
            <a:ext cx="419893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9" name="Text Box 6"/>
          <p:cNvSpPr txBox="1">
            <a:spLocks noChangeArrowheads="1"/>
          </p:cNvSpPr>
          <p:nvPr/>
        </p:nvSpPr>
        <p:spPr bwMode="auto">
          <a:xfrm>
            <a:off x="566738" y="5918200"/>
            <a:ext cx="806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spcBef>
                <a:spcPct val="50000"/>
              </a:spcBef>
            </a:pPr>
            <a:r>
              <a:rPr lang="en-US" i="0" dirty="0">
                <a:solidFill>
                  <a:srgbClr val="FFFFFF"/>
                </a:solidFill>
                <a:latin typeface="Calibri" pitchFamily="34" charset="0"/>
              </a:rPr>
              <a:t>Demonstration of the role of noise in the visual system.</a:t>
            </a:r>
          </a:p>
        </p:txBody>
      </p:sp>
    </p:spTree>
    <p:extLst>
      <p:ext uri="{BB962C8B-B14F-4D97-AF65-F5344CB8AC3E}">
        <p14:creationId xmlns:p14="http://schemas.microsoft.com/office/powerpoint/2010/main" val="3087241131"/>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fld id="{6DC64D7A-4409-4F58-9B49-5F555C730FFB}" type="slidenum">
              <a:rPr lang="en-US" sz="1400" i="0">
                <a:solidFill>
                  <a:srgbClr val="0000B6"/>
                </a:solidFill>
                <a:latin typeface="Book Antiqua" pitchFamily="18" charset="0"/>
              </a:rPr>
              <a:pPr/>
              <a:t>22</a:t>
            </a:fld>
            <a:endParaRPr lang="en-US" sz="1400" i="0">
              <a:solidFill>
                <a:srgbClr val="0000B6"/>
              </a:solidFill>
              <a:latin typeface="Book Antiqua" pitchFamily="18" charset="0"/>
            </a:endParaRPr>
          </a:p>
        </p:txBody>
      </p:sp>
      <p:sp>
        <p:nvSpPr>
          <p:cNvPr id="1034242" name="Rectangle 2"/>
          <p:cNvSpPr>
            <a:spLocks noGrp="1" noChangeArrowheads="1"/>
          </p:cNvSpPr>
          <p:nvPr>
            <p:ph type="title"/>
          </p:nvPr>
        </p:nvSpPr>
        <p:spPr>
          <a:xfrm>
            <a:off x="611188" y="333375"/>
            <a:ext cx="7848600" cy="557213"/>
          </a:xfrm>
        </p:spPr>
        <p:txBody>
          <a:bodyPr/>
          <a:lstStyle/>
          <a:p>
            <a:pPr>
              <a:defRPr/>
            </a:pPr>
            <a:r>
              <a:rPr lang="en-US" sz="4000" smtClean="0"/>
              <a:t>Inhibition and constraint satisfaction</a:t>
            </a:r>
          </a:p>
        </p:txBody>
      </p:sp>
      <p:sp>
        <p:nvSpPr>
          <p:cNvPr id="45060" name="Rectangle 3"/>
          <p:cNvSpPr>
            <a:spLocks noGrp="1" noChangeArrowheads="1"/>
          </p:cNvSpPr>
          <p:nvPr>
            <p:ph type="body" sz="half" idx="1"/>
          </p:nvPr>
        </p:nvSpPr>
        <p:spPr>
          <a:xfrm>
            <a:off x="468313" y="1125538"/>
            <a:ext cx="8496300" cy="2232025"/>
          </a:xfrm>
          <a:noFill/>
        </p:spPr>
        <p:txBody>
          <a:bodyPr/>
          <a:lstStyle/>
          <a:p>
            <a:pPr marL="0" indent="0">
              <a:buFont typeface="Wingdings" pitchFamily="2" charset="2"/>
              <a:buNone/>
            </a:pPr>
            <a:r>
              <a:rPr lang="en-US" sz="2000" smtClean="0"/>
              <a:t>Constraint satisfaction is accomplished in the network by a parallel search through the neuron activation space. </a:t>
            </a:r>
            <a:br>
              <a:rPr lang="en-US" sz="2000" smtClean="0"/>
            </a:br>
            <a:endParaRPr lang="en-US" sz="2000" smtClean="0"/>
          </a:p>
          <a:p>
            <a:pPr marL="0" indent="0">
              <a:buFont typeface="Wingdings" pitchFamily="2" charset="2"/>
              <a:buNone/>
            </a:pPr>
            <a:r>
              <a:rPr lang="en-US" sz="2000" smtClean="0"/>
              <a:t>Inhibition allows us to restrict the search space, speeding up the search process if the solution still exists in an accessible area of the state space</a:t>
            </a:r>
            <a:r>
              <a:rPr lang="en-US" sz="2000" smtClean="0">
                <a:solidFill>
                  <a:schemeClr val="accent1"/>
                </a:solidFill>
              </a:rPr>
              <a:t>.</a:t>
            </a:r>
            <a:r>
              <a:rPr lang="en-US" smtClean="0">
                <a:solidFill>
                  <a:srgbClr val="FFFFFF"/>
                </a:solidFill>
              </a:rPr>
              <a:t> </a:t>
            </a:r>
          </a:p>
          <a:p>
            <a:pPr marL="0" indent="0">
              <a:buFont typeface="Wingdings" pitchFamily="2" charset="2"/>
              <a:buNone/>
            </a:pPr>
            <a:endParaRPr lang="en-US" smtClean="0">
              <a:solidFill>
                <a:srgbClr val="FFFFFF"/>
              </a:solidFill>
            </a:endParaRPr>
          </a:p>
        </p:txBody>
      </p:sp>
      <p:sp>
        <p:nvSpPr>
          <p:cNvPr id="45061" name="Text Box 4"/>
          <p:cNvSpPr txBox="1">
            <a:spLocks noChangeArrowheads="1"/>
          </p:cNvSpPr>
          <p:nvPr/>
        </p:nvSpPr>
        <p:spPr bwMode="auto">
          <a:xfrm>
            <a:off x="539750" y="3284538"/>
            <a:ext cx="30924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spcBef>
                <a:spcPct val="50000"/>
              </a:spcBef>
            </a:pPr>
            <a:r>
              <a:rPr lang="en-US" i="0" dirty="0">
                <a:solidFill>
                  <a:srgbClr val="FFFFFF"/>
                </a:solidFill>
                <a:latin typeface="Calibri" pitchFamily="34" charset="0"/>
              </a:rPr>
              <a:t>Without </a:t>
            </a:r>
            <a:r>
              <a:rPr lang="en-US" i="0" dirty="0" err="1">
                <a:solidFill>
                  <a:srgbClr val="FFFFFF"/>
                </a:solidFill>
                <a:latin typeface="Calibri" pitchFamily="34" charset="0"/>
              </a:rPr>
              <a:t>kWTA</a:t>
            </a:r>
            <a:r>
              <a:rPr lang="en-US" i="0" dirty="0">
                <a:solidFill>
                  <a:srgbClr val="FFFFFF"/>
                </a:solidFill>
                <a:latin typeface="Calibri" pitchFamily="34" charset="0"/>
              </a:rPr>
              <a:t> all states in the configuration of two neurons are accessible;</a:t>
            </a:r>
          </a:p>
          <a:p>
            <a:pPr algn="l" eaLnBrk="1" hangingPunct="1">
              <a:spcBef>
                <a:spcPct val="50000"/>
              </a:spcBef>
            </a:pPr>
            <a:r>
              <a:rPr lang="en-US" i="0" dirty="0">
                <a:solidFill>
                  <a:srgbClr val="FFFFFF"/>
                </a:solidFill>
                <a:latin typeface="Calibri" pitchFamily="34" charset="0"/>
              </a:rPr>
              <a:t>the effect of </a:t>
            </a:r>
            <a:r>
              <a:rPr lang="en-US" i="0" dirty="0" err="1">
                <a:solidFill>
                  <a:srgbClr val="FFFFFF"/>
                </a:solidFill>
                <a:latin typeface="Calibri" pitchFamily="34" charset="0"/>
              </a:rPr>
              <a:t>kWTA</a:t>
            </a:r>
            <a:r>
              <a:rPr lang="en-US" i="0" dirty="0">
                <a:solidFill>
                  <a:srgbClr val="FFFFFF"/>
                </a:solidFill>
                <a:latin typeface="Calibri" pitchFamily="34" charset="0"/>
              </a:rPr>
              <a:t> restriction is the coordination of activation of both neurons and a decrease in the search space. </a:t>
            </a:r>
          </a:p>
        </p:txBody>
      </p:sp>
      <p:pic>
        <p:nvPicPr>
          <p:cNvPr id="450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5" y="3357563"/>
            <a:ext cx="53181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4449055"/>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ChangeArrowheads="1"/>
          </p:cNvSpPr>
          <p:nvPr>
            <p:ph type="title"/>
          </p:nvPr>
        </p:nvSpPr>
        <p:spPr>
          <a:xfrm>
            <a:off x="611188" y="333375"/>
            <a:ext cx="7848600" cy="557213"/>
          </a:xfrm>
        </p:spPr>
        <p:txBody>
          <a:bodyPr/>
          <a:lstStyle/>
          <a:p>
            <a:r>
              <a:rPr lang="en-US" sz="3600" dirty="0" smtClean="0"/>
              <a:t>Constraint satisfaction: cats &amp; dogs</a:t>
            </a:r>
          </a:p>
        </p:txBody>
      </p:sp>
      <p:sp>
        <p:nvSpPr>
          <p:cNvPr id="46084" name="Text Box 4"/>
          <p:cNvSpPr txBox="1">
            <a:spLocks noChangeArrowheads="1"/>
          </p:cNvSpPr>
          <p:nvPr/>
        </p:nvSpPr>
        <p:spPr bwMode="auto">
          <a:xfrm>
            <a:off x="611187" y="4352925"/>
            <a:ext cx="8262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i="1">
                <a:solidFill>
                  <a:schemeClr val="tx1"/>
                </a:solidFill>
                <a:latin typeface="Arial" charset="0"/>
              </a:defRPr>
            </a:lvl1pPr>
            <a:lvl2pPr>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r>
              <a:rPr lang="en-US" i="0" dirty="0" smtClean="0">
                <a:solidFill>
                  <a:srgbClr val="FFFFFF"/>
                </a:solidFill>
                <a:latin typeface="Calibri" pitchFamily="34" charset="0"/>
              </a:rPr>
              <a:t>The knowledge encoded in the network is in the table.</a:t>
            </a:r>
          </a:p>
          <a:p>
            <a:pPr algn="l" eaLnBrk="1" hangingPunct="1"/>
            <a:r>
              <a:rPr lang="en-US" b="1" i="0" dirty="0" smtClean="0">
                <a:solidFill>
                  <a:srgbClr val="FFFFFF"/>
                </a:solidFill>
                <a:latin typeface="Calibri" pitchFamily="34" charset="0"/>
              </a:rPr>
              <a:t>The exercise described in section 3.6.4 leads to </a:t>
            </a:r>
            <a:r>
              <a:rPr lang="en-US" i="0" dirty="0" smtClean="0">
                <a:solidFill>
                  <a:srgbClr val="FFFFFF"/>
                </a:solidFill>
                <a:latin typeface="Calibri" pitchFamily="34" charset="0"/>
              </a:rPr>
              <a:t>a simple semantic network which can: </a:t>
            </a:r>
          </a:p>
          <a:p>
            <a:pPr marL="800100" lvl="1" indent="-342900" algn="l" eaLnBrk="1" hangingPunct="1">
              <a:buFont typeface="Arial" pitchFamily="34" charset="0"/>
              <a:buChar char="•"/>
            </a:pPr>
            <a:r>
              <a:rPr lang="en-US" i="0" dirty="0" smtClean="0">
                <a:solidFill>
                  <a:srgbClr val="FFFFFF"/>
                </a:solidFill>
                <a:latin typeface="Calibri" pitchFamily="34" charset="0"/>
              </a:rPr>
              <a:t>Generalize and define unique characteristics</a:t>
            </a:r>
          </a:p>
          <a:p>
            <a:pPr marL="800100" lvl="1" indent="-342900" algn="l" eaLnBrk="1" hangingPunct="1">
              <a:buFont typeface="Arial" pitchFamily="34" charset="0"/>
              <a:buChar char="•"/>
            </a:pPr>
            <a:r>
              <a:rPr lang="en-US" i="0" dirty="0" smtClean="0">
                <a:solidFill>
                  <a:srgbClr val="FFFFFF"/>
                </a:solidFill>
                <a:latin typeface="Calibri" pitchFamily="34" charset="0"/>
              </a:rPr>
              <a:t>Show the relationship between characteristics</a:t>
            </a:r>
          </a:p>
          <a:p>
            <a:pPr marL="800100" lvl="1" indent="-342900" algn="l" eaLnBrk="1" hangingPunct="1">
              <a:buFont typeface="Arial" pitchFamily="34" charset="0"/>
              <a:buChar char="•"/>
            </a:pPr>
            <a:r>
              <a:rPr lang="en-US" i="0" dirty="0" smtClean="0">
                <a:solidFill>
                  <a:srgbClr val="FFFFFF"/>
                </a:solidFill>
                <a:latin typeface="Calibri" pitchFamily="34" charset="0"/>
              </a:rPr>
              <a:t>Determine if </a:t>
            </a:r>
            <a:r>
              <a:rPr lang="en-US" i="0" dirty="0" err="1" smtClean="0">
                <a:solidFill>
                  <a:srgbClr val="FFFFFF"/>
                </a:solidFill>
                <a:latin typeface="Calibri" pitchFamily="34" charset="0"/>
              </a:rPr>
              <a:t>characterstics</a:t>
            </a:r>
            <a:r>
              <a:rPr lang="en-US" i="0" dirty="0" smtClean="0">
                <a:solidFill>
                  <a:srgbClr val="FFFFFF"/>
                </a:solidFill>
                <a:latin typeface="Calibri" pitchFamily="34" charset="0"/>
              </a:rPr>
              <a:t> are stable</a:t>
            </a:r>
          </a:p>
          <a:p>
            <a:pPr marL="800100" lvl="1" indent="-342900" algn="l" eaLnBrk="1" hangingPunct="1">
              <a:buFont typeface="Arial" pitchFamily="34" charset="0"/>
              <a:buChar char="•"/>
            </a:pPr>
            <a:r>
              <a:rPr lang="en-US" i="0" dirty="0" smtClean="0">
                <a:solidFill>
                  <a:srgbClr val="FFFFFF"/>
                </a:solidFill>
                <a:latin typeface="Calibri" pitchFamily="34" charset="0"/>
              </a:rPr>
              <a:t>Supplement missing information</a:t>
            </a:r>
            <a:endParaRPr lang="en-US" i="0" dirty="0">
              <a:solidFill>
                <a:srgbClr val="FFFFFF"/>
              </a:solidFill>
              <a:latin typeface="Calibri" pitchFamily="34" charset="0"/>
            </a:endParaRPr>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12888"/>
            <a:ext cx="5821363"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773238"/>
            <a:ext cx="22860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7" name="Rectangle 8"/>
          <p:cNvSpPr>
            <a:spLocks noGrp="1" noChangeArrowheads="1"/>
          </p:cNvSpPr>
          <p:nvPr>
            <p:ph type="body" sz="half" idx="1"/>
          </p:nvPr>
        </p:nvSpPr>
        <p:spPr>
          <a:xfrm>
            <a:off x="452438" y="1023938"/>
            <a:ext cx="8496300" cy="2232025"/>
          </a:xfrm>
          <a:noFill/>
        </p:spPr>
        <p:txBody>
          <a:bodyPr/>
          <a:lstStyle/>
          <a:p>
            <a:pPr marL="0" indent="0">
              <a:buFont typeface="Wingdings" pitchFamily="2" charset="2"/>
              <a:buNone/>
            </a:pPr>
            <a:r>
              <a:rPr lang="pl-PL" sz="2000" dirty="0" smtClean="0"/>
              <a:t>Project </a:t>
            </a:r>
            <a:r>
              <a:rPr lang="pl-PL" sz="2000" dirty="0" err="1" smtClean="0"/>
              <a:t>cats_and_dogs.proj</a:t>
            </a:r>
            <a:r>
              <a:rPr lang="en-US" sz="2000" dirty="0" smtClean="0"/>
              <a:t> </a:t>
            </a:r>
            <a:r>
              <a:rPr lang="pl-PL" sz="2000" dirty="0" smtClean="0"/>
              <a:t>in Chapter_3.</a:t>
            </a:r>
          </a:p>
        </p:txBody>
      </p:sp>
    </p:spTree>
    <p:extLst>
      <p:ext uri="{BB962C8B-B14F-4D97-AF65-F5344CB8AC3E}">
        <p14:creationId xmlns:p14="http://schemas.microsoft.com/office/powerpoint/2010/main" val="3045288975"/>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fld id="{631E1C55-E8C3-4809-BC3E-0F0DC307B22D}" type="slidenum">
              <a:rPr lang="en-US" sz="1400" i="0">
                <a:solidFill>
                  <a:srgbClr val="0000B6"/>
                </a:solidFill>
                <a:latin typeface="Book Antiqua" pitchFamily="18" charset="0"/>
              </a:rPr>
              <a:pPr/>
              <a:t>24</a:t>
            </a:fld>
            <a:endParaRPr lang="en-US" sz="1400" i="0">
              <a:solidFill>
                <a:srgbClr val="0000B6"/>
              </a:solidFill>
              <a:latin typeface="Book Antiqua" pitchFamily="18" charset="0"/>
            </a:endParaRPr>
          </a:p>
        </p:txBody>
      </p:sp>
      <p:sp>
        <p:nvSpPr>
          <p:cNvPr id="1122306" name="Rectangle 2"/>
          <p:cNvSpPr>
            <a:spLocks noGrp="1" noChangeArrowheads="1"/>
          </p:cNvSpPr>
          <p:nvPr>
            <p:ph type="title"/>
          </p:nvPr>
        </p:nvSpPr>
        <p:spPr>
          <a:xfrm>
            <a:off x="611188" y="333375"/>
            <a:ext cx="7848600" cy="557213"/>
          </a:xfrm>
        </p:spPr>
        <p:txBody>
          <a:bodyPr/>
          <a:lstStyle/>
          <a:p>
            <a:pPr>
              <a:defRPr/>
            </a:pPr>
            <a:r>
              <a:rPr lang="en-US" sz="3600" dirty="0" smtClean="0"/>
              <a:t>Constraint satisfaction: Necker cube</a:t>
            </a:r>
          </a:p>
        </p:txBody>
      </p:sp>
      <p:sp>
        <p:nvSpPr>
          <p:cNvPr id="47108" name="Rectangle 3"/>
          <p:cNvSpPr>
            <a:spLocks noGrp="1" noChangeArrowheads="1"/>
          </p:cNvSpPr>
          <p:nvPr>
            <p:ph type="body" sz="half" idx="1"/>
          </p:nvPr>
        </p:nvSpPr>
        <p:spPr>
          <a:xfrm>
            <a:off x="468313" y="1125538"/>
            <a:ext cx="8496300" cy="1223962"/>
          </a:xfrm>
          <a:noFill/>
        </p:spPr>
        <p:txBody>
          <a:bodyPr/>
          <a:lstStyle/>
          <a:p>
            <a:pPr marL="0" indent="0">
              <a:buFont typeface="Wingdings" pitchFamily="2" charset="2"/>
              <a:buNone/>
            </a:pPr>
            <a:r>
              <a:rPr lang="en-US" dirty="0" smtClean="0"/>
              <a:t>Project </a:t>
            </a:r>
            <a:r>
              <a:rPr lang="en-US" dirty="0" err="1" smtClean="0"/>
              <a:t>necker_cube.proj</a:t>
            </a:r>
            <a:r>
              <a:rPr lang="en-US" dirty="0" smtClean="0"/>
              <a:t> in Chapter_3 demonstrates </a:t>
            </a:r>
            <a:r>
              <a:rPr lang="en-US" dirty="0" err="1" smtClean="0"/>
              <a:t>bistability</a:t>
            </a:r>
            <a:r>
              <a:rPr lang="en-US" dirty="0" smtClean="0"/>
              <a:t> of perception. </a:t>
            </a:r>
            <a:r>
              <a:rPr lang="en-US" dirty="0" err="1" smtClean="0"/>
              <a:t>Bistability</a:t>
            </a:r>
            <a:r>
              <a:rPr lang="en-US" dirty="0" smtClean="0"/>
              <a:t> of perception: this cube can be seen with its closest face facing either left or right.</a:t>
            </a:r>
          </a:p>
        </p:txBody>
      </p:sp>
      <p:sp>
        <p:nvSpPr>
          <p:cNvPr id="47109" name="Text Box 4"/>
          <p:cNvSpPr txBox="1">
            <a:spLocks noChangeArrowheads="1"/>
          </p:cNvSpPr>
          <p:nvPr/>
        </p:nvSpPr>
        <p:spPr bwMode="auto">
          <a:xfrm>
            <a:off x="611188" y="4724400"/>
            <a:ext cx="49291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eaLnBrk="1" hangingPunct="1">
              <a:spcBef>
                <a:spcPct val="50000"/>
              </a:spcBef>
            </a:pPr>
            <a:r>
              <a:rPr lang="en-US" i="0" dirty="0" err="1">
                <a:solidFill>
                  <a:srgbClr val="FFFFFF"/>
                </a:solidFill>
                <a:latin typeface="Calibri" pitchFamily="34" charset="0"/>
              </a:rPr>
              <a:t>Bistable</a:t>
            </a:r>
            <a:r>
              <a:rPr lang="en-US" i="0" dirty="0">
                <a:solidFill>
                  <a:srgbClr val="FFFFFF"/>
                </a:solidFill>
                <a:latin typeface="Calibri" pitchFamily="34" charset="0"/>
              </a:rPr>
              <a:t> processes can be simulated allowing for noise.</a:t>
            </a:r>
          </a:p>
          <a:p>
            <a:pPr algn="l" eaLnBrk="1" hangingPunct="1">
              <a:spcBef>
                <a:spcPct val="50000"/>
              </a:spcBef>
            </a:pPr>
            <a:r>
              <a:rPr lang="en-US" i="0" dirty="0">
                <a:solidFill>
                  <a:srgbClr val="FFFFFF"/>
                </a:solidFill>
                <a:latin typeface="Calibri" pitchFamily="34" charset="0"/>
              </a:rPr>
              <a:t>The exercise is described in section 3.6.5.</a:t>
            </a:r>
          </a:p>
        </p:txBody>
      </p:sp>
      <p:pic>
        <p:nvPicPr>
          <p:cNvPr id="471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 y="2500313"/>
            <a:ext cx="51895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71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2500313"/>
            <a:ext cx="3436937"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26641867"/>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Q1</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endParaRPr lang="en-US" dirty="0"/>
          </a:p>
          <a:p>
            <a:r>
              <a:rPr lang="en-US" dirty="0">
                <a:hlinkClick r:id="rId2" tooltip="CECN1 Pattern Completion"/>
              </a:rPr>
              <a:t>CECN1 Pattern Completion</a:t>
            </a:r>
            <a:r>
              <a:rPr lang="en-US" dirty="0"/>
              <a:t> (</a:t>
            </a:r>
            <a:r>
              <a:rPr lang="en-US" dirty="0" err="1"/>
              <a:t>pat_complete.proj</a:t>
            </a:r>
            <a:r>
              <a:rPr lang="en-US" dirty="0"/>
              <a:t>) -- Pattern completion </a:t>
            </a:r>
            <a:r>
              <a:rPr lang="en-US" dirty="0" smtClean="0"/>
              <a:t/>
            </a:r>
            <a:br>
              <a:rPr lang="en-US" dirty="0" smtClean="0"/>
            </a:br>
            <a:r>
              <a:rPr lang="en-US" b="1" dirty="0"/>
              <a:t>Question 3.7 (a)</a:t>
            </a:r>
            <a:r>
              <a:rPr lang="en-US" dirty="0"/>
              <a:t> Given the pattern of weights, what is the minimal number of units that need to be clamped to produce pattern completion to the full 8? </a:t>
            </a:r>
            <a:r>
              <a:rPr lang="en-US" dirty="0" smtClean="0"/>
              <a:t>Toggle </a:t>
            </a:r>
            <a:r>
              <a:rPr lang="en-US" dirty="0"/>
              <a:t>off the units in the event pattern one-by-one until the network no longer produces the complete pattern when it is Run. </a:t>
            </a:r>
            <a:r>
              <a:rPr lang="en-US" dirty="0" smtClean="0"/>
              <a:t/>
            </a:r>
            <a:br>
              <a:rPr lang="en-US" dirty="0" smtClean="0"/>
            </a:br>
            <a:r>
              <a:rPr lang="en-US" b="1" dirty="0" smtClean="0"/>
              <a:t>(</a:t>
            </a:r>
            <a:r>
              <a:rPr lang="en-US" b="1" dirty="0"/>
              <a:t>b)</a:t>
            </a:r>
            <a:r>
              <a:rPr lang="en-US" dirty="0"/>
              <a:t> The </a:t>
            </a:r>
            <a:r>
              <a:rPr lang="en-US" dirty="0" err="1"/>
              <a:t>g_bar_l</a:t>
            </a:r>
            <a:r>
              <a:rPr lang="en-US" dirty="0"/>
              <a:t> parameter can be altered (in the </a:t>
            </a:r>
            <a:r>
              <a:rPr lang="en-US" dirty="0" err="1"/>
              <a:t>ControlPanel</a:t>
            </a:r>
            <a:r>
              <a:rPr lang="en-US" dirty="0"/>
              <a:t>) to lower this minimal number. What value of this parameter allows completion with only 5 inputs active? </a:t>
            </a:r>
            <a:r>
              <a:rPr lang="en-US" dirty="0" smtClean="0"/>
              <a:t>Change </a:t>
            </a:r>
            <a:r>
              <a:rPr lang="en-US" dirty="0"/>
              <a:t>the </a:t>
            </a:r>
            <a:r>
              <a:rPr lang="en-US" dirty="0" err="1"/>
              <a:t>g_bar_l</a:t>
            </a:r>
            <a:r>
              <a:rPr lang="en-US" dirty="0"/>
              <a:t> value back to </a:t>
            </a:r>
            <a:r>
              <a:rPr lang="en-US" dirty="0" smtClean="0"/>
              <a:t>3 </a:t>
            </a:r>
            <a:endParaRPr lang="en-US" dirty="0"/>
          </a:p>
          <a:p>
            <a:r>
              <a:rPr lang="en-US" b="1" dirty="0"/>
              <a:t>Question 3.8 (a)</a:t>
            </a:r>
            <a:r>
              <a:rPr lang="en-US" dirty="0"/>
              <a:t> What happens if you activate only inputs which are not part of the 8 pattern? </a:t>
            </a:r>
            <a:r>
              <a:rPr lang="en-US" dirty="0" smtClean="0"/>
              <a:t>Why this happens? </a:t>
            </a:r>
            <a:br>
              <a:rPr lang="en-US" dirty="0" smtClean="0"/>
            </a:br>
            <a:r>
              <a:rPr lang="en-US" b="1" dirty="0" smtClean="0"/>
              <a:t>(</a:t>
            </a:r>
            <a:r>
              <a:rPr lang="en-US" b="1" dirty="0"/>
              <a:t>b)</a:t>
            </a:r>
            <a:r>
              <a:rPr lang="en-US" dirty="0"/>
              <a:t> Could the weights in this layer be configured to support the representation of another pattern in addition to the 8 (such that this new pattern could be distinctly activated by a partial input), and do you think it would make a difference how similar this new pattern was to the 8 pattern? Explain your answer. </a:t>
            </a:r>
          </a:p>
        </p:txBody>
      </p:sp>
    </p:spTree>
    <p:extLst>
      <p:ext uri="{BB962C8B-B14F-4D97-AF65-F5344CB8AC3E}">
        <p14:creationId xmlns:p14="http://schemas.microsoft.com/office/powerpoint/2010/main" val="3919389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Q2</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Distributed Top-down Amplification"/>
              </a:rPr>
              <a:t>CECN1 Distributed Top-down Amplification</a:t>
            </a:r>
            <a:r>
              <a:rPr lang="en-US" dirty="0"/>
              <a:t> (</a:t>
            </a:r>
            <a:r>
              <a:rPr lang="en-US" dirty="0" err="1"/>
              <a:t>amp_top_down_dist.proj</a:t>
            </a:r>
            <a:r>
              <a:rPr lang="en-US" dirty="0"/>
              <a:t>) -- Top-down amplification in distributed network </a:t>
            </a:r>
            <a:r>
              <a:rPr lang="en-US" dirty="0" smtClean="0"/>
              <a:t> </a:t>
            </a:r>
            <a:r>
              <a:rPr lang="en-US" dirty="0"/>
              <a:t/>
            </a:r>
            <a:br>
              <a:rPr lang="en-US" dirty="0"/>
            </a:br>
            <a:r>
              <a:rPr lang="en-US" b="1" dirty="0"/>
              <a:t>Question 3.9 (a)</a:t>
            </a:r>
            <a:r>
              <a:rPr lang="en-US" dirty="0"/>
              <a:t> List the values of </a:t>
            </a:r>
            <a:r>
              <a:rPr lang="en-US" i="1" dirty="0" err="1"/>
              <a:t>g_bar.l</a:t>
            </a:r>
            <a:r>
              <a:rPr lang="en-US" i="1" dirty="0"/>
              <a:t> </a:t>
            </a:r>
            <a:r>
              <a:rPr lang="en-US" dirty="0"/>
              <a:t>where the network's behavior exhibited a qualitative transition in what was activated at the end of settling, and describe these network states. </a:t>
            </a:r>
            <a:endParaRPr lang="en-US" dirty="0" smtClean="0"/>
          </a:p>
          <a:p>
            <a:r>
              <a:rPr lang="en-US" b="1" dirty="0" smtClean="0"/>
              <a:t>(</a:t>
            </a:r>
            <a:r>
              <a:rPr lang="en-US" b="1" dirty="0"/>
              <a:t>b)</a:t>
            </a:r>
            <a:r>
              <a:rPr lang="en-US" dirty="0"/>
              <a:t> Using the value of </a:t>
            </a:r>
            <a:r>
              <a:rPr lang="en-US" i="1" dirty="0" err="1"/>
              <a:t>g_bar.l</a:t>
            </a:r>
            <a:r>
              <a:rPr lang="en-US" i="1" dirty="0"/>
              <a:t> </a:t>
            </a:r>
            <a:r>
              <a:rPr lang="en-US" i="1" dirty="0" smtClean="0"/>
              <a:t> </a:t>
            </a:r>
            <a:r>
              <a:rPr lang="en-US" dirty="0" smtClean="0"/>
              <a:t>that </a:t>
            </a:r>
            <a:r>
              <a:rPr lang="en-US" dirty="0"/>
              <a:t>activated only the desired two hidden units at the end of settling, try increasing the </a:t>
            </a:r>
            <a:r>
              <a:rPr lang="en-US" i="1" dirty="0" err="1"/>
              <a:t>dt_vm</a:t>
            </a:r>
            <a:r>
              <a:rPr lang="en-US" i="1" dirty="0"/>
              <a:t> </a:t>
            </a:r>
            <a:r>
              <a:rPr lang="en-US" dirty="0"/>
              <a:t>parameter from .03 to .04, which will cause the network to settle faster in the same number of cycles by increasing the rate at which the membrane potential is updated on each cycle -- this is just like running the network for longer. Do only the left two hidden feature units still become active? What does this tell you about your previous results? (Hint - if the network is were left to settle indefinitely, do you think there's any value of leak that would allow the features of TV but not Synth to become active? </a:t>
            </a:r>
          </a:p>
        </p:txBody>
      </p:sp>
    </p:spTree>
    <p:extLst>
      <p:ext uri="{BB962C8B-B14F-4D97-AF65-F5344CB8AC3E}">
        <p14:creationId xmlns:p14="http://schemas.microsoft.com/office/powerpoint/2010/main" val="70980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Q3</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Cats and Dogs"/>
              </a:rPr>
              <a:t>CECN1 Cats and Dogs</a:t>
            </a:r>
            <a:r>
              <a:rPr lang="en-US" dirty="0"/>
              <a:t> (</a:t>
            </a:r>
            <a:r>
              <a:rPr lang="en-US" dirty="0" err="1"/>
              <a:t>cats_and_dogs.proj</a:t>
            </a:r>
            <a:r>
              <a:rPr lang="en-US" dirty="0"/>
              <a:t>) -- Constraint satisfaction in the Cats and Dogs model </a:t>
            </a:r>
          </a:p>
          <a:p>
            <a:r>
              <a:rPr lang="en-US" b="1" dirty="0" smtClean="0"/>
              <a:t>Question </a:t>
            </a:r>
            <a:r>
              <a:rPr lang="en-US" b="1" dirty="0"/>
              <a:t>3.15</a:t>
            </a:r>
            <a:r>
              <a:rPr lang="en-US" dirty="0"/>
              <a:t> </a:t>
            </a:r>
            <a:br>
              <a:rPr lang="en-US" dirty="0"/>
            </a:br>
            <a:r>
              <a:rPr lang="en-US" b="1" dirty="0" smtClean="0"/>
              <a:t>(</a:t>
            </a:r>
            <a:r>
              <a:rPr lang="en-US" b="1" dirty="0"/>
              <a:t>a)</a:t>
            </a:r>
            <a:r>
              <a:rPr lang="en-US" dirty="0"/>
              <a:t> Explain the reason for the different levels of activation for the different features of cats when just Cat was activated. </a:t>
            </a:r>
            <a:r>
              <a:rPr lang="en-US" dirty="0" smtClean="0"/>
              <a:t/>
            </a:r>
            <a:br>
              <a:rPr lang="en-US" dirty="0" smtClean="0"/>
            </a:br>
            <a:r>
              <a:rPr lang="en-US" b="1" dirty="0" smtClean="0"/>
              <a:t>(</a:t>
            </a:r>
            <a:r>
              <a:rPr lang="en-US" b="1" dirty="0"/>
              <a:t>b)</a:t>
            </a:r>
            <a:r>
              <a:rPr lang="en-US" dirty="0"/>
              <a:t> How might this be useful information? </a:t>
            </a:r>
            <a:r>
              <a:rPr lang="en-US" dirty="0" smtClean="0"/>
              <a:t/>
            </a:r>
            <a:br>
              <a:rPr lang="en-US" dirty="0" smtClean="0"/>
            </a:br>
            <a:r>
              <a:rPr lang="en-US" dirty="0" smtClean="0"/>
              <a:t>(</a:t>
            </a:r>
            <a:r>
              <a:rPr lang="en-US" dirty="0"/>
              <a:t>c) Activate the Orange color input in addition to Cat, and press Run. </a:t>
            </a:r>
            <a:r>
              <a:rPr lang="en-US" dirty="0" smtClean="0"/>
              <a:t/>
            </a:r>
            <a:br>
              <a:rPr lang="en-US" dirty="0" smtClean="0"/>
            </a:br>
            <a:r>
              <a:rPr lang="en-US" dirty="0" smtClean="0"/>
              <a:t>The </a:t>
            </a:r>
            <a:r>
              <a:rPr lang="en-US" dirty="0"/>
              <a:t>initial harmony value was slightly larger (reflecting the greater excitation present from the input), the final harmony value was significantly lower that that for just Cat alone. </a:t>
            </a:r>
            <a:r>
              <a:rPr lang="en-US" dirty="0" smtClean="0"/>
              <a:t>Why?</a:t>
            </a:r>
            <a:endParaRPr lang="en-US" dirty="0"/>
          </a:p>
          <a:p>
            <a:endParaRPr lang="en-US" dirty="0"/>
          </a:p>
        </p:txBody>
      </p:sp>
    </p:spTree>
    <p:extLst>
      <p:ext uri="{BB962C8B-B14F-4D97-AF65-F5344CB8AC3E}">
        <p14:creationId xmlns:p14="http://schemas.microsoft.com/office/powerpoint/2010/main" val="776264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Q4</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Necker Cube"/>
              </a:rPr>
              <a:t>CECN1 Necker Cube</a:t>
            </a:r>
            <a:r>
              <a:rPr lang="en-US" dirty="0"/>
              <a:t> (</a:t>
            </a:r>
            <a:r>
              <a:rPr lang="en-US" dirty="0" err="1"/>
              <a:t>necker_cube.proj</a:t>
            </a:r>
            <a:r>
              <a:rPr lang="en-US" dirty="0"/>
              <a:t>) -- Constraint satisfaction and the role of noise and accommodation in the Necker Cube model </a:t>
            </a:r>
            <a:r>
              <a:rPr lang="en-US" dirty="0" smtClean="0"/>
              <a:t> </a:t>
            </a:r>
            <a:r>
              <a:rPr lang="en-US" dirty="0"/>
              <a:t/>
            </a:r>
            <a:br>
              <a:rPr lang="en-US" dirty="0"/>
            </a:br>
            <a:r>
              <a:rPr lang="en-US" b="1" dirty="0" smtClean="0"/>
              <a:t>Question 3.16.</a:t>
            </a:r>
            <a:br>
              <a:rPr lang="en-US" b="1" dirty="0" smtClean="0"/>
            </a:br>
            <a:r>
              <a:rPr lang="en-US" b="1" dirty="0" smtClean="0"/>
              <a:t>a</a:t>
            </a:r>
            <a:r>
              <a:rPr lang="en-US" b="1" dirty="0"/>
              <a:t>)</a:t>
            </a:r>
            <a:r>
              <a:rPr lang="en-US" dirty="0"/>
              <a:t> Try the following values of </a:t>
            </a:r>
            <a:r>
              <a:rPr lang="en-US" dirty="0" err="1"/>
              <a:t>noise.var</a:t>
            </a:r>
            <a:r>
              <a:rPr lang="en-US" dirty="0"/>
              <a:t> in the </a:t>
            </a:r>
            <a:r>
              <a:rPr lang="en-US" dirty="0">
                <a:hlinkClick r:id="rId3" tooltip=".PanelTab.ControlPanel (page does not exist)"/>
              </a:rPr>
              <a:t>.</a:t>
            </a:r>
            <a:r>
              <a:rPr lang="en-US" dirty="0" err="1">
                <a:hlinkClick r:id="rId3" tooltip=".PanelTab.ControlPanel (page does not exist)"/>
              </a:rPr>
              <a:t>PanelTab.ControlPanel</a:t>
            </a:r>
            <a:r>
              <a:rPr lang="en-US" dirty="0"/>
              <a:t>: </a:t>
            </a:r>
            <a:r>
              <a:rPr lang="en-US" dirty="0" smtClean="0"/>
              <a:t/>
            </a:r>
            <a:br>
              <a:rPr lang="en-US" dirty="0" smtClean="0"/>
            </a:br>
            <a:r>
              <a:rPr lang="en-US" dirty="0" smtClean="0"/>
              <a:t>0</a:t>
            </a:r>
            <a:r>
              <a:rPr lang="en-US" dirty="0"/>
              <a:t>, .1, .01, .000001. </a:t>
            </a:r>
            <a:r>
              <a:rPr lang="en-US" dirty="0" smtClean="0"/>
              <a:t> </a:t>
            </a:r>
            <a:br>
              <a:rPr lang="en-US" dirty="0" smtClean="0"/>
            </a:br>
            <a:r>
              <a:rPr lang="en-US" dirty="0" smtClean="0"/>
              <a:t>Report </a:t>
            </a:r>
            <a:r>
              <a:rPr lang="en-US" dirty="0"/>
              <a:t>what differences you observed in the settling behavior of the network for these different values. </a:t>
            </a:r>
            <a:r>
              <a:rPr lang="en-US" dirty="0" smtClean="0"/>
              <a:t/>
            </a:r>
            <a:br>
              <a:rPr lang="en-US" dirty="0" smtClean="0"/>
            </a:br>
            <a:r>
              <a:rPr lang="en-US" b="1" dirty="0" smtClean="0"/>
              <a:t>(</a:t>
            </a:r>
            <a:r>
              <a:rPr lang="en-US" b="1" dirty="0"/>
              <a:t>b)</a:t>
            </a:r>
            <a:r>
              <a:rPr lang="en-US" dirty="0"/>
              <a:t> What does this tell you about how noise is affecting the process? </a:t>
            </a:r>
            <a:br>
              <a:rPr lang="en-US" dirty="0"/>
            </a:br>
            <a:r>
              <a:rPr lang="en-US" b="1" dirty="0" smtClean="0"/>
              <a:t>(c) </a:t>
            </a:r>
            <a:r>
              <a:rPr lang="en-US" dirty="0" smtClean="0"/>
              <a:t>Can you observe oscillations between two situations? What is needed to see such </a:t>
            </a:r>
            <a:r>
              <a:rPr lang="en-US" dirty="0" err="1" smtClean="0"/>
              <a:t>oscilations</a:t>
            </a:r>
            <a:r>
              <a:rPr lang="en-US" dirty="0" smtClean="0"/>
              <a:t>? </a:t>
            </a:r>
            <a:endParaRPr lang="en-US" dirty="0"/>
          </a:p>
        </p:txBody>
      </p:sp>
    </p:spTree>
    <p:extLst>
      <p:ext uri="{BB962C8B-B14F-4D97-AF65-F5344CB8AC3E}">
        <p14:creationId xmlns:p14="http://schemas.microsoft.com/office/powerpoint/2010/main" val="301048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611188" y="333375"/>
            <a:ext cx="7848600" cy="557213"/>
          </a:xfrm>
        </p:spPr>
        <p:txBody>
          <a:bodyPr/>
          <a:lstStyle/>
          <a:p>
            <a:pPr>
              <a:defRPr/>
            </a:pPr>
            <a:r>
              <a:rPr lang="en-US" sz="4000" dirty="0" smtClean="0"/>
              <a:t>Feedback</a:t>
            </a:r>
          </a:p>
        </p:txBody>
      </p:sp>
      <p:sp>
        <p:nvSpPr>
          <p:cNvPr id="26628" name="Rectangle 3"/>
          <p:cNvSpPr>
            <a:spLocks noGrp="1" noChangeArrowheads="1"/>
          </p:cNvSpPr>
          <p:nvPr>
            <p:ph type="body" sz="half" idx="1"/>
          </p:nvPr>
        </p:nvSpPr>
        <p:spPr>
          <a:xfrm>
            <a:off x="539750" y="981075"/>
            <a:ext cx="8424863" cy="1511300"/>
          </a:xfrm>
          <a:noFill/>
        </p:spPr>
        <p:txBody>
          <a:bodyPr/>
          <a:lstStyle/>
          <a:p>
            <a:pPr marL="0" indent="0">
              <a:buFont typeface="Wingdings" pitchFamily="2" charset="2"/>
              <a:buNone/>
            </a:pPr>
            <a:r>
              <a:rPr lang="en-US" sz="2000" smtClean="0"/>
              <a:t>Networks almost always have feedback between neurons.</a:t>
            </a:r>
          </a:p>
          <a:p>
            <a:pPr marL="0" indent="0">
              <a:buFont typeface="Wingdings" pitchFamily="2" charset="2"/>
              <a:buNone/>
            </a:pPr>
            <a:r>
              <a:rPr lang="en-US" sz="2000" smtClean="0"/>
              <a:t>Recurrence: secondary, repeated activation; from this come networks with recurrence (bidirectional).</a:t>
            </a:r>
          </a:p>
          <a:p>
            <a:pPr marL="0" indent="0">
              <a:buFont typeface="Wingdings" pitchFamily="2" charset="2"/>
              <a:buNone/>
            </a:pPr>
            <a:r>
              <a:rPr lang="en-US" sz="2000" smtClean="0"/>
              <a:t>Bottom-up and top-down, or recognition and imagination. </a:t>
            </a:r>
          </a:p>
        </p:txBody>
      </p:sp>
      <p:sp>
        <p:nvSpPr>
          <p:cNvPr id="26629" name="Rectangle 4"/>
          <p:cNvSpPr>
            <a:spLocks noChangeArrowheads="1"/>
          </p:cNvSpPr>
          <p:nvPr/>
        </p:nvSpPr>
        <p:spPr bwMode="auto">
          <a:xfrm>
            <a:off x="539750" y="2565400"/>
            <a:ext cx="59039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Recurrence makes possible the completion of images, formation of resonances between associated representations, strengthening of weak activations and the initiation of recognition. </a:t>
            </a:r>
          </a:p>
        </p:txBody>
      </p:sp>
      <p:sp>
        <p:nvSpPr>
          <p:cNvPr id="26630" name="Rectangle 5"/>
          <p:cNvSpPr>
            <a:spLocks noChangeArrowheads="1"/>
          </p:cNvSpPr>
          <p:nvPr/>
        </p:nvSpPr>
        <p:spPr bwMode="auto">
          <a:xfrm>
            <a:off x="539750" y="4149725"/>
            <a:ext cx="84248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15263"/>
              </a:buClr>
              <a:buSzPct val="75000"/>
              <a:buFont typeface="Wingdings" pitchFamily="2" charset="2"/>
              <a:buNone/>
            </a:pPr>
            <a:r>
              <a:rPr lang="en-US" sz="2000" i="0" dirty="0">
                <a:solidFill>
                  <a:srgbClr val="FFFFFF"/>
                </a:solidFill>
                <a:latin typeface="Calibri" pitchFamily="34" charset="0"/>
              </a:rPr>
              <a:t>Example: recognize the second letter in simple words:</a:t>
            </a:r>
          </a:p>
          <a:p>
            <a:pPr>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chemeClr val="tx2"/>
              </a:buClr>
              <a:buSzPct val="115000"/>
            </a:pPr>
            <a:r>
              <a:rPr lang="pl-PL" sz="2000" dirty="0">
                <a:solidFill>
                  <a:srgbClr val="FFFFFF"/>
                </a:solidFill>
              </a:rPr>
              <a:t>	NEST 		REST		DEST		SEST</a:t>
            </a:r>
          </a:p>
          <a:p>
            <a:pPr>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In such tests people recognize E faster in real words.  Text </a:t>
            </a:r>
            <a:r>
              <a:rPr lang="en-US" sz="2000" i="0" dirty="0">
                <a:solidFill>
                  <a:srgbClr val="FFFFFF"/>
                </a:solidFill>
                <a:latin typeface="Calibri" pitchFamily="34" charset="0"/>
              </a:rPr>
              <a:t>recognition proceeds from letters to words; </a:t>
            </a:r>
            <a:r>
              <a:rPr lang="en-US" sz="2000" i="0" dirty="0" smtClean="0">
                <a:solidFill>
                  <a:srgbClr val="FFFFFF"/>
                </a:solidFill>
                <a:latin typeface="Calibri" pitchFamily="34" charset="0"/>
              </a:rPr>
              <a:t>so </a:t>
            </a:r>
            <a:r>
              <a:rPr lang="en-US" sz="2000" i="0" dirty="0">
                <a:solidFill>
                  <a:srgbClr val="FFFFFF"/>
                </a:solidFill>
                <a:latin typeface="Calibri" pitchFamily="34" charset="0"/>
              </a:rPr>
              <a:t>how does a word help in the recognition of a letter? </a:t>
            </a:r>
          </a:p>
        </p:txBody>
      </p:sp>
      <p:pic>
        <p:nvPicPr>
          <p:cNvPr id="266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2492375"/>
            <a:ext cx="24003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08118970"/>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a:xfrm>
            <a:off x="611188" y="333375"/>
            <a:ext cx="7848600" cy="557213"/>
          </a:xfrm>
        </p:spPr>
        <p:txBody>
          <a:bodyPr/>
          <a:lstStyle/>
          <a:p>
            <a:pPr>
              <a:defRPr/>
            </a:pPr>
            <a:r>
              <a:rPr lang="en-US" sz="4000" smtClean="0"/>
              <a:t>Recurrence for digits</a:t>
            </a:r>
          </a:p>
        </p:txBody>
      </p:sp>
      <p:sp>
        <p:nvSpPr>
          <p:cNvPr id="27652" name="Rectangle 3"/>
          <p:cNvSpPr>
            <a:spLocks noGrp="1" noChangeArrowheads="1"/>
          </p:cNvSpPr>
          <p:nvPr>
            <p:ph type="body" sz="half" idx="1"/>
          </p:nvPr>
        </p:nvSpPr>
        <p:spPr>
          <a:xfrm>
            <a:off x="349250" y="749300"/>
            <a:ext cx="8615363" cy="1511300"/>
          </a:xfrm>
          <a:noFill/>
        </p:spPr>
        <p:txBody>
          <a:bodyPr/>
          <a:lstStyle/>
          <a:p>
            <a:pPr marL="0" indent="0">
              <a:buFont typeface="Wingdings" pitchFamily="2" charset="2"/>
              <a:buNone/>
            </a:pPr>
            <a:endParaRPr lang="en-US" sz="2000" dirty="0" smtClean="0"/>
          </a:p>
          <a:p>
            <a:pPr marL="0" indent="0">
              <a:buFont typeface="Wingdings" pitchFamily="2" charset="2"/>
              <a:buNone/>
            </a:pPr>
            <a:r>
              <a:rPr lang="en-US" sz="2000" dirty="0" smtClean="0"/>
              <a:t>A network with a hidden layer 2x5, connected bi-directionally with the inputs.  Symmetrical connections: </a:t>
            </a:r>
          </a:p>
          <a:p>
            <a:pPr marL="0" indent="0">
              <a:buFont typeface="Wingdings" pitchFamily="2" charset="2"/>
              <a:buNone/>
            </a:pPr>
            <a:r>
              <a:rPr lang="en-US" sz="2000" dirty="0" smtClean="0"/>
              <a:t>	the same weights </a:t>
            </a:r>
            <a:r>
              <a:rPr lang="en-US" sz="2000" dirty="0" err="1" smtClean="0">
                <a:solidFill>
                  <a:schemeClr val="tx2"/>
                </a:solidFill>
              </a:rPr>
              <a:t>W</a:t>
            </a:r>
            <a:r>
              <a:rPr lang="en-US" sz="2000" baseline="-25000" dirty="0" err="1" smtClean="0">
                <a:solidFill>
                  <a:schemeClr val="tx2"/>
                </a:solidFill>
              </a:rPr>
              <a:t>ij</a:t>
            </a:r>
            <a:r>
              <a:rPr lang="en-US" sz="2000" dirty="0" smtClean="0">
                <a:solidFill>
                  <a:schemeClr val="tx2"/>
                </a:solidFill>
              </a:rPr>
              <a:t>=</a:t>
            </a:r>
            <a:r>
              <a:rPr lang="en-US" sz="2000" dirty="0" err="1" smtClean="0">
                <a:solidFill>
                  <a:schemeClr val="tx2"/>
                </a:solidFill>
              </a:rPr>
              <a:t>W</a:t>
            </a:r>
            <a:r>
              <a:rPr lang="en-US" sz="2000" baseline="-25000" dirty="0" err="1" smtClean="0">
                <a:solidFill>
                  <a:schemeClr val="tx2"/>
                </a:solidFill>
              </a:rPr>
              <a:t>ji</a:t>
            </a:r>
            <a:r>
              <a:rPr lang="en-US" sz="2000" dirty="0" smtClean="0">
                <a:solidFill>
                  <a:schemeClr val="tx2"/>
                </a:solidFill>
              </a:rPr>
              <a:t>. </a:t>
            </a:r>
          </a:p>
        </p:txBody>
      </p:sp>
      <p:sp>
        <p:nvSpPr>
          <p:cNvPr id="27653" name="Rectangle 4"/>
          <p:cNvSpPr>
            <a:spLocks noChangeArrowheads="1"/>
          </p:cNvSpPr>
          <p:nvPr/>
        </p:nvSpPr>
        <p:spPr bwMode="auto">
          <a:xfrm>
            <a:off x="336550" y="2233613"/>
            <a:ext cx="5819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center pixel activates 7 hidden neurons,</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each hidden neuron activates all the pixels of a given digit, but the inputs are always taken from the images of the digits. </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p:txBody>
      </p:sp>
      <p:sp>
        <p:nvSpPr>
          <p:cNvPr id="27657" name="Text Box 8"/>
          <p:cNvSpPr txBox="1">
            <a:spLocks noChangeArrowheads="1"/>
          </p:cNvSpPr>
          <p:nvPr/>
        </p:nvSpPr>
        <p:spPr bwMode="auto">
          <a:xfrm>
            <a:off x="6227763" y="5445125"/>
            <a:ext cx="2736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spcBef>
                <a:spcPct val="50000"/>
              </a:spcBef>
            </a:pPr>
            <a:r>
              <a:rPr lang="en-US" i="0" dirty="0">
                <a:latin typeface="Calibri" pitchFamily="34" charset="0"/>
              </a:rPr>
              <a:t>Combinations of hidden neuron activations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214813"/>
            <a:ext cx="23018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214813"/>
            <a:ext cx="3116262"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1857375"/>
            <a:ext cx="30400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27216980"/>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a:xfrm>
            <a:off x="611188" y="333375"/>
            <a:ext cx="7848600" cy="557213"/>
          </a:xfrm>
        </p:spPr>
        <p:txBody>
          <a:bodyPr/>
          <a:lstStyle/>
          <a:p>
            <a:pPr>
              <a:defRPr/>
            </a:pPr>
            <a:r>
              <a:rPr lang="en-US" sz="4000" dirty="0" smtClean="0"/>
              <a:t>Bidirectional flow</a:t>
            </a:r>
          </a:p>
        </p:txBody>
      </p:sp>
      <p:sp>
        <p:nvSpPr>
          <p:cNvPr id="27652" name="Rectangle 3"/>
          <p:cNvSpPr>
            <a:spLocks noGrp="1" noChangeArrowheads="1"/>
          </p:cNvSpPr>
          <p:nvPr>
            <p:ph type="body" sz="half" idx="1"/>
          </p:nvPr>
        </p:nvSpPr>
        <p:spPr>
          <a:xfrm>
            <a:off x="349250" y="749300"/>
            <a:ext cx="8615363" cy="1511300"/>
          </a:xfrm>
          <a:noFill/>
        </p:spPr>
        <p:txBody>
          <a:bodyPr/>
          <a:lstStyle/>
          <a:p>
            <a:pPr marL="0" indent="0">
              <a:buFont typeface="Wingdings" pitchFamily="2" charset="2"/>
              <a:buNone/>
            </a:pPr>
            <a:endParaRPr lang="en-US" sz="2000" dirty="0" smtClean="0"/>
          </a:p>
          <a:p>
            <a:pPr marL="0" indent="0">
              <a:buFont typeface="Wingdings" pitchFamily="2" charset="2"/>
              <a:buNone/>
            </a:pPr>
            <a:r>
              <a:rPr lang="en-US" sz="2000" dirty="0" smtClean="0"/>
              <a:t>Clamped inputs and then outputs</a:t>
            </a:r>
            <a:endParaRPr lang="en-US" sz="2000" dirty="0" smtClean="0">
              <a:solidFill>
                <a:schemeClr val="tx2"/>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571625"/>
            <a:ext cx="6759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12275096"/>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611188" y="333375"/>
            <a:ext cx="7848600" cy="557213"/>
          </a:xfrm>
        </p:spPr>
        <p:txBody>
          <a:bodyPr/>
          <a:lstStyle/>
          <a:p>
            <a:pPr>
              <a:defRPr/>
            </a:pPr>
            <a:r>
              <a:rPr lang="en-US" sz="4000" dirty="0" smtClean="0"/>
              <a:t>Completion of images</a:t>
            </a:r>
          </a:p>
        </p:txBody>
      </p:sp>
      <p:sp>
        <p:nvSpPr>
          <p:cNvPr id="26628" name="Rectangle 3"/>
          <p:cNvSpPr>
            <a:spLocks noGrp="1" noChangeArrowheads="1"/>
          </p:cNvSpPr>
          <p:nvPr>
            <p:ph type="body" sz="half" idx="1"/>
          </p:nvPr>
        </p:nvSpPr>
        <p:spPr>
          <a:xfrm>
            <a:off x="468313" y="1052513"/>
            <a:ext cx="6408737" cy="3168650"/>
          </a:xfrm>
        </p:spPr>
        <p:txBody>
          <a:bodyPr/>
          <a:lstStyle/>
          <a:p>
            <a:pPr marL="0" indent="0">
              <a:lnSpc>
                <a:spcPct val="90000"/>
              </a:lnSpc>
              <a:buFont typeface="Wingdings" pitchFamily="2" charset="2"/>
              <a:buNone/>
            </a:pPr>
            <a:r>
              <a:rPr lang="en-US" sz="2000" dirty="0" smtClean="0"/>
              <a:t>Project </a:t>
            </a:r>
            <a:r>
              <a:rPr lang="en-US" sz="2000" dirty="0" err="1" smtClean="0"/>
              <a:t>pat_complete.proj</a:t>
            </a:r>
            <a:r>
              <a:rPr lang="en-US" sz="2000" dirty="0" smtClean="0"/>
              <a:t> in Chapter_3.</a:t>
            </a:r>
          </a:p>
          <a:p>
            <a:pPr marL="0" indent="0">
              <a:lnSpc>
                <a:spcPct val="90000"/>
              </a:lnSpc>
              <a:buFont typeface="Wingdings" pitchFamily="2" charset="2"/>
              <a:buNone/>
            </a:pPr>
            <a:r>
              <a:rPr lang="en-US" sz="2000" dirty="0" smtClean="0"/>
              <a:t>A network with one 5x7 layer, connected bi-directionally with itself.</a:t>
            </a:r>
          </a:p>
          <a:p>
            <a:pPr marL="0" indent="0">
              <a:lnSpc>
                <a:spcPct val="90000"/>
              </a:lnSpc>
              <a:buFont typeface="Wingdings" pitchFamily="2" charset="2"/>
              <a:buNone/>
            </a:pPr>
            <a:r>
              <a:rPr lang="en-US" sz="2000" dirty="0" smtClean="0"/>
              <a:t>Symmetrical connections: the same weights </a:t>
            </a:r>
            <a:r>
              <a:rPr lang="en-US" sz="2000" dirty="0" err="1" smtClean="0"/>
              <a:t>W</a:t>
            </a:r>
            <a:r>
              <a:rPr lang="en-US" sz="2000" baseline="-25000" dirty="0" err="1" smtClean="0"/>
              <a:t>ij</a:t>
            </a:r>
            <a:r>
              <a:rPr lang="en-US" sz="2000" dirty="0" smtClean="0"/>
              <a:t>=</a:t>
            </a:r>
            <a:r>
              <a:rPr lang="en-US" sz="2000" dirty="0" err="1" smtClean="0"/>
              <a:t>W</a:t>
            </a:r>
            <a:r>
              <a:rPr lang="en-US" sz="2000" baseline="-25000" dirty="0" err="1" smtClean="0"/>
              <a:t>ji</a:t>
            </a:r>
            <a:r>
              <a:rPr lang="en-US" sz="2000" dirty="0" smtClean="0"/>
              <a:t>. </a:t>
            </a:r>
          </a:p>
          <a:p>
            <a:pPr marL="0" indent="0">
              <a:lnSpc>
                <a:spcPct val="90000"/>
              </a:lnSpc>
              <a:buFont typeface="Wingdings" pitchFamily="2" charset="2"/>
              <a:buNone/>
            </a:pPr>
            <a:r>
              <a:rPr lang="en-US" sz="2000" dirty="0" smtClean="0"/>
              <a:t>Units belonging to image 8 are connected to themselves with a weight of 1, remaining units have a weight of 0. </a:t>
            </a:r>
            <a:endParaRPr lang="en-US" sz="400" dirty="0" smtClean="0"/>
          </a:p>
          <a:p>
            <a:pPr marL="0" indent="0">
              <a:lnSpc>
                <a:spcPct val="90000"/>
              </a:lnSpc>
              <a:buFont typeface="Wingdings" pitchFamily="2" charset="2"/>
              <a:buNone/>
            </a:pPr>
            <a:endParaRPr lang="en-US" sz="400" dirty="0" smtClean="0"/>
          </a:p>
          <a:p>
            <a:pPr marL="0" indent="0">
              <a:lnSpc>
                <a:spcPct val="90000"/>
              </a:lnSpc>
              <a:buFont typeface="Wingdings" pitchFamily="2" charset="2"/>
              <a:buNone/>
            </a:pPr>
            <a:r>
              <a:rPr lang="en-US" sz="2000" dirty="0" smtClean="0"/>
              <a:t>Activations of input units here are not fixed by the images (hard clamping), but only initiated by the images (soft clamping), so they can change.</a:t>
            </a:r>
          </a:p>
        </p:txBody>
      </p:sp>
      <p:sp>
        <p:nvSpPr>
          <p:cNvPr id="28677" name="Rectangle 4"/>
          <p:cNvSpPr>
            <a:spLocks noChangeArrowheads="1"/>
          </p:cNvSpPr>
          <p:nvPr/>
        </p:nvSpPr>
        <p:spPr bwMode="auto">
          <a:xfrm>
            <a:off x="468313" y="4149725"/>
            <a:ext cx="64087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Check the dependence of the minimum number of units sufficient to reconstruct the image from the conductivity of ion channels. </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For a large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baseline="-25000" dirty="0">
                <a:solidFill>
                  <a:srgbClr val="FFFFFF"/>
                </a:solidFill>
                <a:latin typeface="Calibri" pitchFamily="34" charset="0"/>
              </a:rPr>
              <a:t> </a:t>
            </a:r>
            <a:r>
              <a:rPr lang="en-US" sz="2000" i="0" dirty="0">
                <a:solidFill>
                  <a:srgbClr val="FFFFFF"/>
                </a:solidFill>
                <a:latin typeface="Calibri" pitchFamily="34" charset="0"/>
              </a:rPr>
              <a:t>start from a partial image requires a greater and greater number of correctly initialized pixels, for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baseline="-25000" dirty="0">
                <a:solidFill>
                  <a:srgbClr val="FFFFFF"/>
                </a:solidFill>
                <a:latin typeface="Calibri" pitchFamily="34" charset="0"/>
              </a:rPr>
              <a:t> </a:t>
            </a:r>
            <a:r>
              <a:rPr lang="en-US" sz="2000" i="0" dirty="0">
                <a:solidFill>
                  <a:srgbClr val="FFFFFF"/>
                </a:solidFill>
                <a:latin typeface="Calibri" pitchFamily="34" charset="0"/>
              </a:rPr>
              <a:t>= 3 we need &gt;6 pixels, for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baseline="-25000" dirty="0">
                <a:solidFill>
                  <a:srgbClr val="FFFFFF"/>
                </a:solidFill>
                <a:latin typeface="Calibri" pitchFamily="34" charset="0"/>
              </a:rPr>
              <a:t> </a:t>
            </a:r>
            <a:r>
              <a:rPr lang="en-US" sz="2000" i="0" dirty="0">
                <a:solidFill>
                  <a:srgbClr val="FFFFFF"/>
                </a:solidFill>
                <a:latin typeface="Calibri" pitchFamily="34" charset="0"/>
              </a:rPr>
              <a:t>= 4 we need &gt;8 pixels, for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baseline="-25000" dirty="0">
                <a:solidFill>
                  <a:srgbClr val="FFFFFF"/>
                </a:solidFill>
                <a:latin typeface="Calibri" pitchFamily="34" charset="0"/>
              </a:rPr>
              <a:t> </a:t>
            </a:r>
            <a:r>
              <a:rPr lang="en-US" sz="2000" i="0" dirty="0">
                <a:solidFill>
                  <a:srgbClr val="FFFFFF"/>
                </a:solidFill>
                <a:latin typeface="Calibri" pitchFamily="34" charset="0"/>
              </a:rPr>
              <a:t>= 5 we need &gt;11 pixels. </a:t>
            </a:r>
          </a:p>
        </p:txBody>
      </p:sp>
      <p:pic>
        <p:nvPicPr>
          <p:cNvPr id="286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549275"/>
            <a:ext cx="1828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644900"/>
            <a:ext cx="18288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59707023"/>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611188" y="333375"/>
            <a:ext cx="7848600" cy="557213"/>
          </a:xfrm>
        </p:spPr>
        <p:txBody>
          <a:bodyPr/>
          <a:lstStyle/>
          <a:p>
            <a:pPr>
              <a:defRPr/>
            </a:pPr>
            <a:r>
              <a:rPr lang="en-US" sz="4000" dirty="0" smtClean="0"/>
              <a:t>Recurrent amplification</a:t>
            </a:r>
          </a:p>
        </p:txBody>
      </p:sp>
      <p:sp>
        <p:nvSpPr>
          <p:cNvPr id="29700" name="Rectangle 3"/>
          <p:cNvSpPr>
            <a:spLocks noGrp="1" noChangeArrowheads="1"/>
          </p:cNvSpPr>
          <p:nvPr>
            <p:ph type="body" sz="half" idx="1"/>
          </p:nvPr>
        </p:nvSpPr>
        <p:spPr>
          <a:xfrm>
            <a:off x="468313" y="1052513"/>
            <a:ext cx="6551612" cy="1800225"/>
          </a:xfrm>
          <a:noFill/>
        </p:spPr>
        <p:txBody>
          <a:bodyPr/>
          <a:lstStyle/>
          <a:p>
            <a:pPr marL="0" indent="0">
              <a:lnSpc>
                <a:spcPct val="90000"/>
              </a:lnSpc>
              <a:buFont typeface="Wingdings" pitchFamily="2" charset="2"/>
              <a:buNone/>
            </a:pPr>
            <a:r>
              <a:rPr lang="en-US" sz="2000" dirty="0" smtClean="0"/>
              <a:t>Project </a:t>
            </a:r>
            <a:r>
              <a:rPr lang="en-US" sz="2000" dirty="0" err="1" smtClean="0"/>
              <a:t>amp_top_down.proj</a:t>
            </a:r>
            <a:r>
              <a:rPr lang="en-US" sz="2000" dirty="0" smtClean="0"/>
              <a:t> in Chapter_3.</a:t>
            </a:r>
          </a:p>
          <a:p>
            <a:pPr marL="0" indent="0">
              <a:lnSpc>
                <a:spcPct val="90000"/>
              </a:lnSpc>
              <a:buFont typeface="Wingdings" pitchFamily="2" charset="2"/>
              <a:buNone/>
            </a:pPr>
            <a:r>
              <a:rPr lang="en-US" sz="2000" dirty="0" smtClean="0"/>
              <a:t>From a very weak activation of some image, amplification processes can lead to full activation of the image or uncontrolled activation of the whole network. </a:t>
            </a:r>
          </a:p>
          <a:p>
            <a:pPr marL="0" indent="0">
              <a:lnSpc>
                <a:spcPct val="90000"/>
              </a:lnSpc>
              <a:buFont typeface="Wingdings" pitchFamily="2" charset="2"/>
              <a:buNone/>
            </a:pPr>
            <a:r>
              <a:rPr lang="en-US" sz="2000" dirty="0" smtClean="0"/>
              <a:t>The network currently has two hidden layers.</a:t>
            </a:r>
          </a:p>
          <a:p>
            <a:pPr marL="0" indent="0">
              <a:lnSpc>
                <a:spcPct val="90000"/>
              </a:lnSpc>
              <a:buFont typeface="Wingdings" pitchFamily="2" charset="2"/>
              <a:buNone/>
            </a:pPr>
            <a:endParaRPr lang="en-US" sz="2000" dirty="0" smtClean="0"/>
          </a:p>
        </p:txBody>
      </p:sp>
      <p:sp>
        <p:nvSpPr>
          <p:cNvPr id="29701" name="Rectangle 4"/>
          <p:cNvSpPr>
            <a:spLocks noChangeArrowheads="1"/>
          </p:cNvSpPr>
          <p:nvPr/>
        </p:nvSpPr>
        <p:spPr bwMode="auto">
          <a:xfrm>
            <a:off x="539750" y="5229225"/>
            <a:ext cx="84248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same effect can be achieved through feedback inside a single layer. </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Weak activation of letters suffices for word recognition, but word recognition can amplify letter activation and accelerate the response. </a:t>
            </a:r>
          </a:p>
        </p:txBody>
      </p:sp>
      <p:sp>
        <p:nvSpPr>
          <p:cNvPr id="29704" name="Rectangle 7"/>
          <p:cNvSpPr>
            <a:spLocks noChangeArrowheads="1"/>
          </p:cNvSpPr>
          <p:nvPr/>
        </p:nvSpPr>
        <p:spPr bwMode="auto">
          <a:xfrm>
            <a:off x="542123" y="3043959"/>
            <a:ext cx="42433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A weak excitation leads to a growth in activation of neuron 2, and reciprocal activation of neuron 1.</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For a large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i="0" dirty="0">
                <a:solidFill>
                  <a:srgbClr val="FFFFFF"/>
                </a:solidFill>
                <a:latin typeface="Calibri" pitchFamily="34" charset="0"/>
              </a:rPr>
              <a:t>&gt;3.5</a:t>
            </a:r>
            <a:r>
              <a:rPr lang="en-US" sz="2000" i="0" baseline="-25000" dirty="0">
                <a:solidFill>
                  <a:srgbClr val="FFFFFF"/>
                </a:solidFill>
                <a:latin typeface="Calibri" pitchFamily="34" charset="0"/>
              </a:rPr>
              <a:t> </a:t>
            </a:r>
            <a:r>
              <a:rPr lang="en-US" sz="2000" i="0" dirty="0">
                <a:solidFill>
                  <a:srgbClr val="FFFFFF"/>
                </a:solidFill>
                <a:latin typeface="Calibri" pitchFamily="34" charset="0"/>
              </a:rPr>
              <a:t>the</a:t>
            </a:r>
            <a:r>
              <a:rPr lang="en-US" sz="2000" baseline="-25000" dirty="0">
                <a:solidFill>
                  <a:srgbClr val="FFFFFF"/>
                </a:solidFill>
                <a:latin typeface="Calibri" pitchFamily="34" charset="0"/>
              </a:rPr>
              <a:t> </a:t>
            </a:r>
            <a:r>
              <a:rPr lang="en-US" sz="2000" i="0" dirty="0">
                <a:solidFill>
                  <a:srgbClr val="FFFFFF"/>
                </a:solidFill>
                <a:latin typeface="Calibri" pitchFamily="34" charset="0"/>
              </a:rPr>
              <a:t>effect disappears.</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142875"/>
            <a:ext cx="18748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757415"/>
            <a:ext cx="2667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52865712"/>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611188" y="333375"/>
            <a:ext cx="7848600" cy="557213"/>
          </a:xfrm>
        </p:spPr>
        <p:txBody>
          <a:bodyPr/>
          <a:lstStyle/>
          <a:p>
            <a:pPr>
              <a:defRPr/>
            </a:pPr>
            <a:r>
              <a:rPr lang="en-US" sz="4000" dirty="0" smtClean="0"/>
              <a:t>Amplifying DR</a:t>
            </a:r>
          </a:p>
        </p:txBody>
      </p:sp>
      <p:sp>
        <p:nvSpPr>
          <p:cNvPr id="28676" name="Rectangle 3"/>
          <p:cNvSpPr>
            <a:spLocks noGrp="1" noChangeArrowheads="1"/>
          </p:cNvSpPr>
          <p:nvPr>
            <p:ph type="body" sz="half" idx="1"/>
          </p:nvPr>
        </p:nvSpPr>
        <p:spPr>
          <a:xfrm>
            <a:off x="468313" y="1052513"/>
            <a:ext cx="5327823" cy="2232025"/>
          </a:xfrm>
        </p:spPr>
        <p:txBody>
          <a:bodyPr/>
          <a:lstStyle/>
          <a:p>
            <a:pPr marL="0" indent="0">
              <a:lnSpc>
                <a:spcPct val="90000"/>
              </a:lnSpc>
              <a:buFont typeface="Wingdings" pitchFamily="2" charset="2"/>
              <a:buNone/>
              <a:defRPr/>
            </a:pPr>
            <a:r>
              <a:rPr lang="en-US" sz="2000" dirty="0" smtClean="0"/>
              <a:t>Project </a:t>
            </a:r>
            <a:r>
              <a:rPr lang="en-US" sz="2000" dirty="0" err="1" smtClean="0"/>
              <a:t>amp_top_down.dist.proj</a:t>
            </a:r>
            <a:r>
              <a:rPr lang="en-US" sz="2000" dirty="0" smtClean="0"/>
              <a:t> in Chapter_3.</a:t>
            </a:r>
          </a:p>
          <a:p>
            <a:pPr marL="0" indent="0">
              <a:lnSpc>
                <a:spcPct val="90000"/>
              </a:lnSpc>
              <a:buFont typeface="Wingdings" pitchFamily="2" charset="2"/>
              <a:buNone/>
              <a:defRPr/>
            </a:pPr>
            <a:r>
              <a:rPr lang="en-US" sz="2000" dirty="0" smtClean="0"/>
              <a:t>Distributed activation can lead to uncontrolled activation of the whole network. </a:t>
            </a:r>
          </a:p>
          <a:p>
            <a:pPr marL="0" indent="0">
              <a:lnSpc>
                <a:spcPct val="90000"/>
              </a:lnSpc>
              <a:buFont typeface="Wingdings" pitchFamily="2" charset="2"/>
              <a:buNone/>
              <a:defRPr/>
            </a:pPr>
            <a:r>
              <a:rPr lang="en-US" sz="2000" dirty="0" smtClean="0"/>
              <a:t>Two objects: TV and Synthesizer; 3 features: CRT monitor, Speaker and Keyboard. </a:t>
            </a:r>
          </a:p>
          <a:p>
            <a:pPr marL="0" indent="0">
              <a:lnSpc>
                <a:spcPct val="90000"/>
              </a:lnSpc>
              <a:buFont typeface="Wingdings" pitchFamily="2" charset="2"/>
              <a:buNone/>
              <a:defRPr/>
            </a:pPr>
            <a:r>
              <a:rPr lang="en-US" sz="2000" dirty="0" smtClean="0"/>
              <a:t>The TV has CRT and Speaker, the Synthesizer has Speaker and Keyboard – one feature in common. </a:t>
            </a:r>
          </a:p>
        </p:txBody>
      </p:sp>
      <p:sp>
        <p:nvSpPr>
          <p:cNvPr id="30725" name="Rectangle 4"/>
          <p:cNvSpPr>
            <a:spLocks noChangeArrowheads="1"/>
          </p:cNvSpPr>
          <p:nvPr/>
        </p:nvSpPr>
        <p:spPr bwMode="auto">
          <a:xfrm>
            <a:off x="468313" y="4581128"/>
            <a:ext cx="84248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Starting from an arbitrary activation at the input, Speaker activates both neurons, TV and Synthesizer, and all 3 features in layer 1, in effect all elements are completely active.</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Manipulating the value of </a:t>
            </a:r>
            <a:r>
              <a:rPr lang="en-US" sz="2000" dirty="0" err="1">
                <a:solidFill>
                  <a:srgbClr val="FFFFFF"/>
                </a:solidFill>
                <a:latin typeface="Calibri" pitchFamily="34" charset="0"/>
                <a:cs typeface="Calibri" pitchFamily="34" charset="0"/>
              </a:rPr>
              <a:t>ĝ</a:t>
            </a:r>
            <a:r>
              <a:rPr lang="en-US" sz="2000" baseline="-25000" dirty="0" err="1">
                <a:solidFill>
                  <a:srgbClr val="FFFFFF"/>
                </a:solidFill>
                <a:latin typeface="Calibri" pitchFamily="34" charset="0"/>
              </a:rPr>
              <a:t>l</a:t>
            </a:r>
            <a:r>
              <a:rPr lang="en-US" sz="2000" i="0" baseline="-25000" dirty="0">
                <a:solidFill>
                  <a:srgbClr val="FFFFFF"/>
                </a:solidFill>
                <a:latin typeface="Calibri" pitchFamily="34" charset="0"/>
              </a:rPr>
              <a:t> </a:t>
            </a:r>
            <a:r>
              <a:rPr lang="en-US" sz="2000" i="0" dirty="0">
                <a:solidFill>
                  <a:srgbClr val="FFFFFF"/>
                </a:solidFill>
                <a:latin typeface="Calibri" pitchFamily="34" charset="0"/>
              </a:rPr>
              <a:t>~ 1.737 shows how unstable these networks are =&gt; we need inhibition!</a:t>
            </a:r>
          </a:p>
        </p:txBody>
      </p:sp>
      <p:sp>
        <p:nvSpPr>
          <p:cNvPr id="30726" name="Rectangle 5"/>
          <p:cNvSpPr>
            <a:spLocks noChangeArrowheads="1"/>
          </p:cNvSpPr>
          <p:nvPr/>
        </p:nvSpPr>
        <p:spPr bwMode="auto">
          <a:xfrm>
            <a:off x="468313" y="3429000"/>
            <a:ext cx="84248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Feedback leads to activation of layer 1, then 2, then </a:t>
            </a:r>
            <a:br>
              <a:rPr lang="en-US" sz="2000" i="0" dirty="0">
                <a:solidFill>
                  <a:srgbClr val="FFFFFF"/>
                </a:solidFill>
                <a:latin typeface="Calibri" pitchFamily="34" charset="0"/>
              </a:rPr>
            </a:br>
            <a:r>
              <a:rPr lang="en-US" sz="2000" i="0" dirty="0">
                <a:solidFill>
                  <a:srgbClr val="FFFFFF"/>
                </a:solidFill>
                <a:latin typeface="Calibri" pitchFamily="34" charset="0"/>
              </a:rPr>
              <a:t>1 again, repeatedly.  From the ctrl panel we select </a:t>
            </a:r>
            <a:r>
              <a:rPr lang="en-US" sz="2000" i="0" dirty="0" err="1" smtClean="0">
                <a:solidFill>
                  <a:srgbClr val="FFFFFF"/>
                </a:solidFill>
                <a:latin typeface="Calibri" pitchFamily="34" charset="0"/>
              </a:rPr>
              <a:t>GridView</a:t>
            </a:r>
            <a:r>
              <a:rPr lang="en-US" sz="2000" i="0" dirty="0">
                <a:solidFill>
                  <a:srgbClr val="FFFFFF"/>
                </a:solidFill>
                <a:latin typeface="Calibri" pitchFamily="34" charset="0"/>
              </a:rPr>
              <a:t>, then Run choosing </a:t>
            </a:r>
            <a:r>
              <a:rPr lang="en-US" sz="2000" i="0" dirty="0" err="1">
                <a:solidFill>
                  <a:srgbClr val="FFFFFF"/>
                </a:solidFill>
                <a:latin typeface="Calibri" pitchFamily="34" charset="0"/>
              </a:rPr>
              <a:t>UniqueEnv</a:t>
            </a:r>
            <a:r>
              <a:rPr lang="en-US" sz="2000" i="0" dirty="0">
                <a:solidFill>
                  <a:srgbClr val="FFFFFF"/>
                </a:solidFill>
                <a:latin typeface="Calibri" pitchFamily="34" charset="0"/>
              </a:rPr>
              <a:t> input </a:t>
            </a:r>
            <a:r>
              <a:rPr lang="en-US" sz="2000" i="0" dirty="0" smtClean="0">
                <a:solidFill>
                  <a:srgbClr val="FFFFFF"/>
                </a:solidFill>
                <a:latin typeface="Calibri" pitchFamily="34" charset="0"/>
              </a:rPr>
              <a:t>data. </a:t>
            </a:r>
            <a:endParaRPr lang="en-US" sz="2000" i="0" dirty="0">
              <a:solidFill>
                <a:srgbClr val="FFFFFF"/>
              </a:solidFill>
              <a:latin typeface="Calibri"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857250"/>
            <a:ext cx="2895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19141329"/>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611188" y="333375"/>
            <a:ext cx="7848600" cy="557213"/>
          </a:xfrm>
        </p:spPr>
        <p:txBody>
          <a:bodyPr/>
          <a:lstStyle/>
          <a:p>
            <a:pPr>
              <a:defRPr/>
            </a:pPr>
            <a:r>
              <a:rPr lang="en-US" sz="4000" smtClean="0"/>
              <a:t>Inhibitory interactions</a:t>
            </a:r>
          </a:p>
        </p:txBody>
      </p:sp>
      <p:sp>
        <p:nvSpPr>
          <p:cNvPr id="31748" name="Rectangle 3"/>
          <p:cNvSpPr>
            <a:spLocks noGrp="1" noChangeArrowheads="1"/>
          </p:cNvSpPr>
          <p:nvPr>
            <p:ph type="body" sz="half" idx="1"/>
          </p:nvPr>
        </p:nvSpPr>
        <p:spPr>
          <a:xfrm>
            <a:off x="458788" y="1038225"/>
            <a:ext cx="8496300" cy="744538"/>
          </a:xfrm>
          <a:noFill/>
        </p:spPr>
        <p:txBody>
          <a:bodyPr/>
          <a:lstStyle/>
          <a:p>
            <a:pPr marL="0" indent="0">
              <a:lnSpc>
                <a:spcPct val="90000"/>
              </a:lnSpc>
              <a:buFont typeface="Wingdings" pitchFamily="2" charset="2"/>
              <a:buNone/>
            </a:pPr>
            <a:r>
              <a:rPr lang="en-US" sz="2000" dirty="0" smtClean="0"/>
              <a:t>We need a mechanism which reacts dynamically, not a constant leak current – negative feedback, inhibitory neurons.</a:t>
            </a:r>
          </a:p>
        </p:txBody>
      </p:sp>
      <p:sp>
        <p:nvSpPr>
          <p:cNvPr id="31749" name="Rectangle 4"/>
          <p:cNvSpPr>
            <a:spLocks noChangeArrowheads="1"/>
          </p:cNvSpPr>
          <p:nvPr/>
        </p:nvSpPr>
        <p:spPr bwMode="auto">
          <a:xfrm>
            <a:off x="482600" y="1768475"/>
            <a:ext cx="835183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315263"/>
              </a:buClr>
              <a:buSzPct val="75000"/>
              <a:buFont typeface="Wingdings" pitchFamily="2" charset="2"/>
              <a:buNone/>
            </a:pPr>
            <a:r>
              <a:rPr lang="en-US" i="0" dirty="0">
                <a:solidFill>
                  <a:srgbClr val="FFFFFF"/>
                </a:solidFill>
                <a:latin typeface="Calibri" pitchFamily="34" charset="0"/>
              </a:rPr>
              <a:t>What are the uses of inhibition:</a:t>
            </a:r>
          </a:p>
          <a:p>
            <a:pPr>
              <a:buClr>
                <a:srgbClr val="315263"/>
              </a:buClr>
              <a:buSzPct val="75000"/>
              <a:buFont typeface="Wingdings" pitchFamily="2" charset="2"/>
              <a:buNone/>
            </a:pPr>
            <a:endParaRPr lang="en-US" i="0" dirty="0">
              <a:solidFill>
                <a:srgbClr val="FFFFFF"/>
              </a:solidFill>
              <a:latin typeface="Calibri" pitchFamily="34" charset="0"/>
            </a:endParaRPr>
          </a:p>
          <a:p>
            <a:pPr>
              <a:buClr>
                <a:srgbClr val="315263"/>
              </a:buClr>
              <a:buSzPct val="75000"/>
              <a:buFont typeface="Wingdings" pitchFamily="2" charset="2"/>
              <a:buNone/>
            </a:pPr>
            <a:r>
              <a:rPr lang="en-US" sz="4000" i="0" dirty="0">
                <a:solidFill>
                  <a:srgbClr val="FFFFFF"/>
                </a:solidFill>
                <a:latin typeface="Calibri" pitchFamily="34" charset="0"/>
              </a:rPr>
              <a:t>?</a:t>
            </a:r>
          </a:p>
          <a:p>
            <a:pPr>
              <a:buClr>
                <a:srgbClr val="315263"/>
              </a:buClr>
              <a:buSzPct val="75000"/>
              <a:buFont typeface="Wingdings" pitchFamily="2" charset="2"/>
              <a:buNone/>
            </a:pPr>
            <a:endParaRPr lang="en-US" i="0" dirty="0">
              <a:solidFill>
                <a:srgbClr val="FFFFFF"/>
              </a:solidFill>
              <a:latin typeface="Calibri" pitchFamily="34" charset="0"/>
            </a:endParaRPr>
          </a:p>
        </p:txBody>
      </p:sp>
    </p:spTree>
    <p:extLst>
      <p:ext uri="{BB962C8B-B14F-4D97-AF65-F5344CB8AC3E}">
        <p14:creationId xmlns:p14="http://schemas.microsoft.com/office/powerpoint/2010/main" val="2623783702"/>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 Office\Templates\Presentation Designs\Marmur.pot</Template>
  <TotalTime>16778</TotalTime>
  <Words>1953</Words>
  <Application>Microsoft Office PowerPoint</Application>
  <PresentationFormat>Pokaz na ekranie (4:3)</PresentationFormat>
  <Paragraphs>254</Paragraphs>
  <Slides>28</Slides>
  <Notes>24</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Dark Green</vt:lpstr>
      <vt:lpstr>Advanced Topic in Cognitive  Neuroscience and Embodied Intelligence</vt:lpstr>
      <vt:lpstr>Feedback</vt:lpstr>
      <vt:lpstr>Feedback</vt:lpstr>
      <vt:lpstr>Recurrence for digits</vt:lpstr>
      <vt:lpstr>Bidirectional flow</vt:lpstr>
      <vt:lpstr>Completion of images</vt:lpstr>
      <vt:lpstr>Recurrent amplification</vt:lpstr>
      <vt:lpstr>Amplifying DR</vt:lpstr>
      <vt:lpstr>Inhibitory interactions</vt:lpstr>
      <vt:lpstr>Inhibitory interactions</vt:lpstr>
      <vt:lpstr>Inhibitory parameters</vt:lpstr>
      <vt:lpstr>WTA and SOM approximation</vt:lpstr>
      <vt:lpstr>kWTA approximation</vt:lpstr>
      <vt:lpstr>Basic kWTA</vt:lpstr>
      <vt:lpstr>Averaged kWTA</vt:lpstr>
      <vt:lpstr>Projects with kWTA</vt:lpstr>
      <vt:lpstr>Feddback with second hidden layer</vt:lpstr>
      <vt:lpstr>kWTA and digits</vt:lpstr>
      <vt:lpstr>Constraint satisfaction</vt:lpstr>
      <vt:lpstr>Energy </vt:lpstr>
      <vt:lpstr>The role of noise</vt:lpstr>
      <vt:lpstr>Inhibition and constraint satisfaction</vt:lpstr>
      <vt:lpstr>Constraint satisfaction: cats &amp; dogs</vt:lpstr>
      <vt:lpstr>Constraint satisfaction: Necker cube</vt:lpstr>
      <vt:lpstr>Q1</vt:lpstr>
      <vt:lpstr>Q2</vt:lpstr>
      <vt:lpstr>Q3</vt:lpstr>
      <vt:lpstr>Q4</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 Lab 4/5 Networks of neurons and what they can do</dc:subject>
  <dc:creator>Włodzisław Duch</dc:creator>
  <cp:lastModifiedBy>W Duch</cp:lastModifiedBy>
  <cp:revision>526</cp:revision>
  <cp:lastPrinted>1999-08-21T07:27:07Z</cp:lastPrinted>
  <dcterms:created xsi:type="dcterms:W3CDTF">1998-04-11T13:46:18Z</dcterms:created>
  <dcterms:modified xsi:type="dcterms:W3CDTF">2011-09-08T02:36:23Z</dcterms:modified>
</cp:coreProperties>
</file>