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65" r:id="rId2"/>
  </p:sldMasterIdLst>
  <p:notesMasterIdLst>
    <p:notesMasterId r:id="rId48"/>
  </p:notesMasterIdLst>
  <p:handoutMasterIdLst>
    <p:handoutMasterId r:id="rId49"/>
  </p:handoutMasterIdLst>
  <p:sldIdLst>
    <p:sldId id="360" r:id="rId3"/>
    <p:sldId id="393" r:id="rId4"/>
    <p:sldId id="490" r:id="rId5"/>
    <p:sldId id="491" r:id="rId6"/>
    <p:sldId id="492" r:id="rId7"/>
    <p:sldId id="493" r:id="rId8"/>
    <p:sldId id="494" r:id="rId9"/>
    <p:sldId id="495" r:id="rId10"/>
    <p:sldId id="496" r:id="rId11"/>
    <p:sldId id="497" r:id="rId12"/>
    <p:sldId id="498" r:id="rId13"/>
    <p:sldId id="499" r:id="rId14"/>
    <p:sldId id="525" r:id="rId15"/>
    <p:sldId id="526" r:id="rId16"/>
    <p:sldId id="527" r:id="rId17"/>
    <p:sldId id="528" r:id="rId18"/>
    <p:sldId id="529" r:id="rId19"/>
    <p:sldId id="537" r:id="rId20"/>
    <p:sldId id="530" r:id="rId21"/>
    <p:sldId id="532" r:id="rId22"/>
    <p:sldId id="533" r:id="rId23"/>
    <p:sldId id="534" r:id="rId24"/>
    <p:sldId id="535" r:id="rId25"/>
    <p:sldId id="536" r:id="rId26"/>
    <p:sldId id="538" r:id="rId27"/>
    <p:sldId id="539" r:id="rId28"/>
    <p:sldId id="540" r:id="rId29"/>
    <p:sldId id="541" r:id="rId30"/>
    <p:sldId id="549" r:id="rId31"/>
    <p:sldId id="542" r:id="rId32"/>
    <p:sldId id="543" r:id="rId33"/>
    <p:sldId id="544" r:id="rId34"/>
    <p:sldId id="545" r:id="rId35"/>
    <p:sldId id="548" r:id="rId36"/>
    <p:sldId id="481" r:id="rId37"/>
    <p:sldId id="500" r:id="rId38"/>
    <p:sldId id="547" r:id="rId39"/>
    <p:sldId id="501" r:id="rId40"/>
    <p:sldId id="506" r:id="rId41"/>
    <p:sldId id="508" r:id="rId42"/>
    <p:sldId id="512" r:id="rId43"/>
    <p:sldId id="550" r:id="rId44"/>
    <p:sldId id="551" r:id="rId45"/>
    <p:sldId id="514" r:id="rId46"/>
    <p:sldId id="475" r:id="rId47"/>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4660" autoAdjust="0"/>
  </p:normalViewPr>
  <p:slideViewPr>
    <p:cSldViewPr>
      <p:cViewPr varScale="1">
        <p:scale>
          <a:sx n="108" d="100"/>
          <a:sy n="108" d="100"/>
        </p:scale>
        <p:origin x="-16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solidFill>
                  <a:prstClr val="black"/>
                </a:solidFill>
              </a:rPr>
              <a:t>(c) 1999. </a:t>
            </a:r>
            <a:r>
              <a:rPr lang="en-US" dirty="0" err="1">
                <a:solidFill>
                  <a:prstClr val="black"/>
                </a:solidFill>
              </a:rPr>
              <a:t>Tralvex</a:t>
            </a:r>
            <a:r>
              <a:rPr lang="en-US">
                <a:solidFill>
                  <a:prstClr val="black"/>
                </a:solidFill>
              </a:rPr>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solidFill>
                  <a:prstClr val="black"/>
                </a:solidFill>
              </a:rPr>
              <a:pPr>
                <a:defRPr/>
              </a:pPr>
              <a:t>1</a:t>
            </a:fld>
            <a:endParaRPr lang="en-US">
              <a:solidFill>
                <a:prstClr val="black"/>
              </a:solidFill>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59B8EB6-4EA6-4864-A270-4A0EF2BBE2A1}" type="slidenum">
              <a:rPr lang="en-US"/>
              <a:pPr/>
              <a:t>11</a:t>
            </a:fld>
            <a:endParaRPr lang="en-US"/>
          </a:p>
        </p:txBody>
      </p:sp>
      <p:sp>
        <p:nvSpPr>
          <p:cNvPr id="1162242" name="Rectangle 2"/>
          <p:cNvSpPr>
            <a:spLocks noGrp="1" noRot="1" noChangeAspect="1" noChangeArrowheads="1" noTextEdit="1"/>
          </p:cNvSpPr>
          <p:nvPr>
            <p:ph type="sldImg"/>
          </p:nvPr>
        </p:nvSpPr>
        <p:spPr>
          <a:xfrm>
            <a:off x="968375" y="742950"/>
            <a:ext cx="4948238" cy="3713163"/>
          </a:xfrm>
          <a:ln/>
        </p:spPr>
      </p:sp>
      <p:sp>
        <p:nvSpPr>
          <p:cNvPr id="116224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C6682D7-4E19-4F3B-A424-C833F5899E63}" type="slidenum">
              <a:rPr lang="en-US"/>
              <a:pPr>
                <a:defRPr/>
              </a:pPr>
              <a:t>12</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D5618EA-4443-4187-AE68-C342ED3F5E02}" type="slidenum">
              <a:rPr lang="en-US">
                <a:solidFill>
                  <a:prstClr val="black"/>
                </a:solidFill>
              </a:rPr>
              <a:pPr/>
              <a:t>14</a:t>
            </a:fld>
            <a:endParaRPr lang="en-US">
              <a:solidFill>
                <a:prstClr val="black"/>
              </a:solidFill>
            </a:endParaRPr>
          </a:p>
        </p:txBody>
      </p:sp>
      <p:sp>
        <p:nvSpPr>
          <p:cNvPr id="1415170" name="Rectangle 2"/>
          <p:cNvSpPr>
            <a:spLocks noGrp="1" noRot="1" noChangeAspect="1" noChangeArrowheads="1" noTextEdit="1"/>
          </p:cNvSpPr>
          <p:nvPr>
            <p:ph type="sldImg"/>
          </p:nvPr>
        </p:nvSpPr>
        <p:spPr>
          <a:xfrm>
            <a:off x="965200" y="742950"/>
            <a:ext cx="4953000" cy="3714750"/>
          </a:xfrm>
          <a:ln/>
        </p:spPr>
      </p:sp>
      <p:sp>
        <p:nvSpPr>
          <p:cNvPr id="1415171" name="Rectangle 3"/>
          <p:cNvSpPr>
            <a:spLocks noGrp="1" noChangeArrowheads="1"/>
          </p:cNvSpPr>
          <p:nvPr>
            <p:ph type="body" idx="1"/>
          </p:nvPr>
        </p:nvSpPr>
        <p:spPr>
          <a:xfrm>
            <a:off x="688340" y="4705350"/>
            <a:ext cx="5506720" cy="44577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584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D562E812-2733-475E-9BEF-462004719FA1}" type="slidenum">
              <a:rPr lang="en-US" sz="1400" i="0">
                <a:solidFill>
                  <a:prstClr val="black"/>
                </a:solidFill>
                <a:latin typeface="Times New Roman" pitchFamily="18" charset="0"/>
              </a:rPr>
              <a:pPr/>
              <a:t>15</a:t>
            </a:fld>
            <a:endParaRPr lang="en-US" sz="1400" i="0">
              <a:solidFill>
                <a:prstClr val="black"/>
              </a:solidFill>
              <a:latin typeface="Times New Roman" pitchFamily="18" charset="0"/>
            </a:endParaRPr>
          </a:p>
        </p:txBody>
      </p:sp>
      <p:sp>
        <p:nvSpPr>
          <p:cNvPr id="35844" name="Rectangle 2"/>
          <p:cNvSpPr>
            <a:spLocks noGrp="1" noRot="1" noChangeAspect="1" noChangeArrowheads="1" noTextEdit="1"/>
          </p:cNvSpPr>
          <p:nvPr>
            <p:ph type="sldImg"/>
          </p:nvPr>
        </p:nvSpPr>
        <p:spPr>
          <a:xfrm>
            <a:off x="968375" y="742950"/>
            <a:ext cx="4948238" cy="3713163"/>
          </a:xfrm>
          <a:ln/>
        </p:spPr>
      </p:sp>
      <p:sp>
        <p:nvSpPr>
          <p:cNvPr id="3584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686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E114AC79-052C-41B4-AF94-CF6371154826}" type="slidenum">
              <a:rPr lang="en-US" sz="1400" i="0">
                <a:solidFill>
                  <a:prstClr val="black"/>
                </a:solidFill>
                <a:latin typeface="Times New Roman" pitchFamily="18" charset="0"/>
              </a:rPr>
              <a:pPr/>
              <a:t>16</a:t>
            </a:fld>
            <a:endParaRPr lang="en-US" sz="1400" i="0">
              <a:solidFill>
                <a:prstClr val="black"/>
              </a:solidFill>
              <a:latin typeface="Times New Roman" pitchFamily="18" charset="0"/>
            </a:endParaRPr>
          </a:p>
        </p:txBody>
      </p:sp>
      <p:sp>
        <p:nvSpPr>
          <p:cNvPr id="36868" name="Rectangle 2"/>
          <p:cNvSpPr>
            <a:spLocks noGrp="1" noRot="1" noChangeAspect="1" noChangeArrowheads="1" noTextEdit="1"/>
          </p:cNvSpPr>
          <p:nvPr>
            <p:ph type="sldImg"/>
          </p:nvPr>
        </p:nvSpPr>
        <p:spPr>
          <a:xfrm>
            <a:off x="968375" y="742950"/>
            <a:ext cx="4948238" cy="3713163"/>
          </a:xfrm>
          <a:ln/>
        </p:spPr>
      </p:sp>
      <p:sp>
        <p:nvSpPr>
          <p:cNvPr id="3686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379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32EFD2A7-CD9E-495D-97D7-B53A254A428F}" type="slidenum">
              <a:rPr lang="en-US" sz="1400" i="0">
                <a:solidFill>
                  <a:prstClr val="black"/>
                </a:solidFill>
                <a:latin typeface="Times New Roman" pitchFamily="18" charset="0"/>
              </a:rPr>
              <a:pPr/>
              <a:t>17</a:t>
            </a:fld>
            <a:endParaRPr lang="en-US" sz="1400" i="0">
              <a:solidFill>
                <a:prstClr val="black"/>
              </a:solidFill>
              <a:latin typeface="Times New Roman" pitchFamily="18" charset="0"/>
            </a:endParaRPr>
          </a:p>
        </p:txBody>
      </p:sp>
      <p:sp>
        <p:nvSpPr>
          <p:cNvPr id="33796" name="Rectangle 2"/>
          <p:cNvSpPr>
            <a:spLocks noGrp="1" noRot="1" noChangeAspect="1" noChangeArrowheads="1" noTextEdit="1"/>
          </p:cNvSpPr>
          <p:nvPr>
            <p:ph type="sldImg"/>
          </p:nvPr>
        </p:nvSpPr>
        <p:spPr>
          <a:xfrm>
            <a:off x="968375" y="742950"/>
            <a:ext cx="4948238" cy="3713163"/>
          </a:xfrm>
          <a:ln/>
        </p:spPr>
      </p:sp>
      <p:sp>
        <p:nvSpPr>
          <p:cNvPr id="3379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710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2845366A-D157-4C60-ACB0-FC3F9BE846D3}" type="slidenum">
              <a:rPr lang="en-US" sz="1400" i="0">
                <a:solidFill>
                  <a:prstClr val="black"/>
                </a:solidFill>
                <a:latin typeface="Times New Roman" pitchFamily="18" charset="0"/>
              </a:rPr>
              <a:pPr/>
              <a:t>18</a:t>
            </a:fld>
            <a:endParaRPr lang="en-US" sz="1400" i="0">
              <a:solidFill>
                <a:prstClr val="black"/>
              </a:solidFill>
              <a:latin typeface="Times New Roman" pitchFamily="18" charset="0"/>
            </a:endParaRPr>
          </a:p>
        </p:txBody>
      </p:sp>
      <p:sp>
        <p:nvSpPr>
          <p:cNvPr id="47108" name="Rectangle 2"/>
          <p:cNvSpPr>
            <a:spLocks noGrp="1" noRot="1" noChangeAspect="1" noChangeArrowheads="1" noTextEdit="1"/>
          </p:cNvSpPr>
          <p:nvPr>
            <p:ph type="sldImg"/>
          </p:nvPr>
        </p:nvSpPr>
        <p:spPr>
          <a:xfrm>
            <a:off x="968375" y="742950"/>
            <a:ext cx="4948238" cy="3713163"/>
          </a:xfrm>
          <a:ln/>
        </p:spPr>
      </p:sp>
      <p:sp>
        <p:nvSpPr>
          <p:cNvPr id="4710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481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4907E512-836E-4845-918C-FD81634A577E}" type="slidenum">
              <a:rPr lang="en-US" sz="1400" i="0">
                <a:solidFill>
                  <a:prstClr val="black"/>
                </a:solidFill>
                <a:latin typeface="Times New Roman" pitchFamily="18" charset="0"/>
              </a:rPr>
              <a:pPr/>
              <a:t>19</a:t>
            </a:fld>
            <a:endParaRPr lang="en-US" sz="1400" i="0">
              <a:solidFill>
                <a:prstClr val="black"/>
              </a:solidFill>
              <a:latin typeface="Times New Roman" pitchFamily="18" charset="0"/>
            </a:endParaRPr>
          </a:p>
        </p:txBody>
      </p:sp>
      <p:sp>
        <p:nvSpPr>
          <p:cNvPr id="34820" name="Rectangle 2"/>
          <p:cNvSpPr>
            <a:spLocks noGrp="1" noRot="1" noChangeAspect="1" noChangeArrowheads="1" noTextEdit="1"/>
          </p:cNvSpPr>
          <p:nvPr>
            <p:ph type="sldImg"/>
          </p:nvPr>
        </p:nvSpPr>
        <p:spPr>
          <a:xfrm>
            <a:off x="968375" y="742950"/>
            <a:ext cx="4948238" cy="3713163"/>
          </a:xfrm>
          <a:ln/>
        </p:spPr>
      </p:sp>
      <p:sp>
        <p:nvSpPr>
          <p:cNvPr id="3482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891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40AC7E3B-EDE4-4294-81FF-C198BCE1681E}" type="slidenum">
              <a:rPr lang="en-US" sz="1400" i="0">
                <a:solidFill>
                  <a:prstClr val="black"/>
                </a:solidFill>
                <a:latin typeface="Times New Roman" pitchFamily="18" charset="0"/>
              </a:rPr>
              <a:pPr/>
              <a:t>20</a:t>
            </a:fld>
            <a:endParaRPr lang="en-US" sz="1400" i="0">
              <a:solidFill>
                <a:prstClr val="black"/>
              </a:solidFill>
              <a:latin typeface="Times New Roman" pitchFamily="18" charset="0"/>
            </a:endParaRPr>
          </a:p>
        </p:txBody>
      </p:sp>
      <p:sp>
        <p:nvSpPr>
          <p:cNvPr id="38916" name="Rectangle 2"/>
          <p:cNvSpPr>
            <a:spLocks noGrp="1" noRot="1" noChangeAspect="1" noChangeArrowheads="1" noTextEdit="1"/>
          </p:cNvSpPr>
          <p:nvPr>
            <p:ph type="sldImg"/>
          </p:nvPr>
        </p:nvSpPr>
        <p:spPr>
          <a:xfrm>
            <a:off x="968375" y="742950"/>
            <a:ext cx="4948238" cy="3713163"/>
          </a:xfrm>
          <a:ln/>
        </p:spPr>
      </p:sp>
      <p:sp>
        <p:nvSpPr>
          <p:cNvPr id="3891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3993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45234D10-CE12-4535-92EF-427D45B833B5}" type="slidenum">
              <a:rPr lang="en-US" sz="1400" i="0">
                <a:solidFill>
                  <a:prstClr val="black"/>
                </a:solidFill>
                <a:latin typeface="Times New Roman" pitchFamily="18" charset="0"/>
              </a:rPr>
              <a:pPr/>
              <a:t>21</a:t>
            </a:fld>
            <a:endParaRPr lang="en-US" sz="1400" i="0">
              <a:solidFill>
                <a:prstClr val="black"/>
              </a:solidFill>
              <a:latin typeface="Times New Roman" pitchFamily="18" charset="0"/>
            </a:endParaRPr>
          </a:p>
        </p:txBody>
      </p:sp>
      <p:sp>
        <p:nvSpPr>
          <p:cNvPr id="39940" name="Rectangle 2"/>
          <p:cNvSpPr>
            <a:spLocks noGrp="1" noRot="1" noChangeAspect="1" noChangeArrowheads="1" noTextEdit="1"/>
          </p:cNvSpPr>
          <p:nvPr>
            <p:ph type="sldImg"/>
          </p:nvPr>
        </p:nvSpPr>
        <p:spPr>
          <a:xfrm>
            <a:off x="968375" y="742950"/>
            <a:ext cx="4948238" cy="3713163"/>
          </a:xfrm>
          <a:ln/>
        </p:spPr>
      </p:sp>
      <p:sp>
        <p:nvSpPr>
          <p:cNvPr id="3994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3D0C2D1-2ACD-4AF1-9A49-F0F7E1AC9C15}" type="slidenum">
              <a:rPr lang="en-US">
                <a:solidFill>
                  <a:prstClr val="black"/>
                </a:solidFill>
              </a:rPr>
              <a:pPr/>
              <a:t>3</a:t>
            </a:fld>
            <a:endParaRPr lang="en-US">
              <a:solidFill>
                <a:prstClr val="black"/>
              </a:solidFill>
            </a:endParaRPr>
          </a:p>
        </p:txBody>
      </p:sp>
      <p:sp>
        <p:nvSpPr>
          <p:cNvPr id="1141762" name="Rectangle 2"/>
          <p:cNvSpPr>
            <a:spLocks noGrp="1" noRot="1" noChangeAspect="1" noChangeArrowheads="1" noTextEdit="1"/>
          </p:cNvSpPr>
          <p:nvPr>
            <p:ph type="sldImg"/>
          </p:nvPr>
        </p:nvSpPr>
        <p:spPr>
          <a:xfrm>
            <a:off x="968375" y="742950"/>
            <a:ext cx="4948238" cy="3713163"/>
          </a:xfrm>
          <a:ln/>
        </p:spPr>
      </p:sp>
      <p:sp>
        <p:nvSpPr>
          <p:cNvPr id="114176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403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7E7CD13-3D34-4CD3-A486-22FEE65EE0DD}" type="slidenum">
              <a:rPr lang="en-US" sz="1400" i="0">
                <a:solidFill>
                  <a:prstClr val="black"/>
                </a:solidFill>
                <a:latin typeface="Times New Roman" pitchFamily="18" charset="0"/>
              </a:rPr>
              <a:pPr/>
              <a:t>22</a:t>
            </a:fld>
            <a:endParaRPr lang="en-US" sz="1400" i="0">
              <a:solidFill>
                <a:prstClr val="black"/>
              </a:solidFill>
              <a:latin typeface="Times New Roman" pitchFamily="18" charset="0"/>
            </a:endParaRPr>
          </a:p>
        </p:txBody>
      </p:sp>
      <p:sp>
        <p:nvSpPr>
          <p:cNvPr id="44036" name="Rectangle 2"/>
          <p:cNvSpPr>
            <a:spLocks noGrp="1" noRot="1" noChangeAspect="1" noChangeArrowheads="1" noTextEdit="1"/>
          </p:cNvSpPr>
          <p:nvPr>
            <p:ph type="sldImg"/>
          </p:nvPr>
        </p:nvSpPr>
        <p:spPr>
          <a:xfrm>
            <a:off x="968375" y="742950"/>
            <a:ext cx="4948238" cy="3713163"/>
          </a:xfrm>
          <a:ln/>
        </p:spPr>
      </p:sp>
      <p:sp>
        <p:nvSpPr>
          <p:cNvPr id="4403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505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E4C09A75-F679-4919-B48C-BAA24E237AEE}" type="slidenum">
              <a:rPr lang="en-US" sz="1400" i="0">
                <a:solidFill>
                  <a:prstClr val="black"/>
                </a:solidFill>
                <a:latin typeface="Times New Roman" pitchFamily="18" charset="0"/>
              </a:rPr>
              <a:pPr/>
              <a:t>23</a:t>
            </a:fld>
            <a:endParaRPr lang="en-US" sz="1400" i="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xfrm>
            <a:off x="968375" y="742950"/>
            <a:ext cx="4948238" cy="3713163"/>
          </a:xfrm>
          <a:ln/>
        </p:spPr>
      </p:sp>
      <p:sp>
        <p:nvSpPr>
          <p:cNvPr id="4506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608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7D02E3C5-11EF-4674-B146-8176D2D676AD}" type="slidenum">
              <a:rPr lang="en-US" sz="1400" i="0">
                <a:solidFill>
                  <a:prstClr val="black"/>
                </a:solidFill>
                <a:latin typeface="Times New Roman" pitchFamily="18" charset="0"/>
              </a:rPr>
              <a:pPr/>
              <a:t>24</a:t>
            </a:fld>
            <a:endParaRPr lang="en-US" sz="1400" i="0">
              <a:solidFill>
                <a:prstClr val="black"/>
              </a:solidFill>
              <a:latin typeface="Times New Roman" pitchFamily="18" charset="0"/>
            </a:endParaRPr>
          </a:p>
        </p:txBody>
      </p:sp>
      <p:sp>
        <p:nvSpPr>
          <p:cNvPr id="46084" name="Rectangle 2"/>
          <p:cNvSpPr>
            <a:spLocks noGrp="1" noRot="1" noChangeAspect="1" noChangeArrowheads="1" noTextEdit="1"/>
          </p:cNvSpPr>
          <p:nvPr>
            <p:ph type="sldImg"/>
          </p:nvPr>
        </p:nvSpPr>
        <p:spPr>
          <a:xfrm>
            <a:off x="968375" y="742950"/>
            <a:ext cx="4948238" cy="3713163"/>
          </a:xfrm>
          <a:ln/>
        </p:spPr>
      </p:sp>
      <p:sp>
        <p:nvSpPr>
          <p:cNvPr id="4608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813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0D48623E-F5AD-4371-B684-0353A6B71A36}" type="slidenum">
              <a:rPr lang="en-US" sz="1400" i="0">
                <a:solidFill>
                  <a:prstClr val="black"/>
                </a:solidFill>
                <a:latin typeface="Times New Roman" pitchFamily="18" charset="0"/>
              </a:rPr>
              <a:pPr/>
              <a:t>25</a:t>
            </a:fld>
            <a:endParaRPr lang="en-US" sz="1400" i="0">
              <a:solidFill>
                <a:prstClr val="black"/>
              </a:solidFill>
              <a:latin typeface="Times New Roman" pitchFamily="18" charset="0"/>
            </a:endParaRPr>
          </a:p>
        </p:txBody>
      </p:sp>
      <p:sp>
        <p:nvSpPr>
          <p:cNvPr id="48132" name="Rectangle 2"/>
          <p:cNvSpPr>
            <a:spLocks noGrp="1" noRot="1" noChangeAspect="1" noChangeArrowheads="1" noTextEdit="1"/>
          </p:cNvSpPr>
          <p:nvPr>
            <p:ph type="sldImg"/>
          </p:nvPr>
        </p:nvSpPr>
        <p:spPr>
          <a:xfrm>
            <a:off x="968375" y="742950"/>
            <a:ext cx="4948238" cy="3713163"/>
          </a:xfrm>
          <a:ln/>
        </p:spPr>
      </p:sp>
      <p:sp>
        <p:nvSpPr>
          <p:cNvPr id="4813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4915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30C0EF02-5FAE-43E3-8F17-0565DF6C106A}" type="slidenum">
              <a:rPr lang="en-US" sz="1400" i="0">
                <a:solidFill>
                  <a:prstClr val="black"/>
                </a:solidFill>
                <a:latin typeface="Times New Roman" pitchFamily="18" charset="0"/>
              </a:rPr>
              <a:pPr/>
              <a:t>26</a:t>
            </a:fld>
            <a:endParaRPr lang="en-US" sz="1400" i="0">
              <a:solidFill>
                <a:prstClr val="black"/>
              </a:solidFill>
              <a:latin typeface="Times New Roman" pitchFamily="18" charset="0"/>
            </a:endParaRPr>
          </a:p>
        </p:txBody>
      </p:sp>
      <p:sp>
        <p:nvSpPr>
          <p:cNvPr id="49156" name="Rectangle 2"/>
          <p:cNvSpPr>
            <a:spLocks noGrp="1" noRot="1" noChangeAspect="1" noChangeArrowheads="1" noTextEdit="1"/>
          </p:cNvSpPr>
          <p:nvPr>
            <p:ph type="sldImg"/>
          </p:nvPr>
        </p:nvSpPr>
        <p:spPr>
          <a:xfrm>
            <a:off x="968375" y="742950"/>
            <a:ext cx="4948238" cy="3713163"/>
          </a:xfrm>
          <a:ln/>
        </p:spPr>
      </p:sp>
      <p:sp>
        <p:nvSpPr>
          <p:cNvPr id="49157"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017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5C2D811B-3F19-4880-A4B7-5912B0B99ADB}" type="slidenum">
              <a:rPr lang="en-US" sz="1400" i="0">
                <a:solidFill>
                  <a:prstClr val="black"/>
                </a:solidFill>
                <a:latin typeface="Times New Roman" pitchFamily="18" charset="0"/>
              </a:rPr>
              <a:pPr/>
              <a:t>27</a:t>
            </a:fld>
            <a:endParaRPr lang="en-US" sz="1400" i="0">
              <a:solidFill>
                <a:prstClr val="black"/>
              </a:solidFill>
              <a:latin typeface="Times New Roman" pitchFamily="18" charset="0"/>
            </a:endParaRPr>
          </a:p>
        </p:txBody>
      </p:sp>
      <p:sp>
        <p:nvSpPr>
          <p:cNvPr id="50180" name="Rectangle 2"/>
          <p:cNvSpPr>
            <a:spLocks noGrp="1" noRot="1" noChangeAspect="1" noChangeArrowheads="1" noTextEdit="1"/>
          </p:cNvSpPr>
          <p:nvPr>
            <p:ph type="sldImg"/>
          </p:nvPr>
        </p:nvSpPr>
        <p:spPr>
          <a:xfrm>
            <a:off x="968375" y="742950"/>
            <a:ext cx="4948238" cy="3713163"/>
          </a:xfrm>
          <a:ln/>
        </p:spPr>
      </p:sp>
      <p:sp>
        <p:nvSpPr>
          <p:cNvPr id="5018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12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C6C98A5-8F37-4DD9-8FE1-4A8A1848B6F8}" type="slidenum">
              <a:rPr lang="en-US" sz="1400" i="0">
                <a:solidFill>
                  <a:prstClr val="black"/>
                </a:solidFill>
                <a:latin typeface="Times New Roman" pitchFamily="18" charset="0"/>
              </a:rPr>
              <a:pPr/>
              <a:t>28</a:t>
            </a:fld>
            <a:endParaRPr lang="en-US" sz="1400" i="0">
              <a:solidFill>
                <a:prstClr val="black"/>
              </a:solidFill>
              <a:latin typeface="Times New Roman" pitchFamily="18" charset="0"/>
            </a:endParaRPr>
          </a:p>
        </p:txBody>
      </p:sp>
      <p:sp>
        <p:nvSpPr>
          <p:cNvPr id="51204" name="Rectangle 2"/>
          <p:cNvSpPr>
            <a:spLocks noGrp="1" noRot="1" noChangeAspect="1" noChangeArrowheads="1" noTextEdit="1"/>
          </p:cNvSpPr>
          <p:nvPr>
            <p:ph type="sldImg"/>
          </p:nvPr>
        </p:nvSpPr>
        <p:spPr>
          <a:xfrm>
            <a:off x="968375" y="742950"/>
            <a:ext cx="4948238" cy="3713163"/>
          </a:xfrm>
          <a:ln/>
        </p:spPr>
      </p:sp>
      <p:sp>
        <p:nvSpPr>
          <p:cNvPr id="5120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120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C6C98A5-8F37-4DD9-8FE1-4A8A1848B6F8}" type="slidenum">
              <a:rPr lang="en-US" sz="1400" i="0">
                <a:solidFill>
                  <a:prstClr val="black"/>
                </a:solidFill>
                <a:latin typeface="Times New Roman" pitchFamily="18" charset="0"/>
              </a:rPr>
              <a:pPr/>
              <a:t>29</a:t>
            </a:fld>
            <a:endParaRPr lang="en-US" sz="1400" i="0">
              <a:solidFill>
                <a:prstClr val="black"/>
              </a:solidFill>
              <a:latin typeface="Times New Roman" pitchFamily="18" charset="0"/>
            </a:endParaRPr>
          </a:p>
        </p:txBody>
      </p:sp>
      <p:sp>
        <p:nvSpPr>
          <p:cNvPr id="51204" name="Rectangle 2"/>
          <p:cNvSpPr>
            <a:spLocks noGrp="1" noRot="1" noChangeAspect="1" noChangeArrowheads="1" noTextEdit="1"/>
          </p:cNvSpPr>
          <p:nvPr>
            <p:ph type="sldImg"/>
          </p:nvPr>
        </p:nvSpPr>
        <p:spPr>
          <a:xfrm>
            <a:off x="968375" y="742950"/>
            <a:ext cx="4948238" cy="3713163"/>
          </a:xfrm>
          <a:ln/>
        </p:spPr>
      </p:sp>
      <p:sp>
        <p:nvSpPr>
          <p:cNvPr id="5120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222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0ECF23E4-BA6E-4567-8A68-0D8A1D78A3A7}" type="slidenum">
              <a:rPr lang="en-US" sz="1400" i="0">
                <a:solidFill>
                  <a:prstClr val="black"/>
                </a:solidFill>
                <a:latin typeface="Times New Roman" pitchFamily="18" charset="0"/>
              </a:rPr>
              <a:pPr/>
              <a:t>30</a:t>
            </a:fld>
            <a:endParaRPr lang="en-US" sz="1400" i="0">
              <a:solidFill>
                <a:prstClr val="black"/>
              </a:solidFill>
              <a:latin typeface="Times New Roman" pitchFamily="18" charset="0"/>
            </a:endParaRPr>
          </a:p>
        </p:txBody>
      </p:sp>
      <p:sp>
        <p:nvSpPr>
          <p:cNvPr id="52228" name="Rectangle 2"/>
          <p:cNvSpPr>
            <a:spLocks noGrp="1" noRot="1" noChangeAspect="1" noChangeArrowheads="1" noTextEdit="1"/>
          </p:cNvSpPr>
          <p:nvPr>
            <p:ph type="sldImg"/>
          </p:nvPr>
        </p:nvSpPr>
        <p:spPr>
          <a:xfrm>
            <a:off x="968375" y="742950"/>
            <a:ext cx="4948238" cy="3713163"/>
          </a:xfrm>
          <a:ln/>
        </p:spPr>
      </p:sp>
      <p:sp>
        <p:nvSpPr>
          <p:cNvPr id="52229"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325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7141AED7-6A48-4456-8C39-E4CD3782C8F7}" type="slidenum">
              <a:rPr lang="en-US" sz="1400" i="0">
                <a:solidFill>
                  <a:prstClr val="black"/>
                </a:solidFill>
                <a:latin typeface="Times New Roman" pitchFamily="18" charset="0"/>
              </a:rPr>
              <a:pPr/>
              <a:t>31</a:t>
            </a:fld>
            <a:endParaRPr lang="en-US" sz="1400" i="0">
              <a:solidFill>
                <a:prstClr val="black"/>
              </a:solidFill>
              <a:latin typeface="Times New Roman" pitchFamily="18" charset="0"/>
            </a:endParaRPr>
          </a:p>
        </p:txBody>
      </p:sp>
      <p:sp>
        <p:nvSpPr>
          <p:cNvPr id="53252" name="Rectangle 2"/>
          <p:cNvSpPr>
            <a:spLocks noGrp="1" noRot="1" noChangeAspect="1" noChangeArrowheads="1" noTextEdit="1"/>
          </p:cNvSpPr>
          <p:nvPr>
            <p:ph type="sldImg"/>
          </p:nvPr>
        </p:nvSpPr>
        <p:spPr>
          <a:xfrm>
            <a:off x="968375" y="742950"/>
            <a:ext cx="4948238" cy="3713163"/>
          </a:xfrm>
          <a:ln/>
        </p:spPr>
      </p:sp>
      <p:sp>
        <p:nvSpPr>
          <p:cNvPr id="53253"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6D7A6F3-DFD3-4E93-B2F9-8BCC5A342F68}" type="slidenum">
              <a:rPr lang="en-US"/>
              <a:pPr/>
              <a:t>4</a:t>
            </a:fld>
            <a:endParaRPr lang="en-US"/>
          </a:p>
        </p:txBody>
      </p:sp>
      <p:sp>
        <p:nvSpPr>
          <p:cNvPr id="1147906" name="Rectangle 2"/>
          <p:cNvSpPr>
            <a:spLocks noGrp="1" noRot="1" noChangeAspect="1" noChangeArrowheads="1" noTextEdit="1"/>
          </p:cNvSpPr>
          <p:nvPr>
            <p:ph type="sldImg"/>
          </p:nvPr>
        </p:nvSpPr>
        <p:spPr>
          <a:xfrm>
            <a:off x="968375" y="742950"/>
            <a:ext cx="4948238" cy="3713163"/>
          </a:xfrm>
          <a:ln/>
        </p:spPr>
      </p:sp>
      <p:sp>
        <p:nvSpPr>
          <p:cNvPr id="1147907"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529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B7ACAF4D-9844-4B0E-BD7E-AD8090341098}" type="slidenum">
              <a:rPr lang="en-US" sz="1400" i="0">
                <a:solidFill>
                  <a:prstClr val="black"/>
                </a:solidFill>
                <a:latin typeface="Times New Roman" pitchFamily="18" charset="0"/>
              </a:rPr>
              <a:pPr/>
              <a:t>32</a:t>
            </a:fld>
            <a:endParaRPr lang="en-US" sz="1400" i="0">
              <a:solidFill>
                <a:prstClr val="black"/>
              </a:solidFill>
              <a:latin typeface="Times New Roman" pitchFamily="18" charset="0"/>
            </a:endParaRPr>
          </a:p>
        </p:txBody>
      </p:sp>
      <p:sp>
        <p:nvSpPr>
          <p:cNvPr id="55300" name="Rectangle 2"/>
          <p:cNvSpPr>
            <a:spLocks noGrp="1" noRot="1" noChangeAspect="1" noChangeArrowheads="1" noTextEdit="1"/>
          </p:cNvSpPr>
          <p:nvPr>
            <p:ph type="sldImg"/>
          </p:nvPr>
        </p:nvSpPr>
        <p:spPr>
          <a:xfrm>
            <a:off x="968375" y="742950"/>
            <a:ext cx="4948238" cy="3713163"/>
          </a:xfrm>
          <a:ln/>
        </p:spPr>
      </p:sp>
      <p:sp>
        <p:nvSpPr>
          <p:cNvPr id="55301"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63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8F098DE2-EAEF-42BB-BB3E-C8F0684E455B}" type="slidenum">
              <a:rPr lang="en-US" sz="1400" i="0">
                <a:solidFill>
                  <a:prstClr val="black"/>
                </a:solidFill>
                <a:latin typeface="Times New Roman" pitchFamily="18" charset="0"/>
              </a:rPr>
              <a:pPr/>
              <a:t>33</a:t>
            </a:fld>
            <a:endParaRPr lang="en-US" sz="1400" i="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xfrm>
            <a:off x="968375" y="742950"/>
            <a:ext cx="4948238" cy="3713163"/>
          </a:xfrm>
          <a:ln/>
        </p:spPr>
      </p:sp>
      <p:sp>
        <p:nvSpPr>
          <p:cNvPr id="5632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r>
              <a:rPr lang="en-US" sz="1400" i="0">
                <a:solidFill>
                  <a:prstClr val="black"/>
                </a:solidFill>
                <a:latin typeface="Times New Roman" pitchFamily="18" charset="0"/>
              </a:rPr>
              <a:t>EE141</a:t>
            </a:r>
          </a:p>
        </p:txBody>
      </p:sp>
      <p:sp>
        <p:nvSpPr>
          <p:cNvPr id="5632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8F098DE2-EAEF-42BB-BB3E-C8F0684E455B}" type="slidenum">
              <a:rPr lang="en-US" sz="1400" i="0">
                <a:solidFill>
                  <a:prstClr val="black"/>
                </a:solidFill>
                <a:latin typeface="Times New Roman" pitchFamily="18" charset="0"/>
              </a:rPr>
              <a:pPr/>
              <a:t>34</a:t>
            </a:fld>
            <a:endParaRPr lang="en-US" sz="1400" i="0">
              <a:solidFill>
                <a:prstClr val="black"/>
              </a:solidFill>
              <a:latin typeface="Times New Roman" pitchFamily="18" charset="0"/>
            </a:endParaRPr>
          </a:p>
        </p:txBody>
      </p:sp>
      <p:sp>
        <p:nvSpPr>
          <p:cNvPr id="56324" name="Rectangle 2"/>
          <p:cNvSpPr>
            <a:spLocks noGrp="1" noRot="1" noChangeAspect="1" noChangeArrowheads="1" noTextEdit="1"/>
          </p:cNvSpPr>
          <p:nvPr>
            <p:ph type="sldImg"/>
          </p:nvPr>
        </p:nvSpPr>
        <p:spPr>
          <a:xfrm>
            <a:off x="968375" y="742950"/>
            <a:ext cx="4948238" cy="3713163"/>
          </a:xfrm>
          <a:ln/>
        </p:spPr>
      </p:sp>
      <p:sp>
        <p:nvSpPr>
          <p:cNvPr id="56325" name="Rectangle 3"/>
          <p:cNvSpPr>
            <a:spLocks noGrp="1" noChangeArrowheads="1"/>
          </p:cNvSpPr>
          <p:nvPr>
            <p:ph type="body" idx="1"/>
          </p:nvPr>
        </p:nvSpPr>
        <p:spPr>
          <a:xfrm>
            <a:off x="916195" y="4703631"/>
            <a:ext cx="5051013" cy="445941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13B5E50-0BFA-4ECC-BB65-21F4583871B7}" type="slidenum">
              <a:rPr lang="en-US"/>
              <a:pPr>
                <a:defRPr/>
              </a:pPr>
              <a:t>36</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413B5E50-0BFA-4ECC-BB65-21F4583871B7}" type="slidenum">
              <a:rPr lang="en-US"/>
              <a:pPr>
                <a:defRPr/>
              </a:pPr>
              <a:t>37</a:t>
            </a:fld>
            <a:endParaRPr lang="en-US"/>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AAA3F4C-2080-476A-B6FD-590FF58223EE}" type="slidenum">
              <a:rPr lang="en-US"/>
              <a:pPr>
                <a:defRPr/>
              </a:pPr>
              <a:t>38</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D70A4FF-5FAA-4212-8B16-846B069A18E2}" type="slidenum">
              <a:rPr lang="en-US"/>
              <a:pPr>
                <a:defRPr/>
              </a:pPr>
              <a:t>39</a:t>
            </a:fld>
            <a:endParaRPr lang="en-US"/>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981E8CA-98B8-4398-BDFF-0ACECA9CAD57}" type="slidenum">
              <a:rPr lang="en-US"/>
              <a:pPr>
                <a:defRPr/>
              </a:pPr>
              <a:t>40</a:t>
            </a:fld>
            <a:endParaRPr lang="en-US"/>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1975227-C05C-4DE5-B2E7-CF8D4B741798}" type="slidenum">
              <a:rPr lang="en-US"/>
              <a:pPr>
                <a:defRPr/>
              </a:pPr>
              <a:t>41</a:t>
            </a:fld>
            <a:endParaRPr lang="en-US"/>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887EFCF-6D58-4E19-AF09-EBFD250E66C5}" type="slidenum">
              <a:rPr lang="en-US"/>
              <a:pPr>
                <a:defRPr/>
              </a:pPr>
              <a:t>42</a:t>
            </a:fld>
            <a:endParaRPr 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714BCAB-41C3-4D2E-A29C-8DE8F0FC6CF6}" type="slidenum">
              <a:rPr lang="en-US"/>
              <a:pPr/>
              <a:t>5</a:t>
            </a:fld>
            <a:endParaRPr lang="en-US"/>
          </a:p>
        </p:txBody>
      </p:sp>
      <p:sp>
        <p:nvSpPr>
          <p:cNvPr id="1149954" name="Rectangle 2"/>
          <p:cNvSpPr>
            <a:spLocks noGrp="1" noRot="1" noChangeAspect="1" noChangeArrowheads="1" noTextEdit="1"/>
          </p:cNvSpPr>
          <p:nvPr>
            <p:ph type="sldImg"/>
          </p:nvPr>
        </p:nvSpPr>
        <p:spPr>
          <a:xfrm>
            <a:off x="968375" y="742950"/>
            <a:ext cx="4948238" cy="3713163"/>
          </a:xfrm>
          <a:ln/>
        </p:spPr>
      </p:sp>
      <p:sp>
        <p:nvSpPr>
          <p:cNvPr id="1149955"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887EFCF-6D58-4E19-AF09-EBFD250E66C5}" type="slidenum">
              <a:rPr lang="en-US"/>
              <a:pPr>
                <a:defRPr/>
              </a:pPr>
              <a:t>43</a:t>
            </a:fld>
            <a:endParaRPr lang="en-US"/>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9A3043E-12DD-458E-BC7B-8A7A9565C246}" type="slidenum">
              <a:rPr lang="en-US"/>
              <a:pPr>
                <a:defRPr/>
              </a:pPr>
              <a:t>44</a:t>
            </a:fld>
            <a:endParaRPr lang="en-US"/>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3D262CF-432F-49B8-A913-EE0AF97F9D5D}" type="slidenum">
              <a:rPr lang="en-US"/>
              <a:pPr/>
              <a:t>6</a:t>
            </a:fld>
            <a:endParaRPr lang="en-US"/>
          </a:p>
        </p:txBody>
      </p:sp>
      <p:sp>
        <p:nvSpPr>
          <p:cNvPr id="1152002" name="Rectangle 2"/>
          <p:cNvSpPr>
            <a:spLocks noGrp="1" noRot="1" noChangeAspect="1" noChangeArrowheads="1" noTextEdit="1"/>
          </p:cNvSpPr>
          <p:nvPr>
            <p:ph type="sldImg"/>
          </p:nvPr>
        </p:nvSpPr>
        <p:spPr>
          <a:xfrm>
            <a:off x="968375" y="742950"/>
            <a:ext cx="4948238" cy="3713163"/>
          </a:xfrm>
          <a:ln/>
        </p:spPr>
      </p:sp>
      <p:sp>
        <p:nvSpPr>
          <p:cNvPr id="1152003"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0C735AF-E432-469C-9B35-B02EA0BC9AD4}" type="slidenum">
              <a:rPr lang="en-US"/>
              <a:pPr/>
              <a:t>7</a:t>
            </a:fld>
            <a:endParaRPr lang="en-US"/>
          </a:p>
        </p:txBody>
      </p:sp>
      <p:sp>
        <p:nvSpPr>
          <p:cNvPr id="1154050" name="Rectangle 2"/>
          <p:cNvSpPr>
            <a:spLocks noGrp="1" noRot="1" noChangeAspect="1" noChangeArrowheads="1" noTextEdit="1"/>
          </p:cNvSpPr>
          <p:nvPr>
            <p:ph type="sldImg"/>
          </p:nvPr>
        </p:nvSpPr>
        <p:spPr>
          <a:xfrm>
            <a:off x="968375" y="742950"/>
            <a:ext cx="4948238" cy="3713163"/>
          </a:xfrm>
          <a:ln/>
        </p:spPr>
      </p:sp>
      <p:sp>
        <p:nvSpPr>
          <p:cNvPr id="1154051"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933E33B-AEEF-4609-87A5-5E9019D48FFF}" type="slidenum">
              <a:rPr lang="en-US"/>
              <a:pPr/>
              <a:t>8</a:t>
            </a:fld>
            <a:endParaRPr lang="en-US"/>
          </a:p>
        </p:txBody>
      </p:sp>
      <p:sp>
        <p:nvSpPr>
          <p:cNvPr id="1156098" name="Rectangle 2"/>
          <p:cNvSpPr>
            <a:spLocks noGrp="1" noRot="1" noChangeAspect="1" noChangeArrowheads="1" noTextEdit="1"/>
          </p:cNvSpPr>
          <p:nvPr>
            <p:ph type="sldImg"/>
          </p:nvPr>
        </p:nvSpPr>
        <p:spPr>
          <a:xfrm>
            <a:off x="968375" y="742950"/>
            <a:ext cx="4948238" cy="3713163"/>
          </a:xfrm>
          <a:ln/>
        </p:spPr>
      </p:sp>
      <p:sp>
        <p:nvSpPr>
          <p:cNvPr id="1156099"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1338C1-A762-4F82-89B2-0168FE37175A}" type="slidenum">
              <a:rPr lang="en-US"/>
              <a:pPr/>
              <a:t>9</a:t>
            </a:fld>
            <a:endParaRPr lang="en-US"/>
          </a:p>
        </p:txBody>
      </p:sp>
      <p:sp>
        <p:nvSpPr>
          <p:cNvPr id="1158146" name="Rectangle 2"/>
          <p:cNvSpPr>
            <a:spLocks noGrp="1" noRot="1" noChangeAspect="1" noChangeArrowheads="1" noTextEdit="1"/>
          </p:cNvSpPr>
          <p:nvPr>
            <p:ph type="sldImg"/>
          </p:nvPr>
        </p:nvSpPr>
        <p:spPr>
          <a:xfrm>
            <a:off x="968375" y="742950"/>
            <a:ext cx="4948238" cy="3713163"/>
          </a:xfrm>
          <a:ln/>
        </p:spPr>
      </p:sp>
      <p:sp>
        <p:nvSpPr>
          <p:cNvPr id="1158147"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D525F08-642B-4D39-B722-CF701041379B}" type="slidenum">
              <a:rPr lang="en-US"/>
              <a:pPr/>
              <a:t>10</a:t>
            </a:fld>
            <a:endParaRPr lang="en-US"/>
          </a:p>
        </p:txBody>
      </p:sp>
      <p:sp>
        <p:nvSpPr>
          <p:cNvPr id="1160194" name="Rectangle 2"/>
          <p:cNvSpPr>
            <a:spLocks noGrp="1" noRot="1" noChangeAspect="1" noChangeArrowheads="1" noTextEdit="1"/>
          </p:cNvSpPr>
          <p:nvPr>
            <p:ph type="sldImg"/>
          </p:nvPr>
        </p:nvSpPr>
        <p:spPr>
          <a:xfrm>
            <a:off x="968375" y="742950"/>
            <a:ext cx="4948238" cy="3713163"/>
          </a:xfrm>
          <a:ln/>
        </p:spPr>
      </p:sp>
      <p:sp>
        <p:nvSpPr>
          <p:cNvPr id="1160195" name="Rectangle 3"/>
          <p:cNvSpPr>
            <a:spLocks noGrp="1" noChangeArrowheads="1"/>
          </p:cNvSpPr>
          <p:nvPr>
            <p:ph type="body" idx="1"/>
          </p:nvPr>
        </p:nvSpPr>
        <p:spPr>
          <a:xfrm>
            <a:off x="916195" y="4703631"/>
            <a:ext cx="5051013" cy="4459419"/>
          </a:xfrm>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2763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458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26964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441325"/>
            <a:ext cx="77724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9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827831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8136830" cy="2952452"/>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buClr>
                <a:srgbClr val="FFCC66"/>
              </a:buClr>
            </a:pPr>
            <a:r>
              <a:rPr lang="pl-PL" sz="2800" dirty="0" smtClean="0">
                <a:solidFill>
                  <a:srgbClr val="FFCC66"/>
                </a:solidFill>
              </a:rPr>
              <a:t>Włodzisław Duch</a:t>
            </a:r>
            <a:endParaRPr lang="en-US" sz="2800" dirty="0" smtClean="0">
              <a:solidFill>
                <a:srgbClr val="FFCC66"/>
              </a:solidFill>
            </a:endParaRPr>
          </a:p>
          <a:p>
            <a:pPr eaLnBrk="1" hangingPunct="1">
              <a:lnSpc>
                <a:spcPct val="90000"/>
              </a:lnSpc>
              <a:buClr>
                <a:srgbClr val="FFCC66"/>
              </a:buClr>
            </a:pPr>
            <a:r>
              <a:rPr lang="pl-PL" sz="2800" dirty="0" smtClean="0">
                <a:solidFill>
                  <a:srgbClr val="FFCC66"/>
                </a:solidFill>
              </a:rPr>
              <a:t>UMK Toruń</a:t>
            </a:r>
            <a:r>
              <a:rPr lang="en-US" sz="2800" dirty="0" smtClean="0">
                <a:solidFill>
                  <a:srgbClr val="FFCC66"/>
                </a:solidFill>
              </a:rPr>
              <a:t>, Poland/NTU Singapore</a:t>
            </a:r>
          </a:p>
          <a:p>
            <a:pPr eaLnBrk="1" hangingPunct="1">
              <a:lnSpc>
                <a:spcPct val="90000"/>
              </a:lnSpc>
              <a:buClr>
                <a:srgbClr val="FFCC66"/>
              </a:buClr>
            </a:pPr>
            <a:r>
              <a:rPr lang="pl-PL" sz="2800" dirty="0" smtClean="0">
                <a:solidFill>
                  <a:srgbClr val="FFCC66"/>
                </a:solidFill>
                <a:hlinkClick r:id="rId2"/>
              </a:rPr>
              <a:t>Google: </a:t>
            </a:r>
            <a:r>
              <a:rPr lang="en-US" sz="2800" dirty="0" smtClean="0">
                <a:solidFill>
                  <a:srgbClr val="FFCC66"/>
                </a:solidFill>
                <a:hlinkClick r:id="rId2"/>
              </a:rPr>
              <a:t>W. </a:t>
            </a:r>
            <a:r>
              <a:rPr lang="pl-PL" sz="2800" dirty="0" smtClean="0">
                <a:solidFill>
                  <a:srgbClr val="FFCC66"/>
                </a:solidFill>
                <a:hlinkClick r:id="rId2"/>
              </a:rPr>
              <a:t>Duch</a:t>
            </a:r>
            <a:endParaRPr lang="en-US" sz="2800" dirty="0">
              <a:solidFill>
                <a:srgbClr val="FFCC66"/>
              </a:solidFill>
            </a:endParaRPr>
          </a:p>
        </p:txBody>
      </p:sp>
    </p:spTree>
    <p:extLst>
      <p:ext uri="{BB962C8B-B14F-4D97-AF65-F5344CB8AC3E}">
        <p14:creationId xmlns:p14="http://schemas.microsoft.com/office/powerpoint/2010/main" val="2842758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698500" y="1268413"/>
            <a:ext cx="8121650" cy="1944563"/>
          </a:xfrm>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zawartości 4"/>
          <p:cNvSpPr>
            <a:spLocks noGrp="1"/>
          </p:cNvSpPr>
          <p:nvPr>
            <p:ph sz="quarter" idx="10"/>
          </p:nvPr>
        </p:nvSpPr>
        <p:spPr>
          <a:xfrm>
            <a:off x="755650" y="3644900"/>
            <a:ext cx="914400" cy="9144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32115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8643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64" r:id="rId2"/>
    <p:sldLayoutId id="2147483653" r:id="rId3"/>
    <p:sldLayoutId id="2147483654" r:id="rId4"/>
    <p:sldLayoutId id="2147483655" r:id="rId5"/>
    <p:sldLayoutId id="2147483656" r:id="rId6"/>
  </p:sldLayoutIdLst>
  <p:timing>
    <p:tnLst>
      <p:par>
        <p:cTn id="1" dur="indefinite" restart="never" nodeType="tmRoot"/>
      </p:par>
    </p:tnLst>
  </p:timing>
  <p:txStyles>
    <p:titleStyle>
      <a:lvl1pPr algn="ctr" rtl="0" eaLnBrk="0" fontAlgn="base" hangingPunct="0">
        <a:spcBef>
          <a:spcPct val="0"/>
        </a:spcBef>
        <a:spcAft>
          <a:spcPct val="0"/>
        </a:spcAft>
        <a:defRPr sz="3600" baseline="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extLst>
      <p:ext uri="{BB962C8B-B14F-4D97-AF65-F5344CB8AC3E}">
        <p14:creationId xmlns:p14="http://schemas.microsoft.com/office/powerpoint/2010/main" val="3344626076"/>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ist_of_conspiracy_theor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is.umk.pl/~duch/ref/01/01-plastic/brain-maps.pp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hyperlink" Target="http://lcn.epfl.ch/tutorial/english/competitive/html/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Long-term_potentiation"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en.wikipedia.org/wiki/Synaptogenesis" TargetMode="External"/><Relationship Id="rId5" Type="http://schemas.openxmlformats.org/officeDocument/2006/relationships/hyperlink" Target="http://en.wikipedia.org/wiki/Synaptic_plasticity" TargetMode="External"/><Relationship Id="rId4" Type="http://schemas.openxmlformats.org/officeDocument/2006/relationships/hyperlink" Target="http://en.wikipedia.org/wiki/NMDA_recepto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Long-term_potentiation"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21.xml"/><Relationship Id="rId7"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image" Target="../media/image33.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wmf"/><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5.wmf"/><Relationship Id="rId4"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42.wmf"/><Relationship Id="rId5" Type="http://schemas.openxmlformats.org/officeDocument/2006/relationships/oleObject" Target="../embeddings/oleObject9.bin"/><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hyperlink" Target="http://grey.colorado.edu/CompCogNeuro/index.php/CCNBook/Learning"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oleObject" Target="../embeddings/oleObject10.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38.xml"/><Relationship Id="rId7" Type="http://schemas.openxmlformats.org/officeDocument/2006/relationships/image" Target="../media/image5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s.umk.pl/~duch/ref/01/01-plastic/brain-maps.ppt"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om0.gif" TargetMode="External"/><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om1.jpg" TargetMode="Externa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solidFill>
                  <a:srgbClr val="FFC000"/>
                </a:solidFill>
                <a:effectLst/>
              </a:rPr>
              <a:t>Advanced </a:t>
            </a:r>
            <a:r>
              <a:rPr lang="en-US" sz="3200" dirty="0">
                <a:solidFill>
                  <a:srgbClr val="FFC000"/>
                </a:solidFill>
                <a:effectLst/>
              </a:rPr>
              <a:t>Topic in Cognitive </a:t>
            </a:r>
            <a:r>
              <a:rPr lang="en-US" sz="3200" dirty="0" smtClean="0">
                <a:solidFill>
                  <a:srgbClr val="FFC000"/>
                </a:solidFill>
                <a:effectLst/>
              </a:rPr>
              <a:t/>
            </a:r>
            <a:br>
              <a:rPr lang="en-US" sz="3200" dirty="0" smtClean="0">
                <a:solidFill>
                  <a:srgbClr val="FFC000"/>
                </a:solidFill>
                <a:effectLst/>
              </a:rPr>
            </a:br>
            <a:r>
              <a:rPr lang="en-US" sz="3200" dirty="0" smtClean="0">
                <a:solidFill>
                  <a:srgbClr val="FFC000"/>
                </a:solidFill>
                <a:effectLst/>
              </a:rPr>
              <a:t>Neuroscience and </a:t>
            </a:r>
            <a:r>
              <a:rPr lang="en-US" sz="3200" dirty="0">
                <a:solidFill>
                  <a:srgbClr val="FFC000"/>
                </a:solidFill>
                <a:effectLst/>
              </a:rPr>
              <a:t>Embodied </a:t>
            </a:r>
            <a:r>
              <a:rPr lang="en-US" sz="3200" dirty="0" smtClean="0">
                <a:solidFill>
                  <a:srgbClr val="FFC000"/>
                </a:solidFill>
                <a:effectLst/>
              </a:rPr>
              <a:t>Intelligence</a:t>
            </a:r>
            <a:endParaRPr lang="en-US" sz="4000" dirty="0">
              <a:solidFill>
                <a:srgbClr val="FFC000"/>
              </a:solidFill>
            </a:endParaRPr>
          </a:p>
        </p:txBody>
      </p:sp>
      <p:sp>
        <p:nvSpPr>
          <p:cNvPr id="2051" name="Rectangle 3"/>
          <p:cNvSpPr>
            <a:spLocks noGrp="1" noChangeArrowheads="1"/>
          </p:cNvSpPr>
          <p:nvPr>
            <p:ph type="subTitle" idx="1"/>
          </p:nvPr>
        </p:nvSpPr>
        <p:spPr>
          <a:xfrm>
            <a:off x="755576" y="2420888"/>
            <a:ext cx="4536504" cy="2628081"/>
          </a:xfrm>
          <a:noFill/>
        </p:spPr>
        <p:txBody>
          <a:bodyPr/>
          <a:lstStyle/>
          <a:p>
            <a:pPr eaLnBrk="1" hangingPunct="1">
              <a:lnSpc>
                <a:spcPct val="90000"/>
              </a:lnSpc>
            </a:pPr>
            <a:r>
              <a:rPr lang="en-US" sz="3600" dirty="0" smtClean="0">
                <a:solidFill>
                  <a:schemeClr val="bg2"/>
                </a:solidFill>
                <a:latin typeface="Calibri" pitchFamily="34" charset="0"/>
                <a:cs typeface="Calibri" pitchFamily="34" charset="0"/>
              </a:rPr>
              <a:t>Week 5</a:t>
            </a:r>
            <a:br>
              <a:rPr lang="en-US" sz="3600" dirty="0" smtClean="0">
                <a:solidFill>
                  <a:schemeClr val="bg2"/>
                </a:solidFill>
                <a:latin typeface="Calibri" pitchFamily="34" charset="0"/>
                <a:cs typeface="Calibri" pitchFamily="34" charset="0"/>
              </a:rPr>
            </a:br>
            <a:r>
              <a:rPr lang="en-US" sz="1000" dirty="0" smtClean="0">
                <a:solidFill>
                  <a:schemeClr val="bg2"/>
                </a:solidFill>
                <a:latin typeface="Calibri" pitchFamily="34" charset="0"/>
                <a:cs typeface="Calibri" pitchFamily="34" charset="0"/>
              </a:rPr>
              <a:t/>
            </a:r>
            <a:br>
              <a:rPr lang="en-US" sz="1000" dirty="0" smtClean="0">
                <a:solidFill>
                  <a:schemeClr val="bg2"/>
                </a:solidFill>
                <a:latin typeface="Calibri" pitchFamily="34" charset="0"/>
                <a:cs typeface="Calibri" pitchFamily="34" charset="0"/>
              </a:rPr>
            </a:br>
            <a:r>
              <a:rPr lang="en-US" sz="3600" dirty="0" smtClean="0">
                <a:solidFill>
                  <a:schemeClr val="bg2"/>
                </a:solidFill>
              </a:rPr>
              <a:t>Self-organizing, </a:t>
            </a:r>
            <a:r>
              <a:rPr lang="en-US" sz="3600" dirty="0" err="1" smtClean="0">
                <a:solidFill>
                  <a:schemeClr val="bg2"/>
                </a:solidFill>
              </a:rPr>
              <a:t>Hebbian</a:t>
            </a:r>
            <a:r>
              <a:rPr lang="en-US" sz="3600" dirty="0" smtClean="0">
                <a:solidFill>
                  <a:schemeClr val="bg2"/>
                </a:solidFill>
              </a:rPr>
              <a:t> and error-driven learning.</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800"/>
            <a:ext cx="3429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spTree>
    <p:extLst>
      <p:ext uri="{BB962C8B-B14F-4D97-AF65-F5344CB8AC3E}">
        <p14:creationId xmlns:p14="http://schemas.microsoft.com/office/powerpoint/2010/main" val="1701629156"/>
      </p:ext>
    </p:extLst>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660400" y="441325"/>
            <a:ext cx="7772400" cy="544513"/>
          </a:xfrm>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r>
              <a:rPr lang="pl-PL" dirty="0" err="1">
                <a:solidFill>
                  <a:schemeClr val="bg2"/>
                </a:solidFill>
              </a:rPr>
              <a:t>Maps</a:t>
            </a:r>
            <a:r>
              <a:rPr lang="pl-PL" dirty="0">
                <a:solidFill>
                  <a:schemeClr val="bg2"/>
                </a:solidFill>
              </a:rPr>
              <a:t> and </a:t>
            </a:r>
            <a:r>
              <a:rPr lang="pl-PL" dirty="0" err="1">
                <a:solidFill>
                  <a:schemeClr val="bg2"/>
                </a:solidFill>
              </a:rPr>
              <a:t>distortions</a:t>
            </a:r>
            <a:endParaRPr lang="pl-PL" dirty="0">
              <a:solidFill>
                <a:schemeClr val="bg2"/>
              </a:solidFill>
            </a:endParaRPr>
          </a:p>
        </p:txBody>
      </p:sp>
      <p:sp>
        <p:nvSpPr>
          <p:cNvPr id="1159171" name="Rectangle 3"/>
          <p:cNvSpPr>
            <a:spLocks noChangeArrowheads="1"/>
          </p:cNvSpPr>
          <p:nvPr/>
        </p:nvSpPr>
        <p:spPr bwMode="auto">
          <a:xfrm>
            <a:off x="638175" y="5620304"/>
            <a:ext cx="8258175" cy="977677"/>
          </a:xfrm>
          <a:prstGeom prst="rect">
            <a:avLst/>
          </a:prstGeom>
          <a:noFill/>
          <a:ln w="9525">
            <a:solidFill>
              <a:srgbClr val="006600"/>
            </a:solidFill>
            <a:miter lim="800000"/>
            <a:headEnd/>
            <a:tailEnd/>
          </a:ln>
          <a:effectLst/>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anchor="ctr"/>
          <a:lstStyle/>
          <a:p>
            <a:pPr algn="l"/>
            <a:r>
              <a:rPr lang="en-US" sz="2000" dirty="0">
                <a:solidFill>
                  <a:srgbClr val="FFFFFF"/>
                </a:solidFill>
                <a:latin typeface="+mn-lt"/>
              </a:rPr>
              <a:t>Initial distortions may slowly disappear or may get frozen </a:t>
            </a:r>
            <a:r>
              <a:rPr lang="en-US" sz="2000" dirty="0" smtClean="0">
                <a:solidFill>
                  <a:srgbClr val="FFFFFF"/>
                </a:solidFill>
                <a:latin typeface="+mn-lt"/>
              </a:rPr>
              <a:t>if plasticity rapidly decreases ... leaving the brain with a </a:t>
            </a:r>
            <a:r>
              <a:rPr lang="en-US" sz="2000" dirty="0">
                <a:solidFill>
                  <a:srgbClr val="FFFFFF"/>
                </a:solidFill>
                <a:latin typeface="+mn-lt"/>
              </a:rPr>
              <a:t>completely distorted view of reality</a:t>
            </a:r>
            <a:r>
              <a:rPr lang="en-US" sz="2000" dirty="0" smtClean="0">
                <a:solidFill>
                  <a:srgbClr val="FFFFFF"/>
                </a:solidFill>
                <a:latin typeface="+mn-lt"/>
              </a:rPr>
              <a:t>.</a:t>
            </a:r>
          </a:p>
          <a:p>
            <a:pPr algn="l"/>
            <a:r>
              <a:rPr lang="en-US" sz="2000" dirty="0" smtClean="0">
                <a:solidFill>
                  <a:srgbClr val="FFFFFF"/>
                </a:solidFill>
                <a:latin typeface="+mn-lt"/>
              </a:rPr>
              <a:t>Most people in the world believe in some </a:t>
            </a:r>
            <a:r>
              <a:rPr lang="en-US" sz="2000" dirty="0" smtClean="0">
                <a:solidFill>
                  <a:srgbClr val="FFFFFF"/>
                </a:solidFill>
                <a:latin typeface="+mn-lt"/>
                <a:hlinkClick r:id="rId3"/>
              </a:rPr>
              <a:t>conspiracy theories</a:t>
            </a:r>
            <a:r>
              <a:rPr lang="en-US" sz="2000" dirty="0" smtClean="0">
                <a:solidFill>
                  <a:srgbClr val="FFFFFF"/>
                </a:solidFill>
                <a:latin typeface="+mn-lt"/>
              </a:rPr>
              <a:t> … </a:t>
            </a:r>
            <a:endParaRPr lang="pl-PL" sz="2000" dirty="0">
              <a:solidFill>
                <a:srgbClr val="FFFFFF"/>
              </a:solidFill>
              <a:latin typeface="+mn-lt"/>
            </a:endParaRPr>
          </a:p>
        </p:txBody>
      </p:sp>
      <p:pic>
        <p:nvPicPr>
          <p:cNvPr id="1159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124744"/>
            <a:ext cx="43815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7738" y="1098002"/>
            <a:ext cx="2209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9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7738" y="3296444"/>
            <a:ext cx="21336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684858"/>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a:xfrm>
            <a:off x="304800" y="441325"/>
            <a:ext cx="8420100" cy="544513"/>
          </a:xfrm>
          <a:noFill/>
          <a:ln/>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rgbClr val="0066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r>
              <a:rPr lang="pl-PL" dirty="0" err="1">
                <a:solidFill>
                  <a:schemeClr val="bg2"/>
                </a:solidFill>
              </a:rPr>
              <a:t>Demonstrations</a:t>
            </a:r>
            <a:r>
              <a:rPr lang="pl-PL" dirty="0">
                <a:solidFill>
                  <a:schemeClr val="bg2"/>
                </a:solidFill>
              </a:rPr>
              <a:t> </a:t>
            </a:r>
            <a:r>
              <a:rPr lang="en-US" dirty="0" smtClean="0">
                <a:solidFill>
                  <a:schemeClr val="bg2"/>
                </a:solidFill>
              </a:rPr>
              <a:t>using </a:t>
            </a:r>
            <a:r>
              <a:rPr lang="pl-PL" dirty="0" smtClean="0">
                <a:solidFill>
                  <a:schemeClr val="bg2"/>
                </a:solidFill>
              </a:rPr>
              <a:t>GNG</a:t>
            </a:r>
            <a:endParaRPr lang="pl-PL" dirty="0">
              <a:solidFill>
                <a:schemeClr val="bg2"/>
              </a:solidFill>
            </a:endParaRPr>
          </a:p>
        </p:txBody>
      </p:sp>
      <p:sp>
        <p:nvSpPr>
          <p:cNvPr id="1161219" name="Rectangle 3"/>
          <p:cNvSpPr>
            <a:spLocks noChangeArrowheads="1"/>
          </p:cNvSpPr>
          <p:nvPr/>
        </p:nvSpPr>
        <p:spPr bwMode="auto">
          <a:xfrm>
            <a:off x="555625" y="1236663"/>
            <a:ext cx="8169275" cy="113188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63500" dir="3187806" algn="ctr" rotWithShape="0">
                    <a:schemeClr val="bg2"/>
                  </a:outerShdw>
                </a:effectLst>
              </a14:hiddenEffects>
            </a:ext>
          </a:extLst>
        </p:spPr>
        <p:txBody>
          <a:bodyPr anchor="ctr"/>
          <a:lstStyle/>
          <a:p>
            <a:pPr algn="l"/>
            <a:r>
              <a:rPr lang="en-US" sz="2800" dirty="0" smtClean="0">
                <a:solidFill>
                  <a:srgbClr val="C66B5A"/>
                </a:solidFill>
                <a:latin typeface="+mn-lt"/>
                <a:hlinkClick r:id="rId4"/>
              </a:rPr>
              <a:t>Self-Organizing </a:t>
            </a:r>
            <a:r>
              <a:rPr lang="en-US" sz="2800" dirty="0">
                <a:solidFill>
                  <a:srgbClr val="C66B5A"/>
                </a:solidFill>
                <a:latin typeface="+mn-lt"/>
                <a:hlinkClick r:id="rId4"/>
              </a:rPr>
              <a:t>Networks</a:t>
            </a:r>
            <a:r>
              <a:rPr lang="en-US" sz="2800" dirty="0">
                <a:solidFill>
                  <a:srgbClr val="C66B5A"/>
                </a:solidFill>
                <a:latin typeface="+mn-lt"/>
              </a:rPr>
              <a:t> </a:t>
            </a:r>
            <a:r>
              <a:rPr lang="en-US" sz="2800" dirty="0" smtClean="0">
                <a:solidFill>
                  <a:srgbClr val="FFFFFF"/>
                </a:solidFill>
                <a:latin typeface="+mn-lt"/>
              </a:rPr>
              <a:t>java GNG demos</a:t>
            </a:r>
            <a:r>
              <a:rPr lang="en-US" sz="2800" b="1" dirty="0" smtClean="0">
                <a:solidFill>
                  <a:srgbClr val="FFFFFF"/>
                </a:solidFill>
                <a:effectLst>
                  <a:outerShdw blurRad="38100" dist="38100" dir="2700000" algn="tl">
                    <a:srgbClr val="C0C0C0"/>
                  </a:outerShdw>
                </a:effectLst>
                <a:latin typeface="+mn-lt"/>
              </a:rPr>
              <a:t> </a:t>
            </a:r>
            <a:endParaRPr lang="pl-PL" sz="1400" i="0" dirty="0">
              <a:solidFill>
                <a:srgbClr val="FFFF00"/>
              </a:solidFill>
              <a:latin typeface="+mn-lt"/>
            </a:endParaRPr>
          </a:p>
        </p:txBody>
      </p:sp>
      <p:sp>
        <p:nvSpPr>
          <p:cNvPr id="1161220" name="Text Box 4"/>
          <p:cNvSpPr txBox="1">
            <a:spLocks noChangeArrowheads="1"/>
          </p:cNvSpPr>
          <p:nvPr/>
        </p:nvSpPr>
        <p:spPr bwMode="auto">
          <a:xfrm>
            <a:off x="611188" y="2420938"/>
            <a:ext cx="79932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sz="2000" i="0" dirty="0" smtClean="0">
                <a:solidFill>
                  <a:srgbClr val="FFFFFF"/>
                </a:solidFill>
                <a:latin typeface="Calibri" pitchFamily="34" charset="0"/>
              </a:rPr>
              <a:t>Many versions of competitive learning implemented in Java. </a:t>
            </a:r>
            <a:br>
              <a:rPr lang="en-US" sz="2000" i="0" dirty="0" smtClean="0">
                <a:solidFill>
                  <a:srgbClr val="FFFFFF"/>
                </a:solidFill>
                <a:latin typeface="Calibri" pitchFamily="34" charset="0"/>
              </a:rPr>
            </a:br>
            <a:r>
              <a:rPr lang="en-US" sz="2000" i="0" dirty="0" smtClean="0">
                <a:solidFill>
                  <a:srgbClr val="FFFFFF"/>
                </a:solidFill>
                <a:latin typeface="Calibri" pitchFamily="34" charset="0"/>
              </a:rPr>
              <a:t>Parameters of the program: </a:t>
            </a:r>
          </a:p>
          <a:p>
            <a:pPr algn="l" eaLnBrk="1" hangingPunct="1"/>
            <a:r>
              <a:rPr lang="en-US" i="1" dirty="0" smtClean="0">
                <a:solidFill>
                  <a:srgbClr val="FFFF00"/>
                </a:solidFill>
                <a:latin typeface="Calibri" pitchFamily="34" charset="0"/>
              </a:rPr>
              <a:t>t</a:t>
            </a:r>
            <a:r>
              <a:rPr lang="en-US" i="0" dirty="0" smtClean="0">
                <a:latin typeface="Calibri" pitchFamily="34" charset="0"/>
              </a:rPr>
              <a:t> </a:t>
            </a:r>
            <a:r>
              <a:rPr lang="en-US" i="0" dirty="0" smtClean="0">
                <a:solidFill>
                  <a:srgbClr val="FFFFFF"/>
                </a:solidFill>
                <a:latin typeface="Calibri" pitchFamily="34" charset="0"/>
              </a:rPr>
              <a:t>– </a:t>
            </a:r>
            <a:r>
              <a:rPr lang="en-US" sz="2000" i="0" dirty="0" smtClean="0">
                <a:solidFill>
                  <a:srgbClr val="FFFFFF"/>
                </a:solidFill>
                <a:latin typeface="Calibri" pitchFamily="34" charset="0"/>
              </a:rPr>
              <a:t>iterations </a:t>
            </a:r>
          </a:p>
          <a:p>
            <a:pPr algn="l" eaLnBrk="1" hangingPunct="1"/>
            <a:r>
              <a:rPr lang="en-US" i="1" dirty="0" smtClean="0">
                <a:solidFill>
                  <a:srgbClr val="FFFF00"/>
                </a:solidFill>
                <a:latin typeface="Symbol" pitchFamily="18" charset="2"/>
              </a:rPr>
              <a:t>e</a:t>
            </a:r>
            <a:r>
              <a:rPr lang="en-US" i="0" dirty="0" smtClean="0">
                <a:solidFill>
                  <a:srgbClr val="FFFF00"/>
                </a:solidFill>
                <a:latin typeface="Calibri" pitchFamily="34" charset="0"/>
              </a:rPr>
              <a:t>(</a:t>
            </a:r>
            <a:r>
              <a:rPr lang="en-US" i="1" dirty="0" smtClean="0">
                <a:solidFill>
                  <a:srgbClr val="FFFF00"/>
                </a:solidFill>
                <a:latin typeface="Calibri" pitchFamily="34" charset="0"/>
              </a:rPr>
              <a:t>t</a:t>
            </a:r>
            <a:r>
              <a:rPr lang="en-US" i="0" dirty="0" smtClean="0">
                <a:solidFill>
                  <a:srgbClr val="FFFF00"/>
                </a:solidFill>
                <a:latin typeface="Calibri" pitchFamily="34" charset="0"/>
              </a:rPr>
              <a:t>) = </a:t>
            </a:r>
            <a:r>
              <a:rPr lang="en-US" i="1" dirty="0" err="1" smtClean="0">
                <a:solidFill>
                  <a:srgbClr val="FFFF00"/>
                </a:solidFill>
                <a:latin typeface="Symbol" pitchFamily="18" charset="2"/>
              </a:rPr>
              <a:t>e</a:t>
            </a:r>
            <a:r>
              <a:rPr lang="en-US" i="1" baseline="-25000" dirty="0" err="1" smtClean="0">
                <a:solidFill>
                  <a:srgbClr val="FFFF00"/>
                </a:solidFill>
                <a:latin typeface="Calibri" pitchFamily="34" charset="0"/>
              </a:rPr>
              <a:t>i</a:t>
            </a:r>
            <a:r>
              <a:rPr lang="en-US" i="0" dirty="0" smtClean="0">
                <a:solidFill>
                  <a:srgbClr val="FFFF00"/>
                </a:solidFill>
                <a:latin typeface="Calibri" pitchFamily="34" charset="0"/>
              </a:rPr>
              <a:t> (</a:t>
            </a:r>
            <a:r>
              <a:rPr lang="en-US" i="1" dirty="0" err="1" smtClean="0">
                <a:solidFill>
                  <a:srgbClr val="FFFF00"/>
                </a:solidFill>
                <a:latin typeface="Symbol" pitchFamily="18" charset="2"/>
              </a:rPr>
              <a:t>e</a:t>
            </a:r>
            <a:r>
              <a:rPr lang="en-US" i="1" baseline="-25000" dirty="0" err="1" smtClean="0">
                <a:solidFill>
                  <a:srgbClr val="FFFF00"/>
                </a:solidFill>
                <a:latin typeface="Calibri" pitchFamily="34" charset="0"/>
              </a:rPr>
              <a:t>f</a:t>
            </a:r>
            <a:r>
              <a:rPr lang="en-US" baseline="-25000" dirty="0" smtClean="0">
                <a:solidFill>
                  <a:srgbClr val="FFFF00"/>
                </a:solidFill>
                <a:latin typeface="Calibri" pitchFamily="34" charset="0"/>
              </a:rPr>
              <a:t> </a:t>
            </a:r>
            <a:r>
              <a:rPr lang="en-US" i="0" dirty="0" smtClean="0">
                <a:solidFill>
                  <a:srgbClr val="FFFF00"/>
                </a:solidFill>
                <a:latin typeface="Calibri" pitchFamily="34" charset="0"/>
              </a:rPr>
              <a:t>/ </a:t>
            </a:r>
            <a:r>
              <a:rPr lang="en-US" dirty="0" err="1" smtClean="0">
                <a:solidFill>
                  <a:srgbClr val="FFFF00"/>
                </a:solidFill>
                <a:latin typeface="Symbol" pitchFamily="18" charset="2"/>
              </a:rPr>
              <a:t>e</a:t>
            </a:r>
            <a:r>
              <a:rPr lang="en-US" baseline="-25000" dirty="0" err="1" smtClean="0">
                <a:solidFill>
                  <a:srgbClr val="FFFF00"/>
                </a:solidFill>
                <a:latin typeface="Calibri" pitchFamily="34" charset="0"/>
              </a:rPr>
              <a:t>i</a:t>
            </a:r>
            <a:r>
              <a:rPr lang="en-US" baseline="-25000" dirty="0" smtClean="0">
                <a:solidFill>
                  <a:srgbClr val="FFFF00"/>
                </a:solidFill>
                <a:latin typeface="Calibri" pitchFamily="34" charset="0"/>
              </a:rPr>
              <a:t> </a:t>
            </a:r>
            <a:r>
              <a:rPr lang="en-US" i="0" dirty="0" smtClean="0">
                <a:solidFill>
                  <a:srgbClr val="FFFF00"/>
                </a:solidFill>
                <a:latin typeface="Calibri" pitchFamily="34" charset="0"/>
              </a:rPr>
              <a:t>)</a:t>
            </a:r>
            <a:r>
              <a:rPr lang="en-US" i="1" baseline="30000" dirty="0" smtClean="0">
                <a:solidFill>
                  <a:srgbClr val="FFFF00"/>
                </a:solidFill>
                <a:latin typeface="Calibri" pitchFamily="34" charset="0"/>
              </a:rPr>
              <a:t>t</a:t>
            </a:r>
            <a:r>
              <a:rPr lang="en-US" i="0" baseline="30000" dirty="0" smtClean="0">
                <a:solidFill>
                  <a:srgbClr val="FFFF00"/>
                </a:solidFill>
                <a:latin typeface="Calibri" pitchFamily="34" charset="0"/>
              </a:rPr>
              <a:t>/</a:t>
            </a:r>
            <a:r>
              <a:rPr lang="en-US" baseline="30000" dirty="0" err="1" smtClean="0">
                <a:solidFill>
                  <a:srgbClr val="FFFF00"/>
                </a:solidFill>
                <a:latin typeface="Calibri" pitchFamily="34" charset="0"/>
              </a:rPr>
              <a:t>tmax</a:t>
            </a:r>
            <a:r>
              <a:rPr lang="en-US" baseline="30000" dirty="0" smtClean="0">
                <a:solidFill>
                  <a:srgbClr val="FFFF00"/>
                </a:solidFill>
                <a:latin typeface="Calibri" pitchFamily="34" charset="0"/>
              </a:rPr>
              <a:t>  </a:t>
            </a:r>
            <a:r>
              <a:rPr lang="en-US" i="0" dirty="0" smtClean="0">
                <a:solidFill>
                  <a:srgbClr val="FFFF00"/>
                </a:solidFill>
                <a:latin typeface="Calibri" pitchFamily="34" charset="0"/>
              </a:rPr>
              <a:t>      </a:t>
            </a:r>
            <a:r>
              <a:rPr lang="en-US" sz="2000" i="0" dirty="0" smtClean="0">
                <a:solidFill>
                  <a:srgbClr val="FFFFFF"/>
                </a:solidFill>
                <a:latin typeface="Calibri" pitchFamily="34" charset="0"/>
              </a:rPr>
              <a:t>specifies a step in learning</a:t>
            </a:r>
          </a:p>
          <a:p>
            <a:pPr algn="l" eaLnBrk="1" hangingPunct="1"/>
            <a:r>
              <a:rPr lang="en-US" i="1" dirty="0" smtClean="0">
                <a:solidFill>
                  <a:srgbClr val="FFFF00"/>
                </a:solidFill>
                <a:latin typeface="Symbol" pitchFamily="18" charset="2"/>
              </a:rPr>
              <a:t>s</a:t>
            </a:r>
            <a:r>
              <a:rPr lang="en-US" i="0" dirty="0" smtClean="0">
                <a:solidFill>
                  <a:srgbClr val="FFFF00"/>
                </a:solidFill>
                <a:latin typeface="Calibri" pitchFamily="34" charset="0"/>
              </a:rPr>
              <a:t>(</a:t>
            </a:r>
            <a:r>
              <a:rPr lang="en-US" i="1" dirty="0" smtClean="0">
                <a:solidFill>
                  <a:srgbClr val="FFFF00"/>
                </a:solidFill>
                <a:latin typeface="Calibri" pitchFamily="34" charset="0"/>
              </a:rPr>
              <a:t>t</a:t>
            </a:r>
            <a:r>
              <a:rPr lang="en-US" i="0" dirty="0" smtClean="0">
                <a:solidFill>
                  <a:srgbClr val="FFFF00"/>
                </a:solidFill>
                <a:latin typeface="Calibri" pitchFamily="34" charset="0"/>
              </a:rPr>
              <a:t>) = </a:t>
            </a:r>
            <a:r>
              <a:rPr lang="en-US" i="1" dirty="0" err="1" smtClean="0">
                <a:solidFill>
                  <a:srgbClr val="FFFF00"/>
                </a:solidFill>
                <a:latin typeface="Symbol" pitchFamily="18" charset="2"/>
              </a:rPr>
              <a:t>s</a:t>
            </a:r>
            <a:r>
              <a:rPr lang="en-US" i="1" baseline="-25000" dirty="0" err="1" smtClean="0">
                <a:solidFill>
                  <a:srgbClr val="FFFF00"/>
                </a:solidFill>
                <a:latin typeface="Calibri" pitchFamily="34" charset="0"/>
              </a:rPr>
              <a:t>i</a:t>
            </a:r>
            <a:r>
              <a:rPr lang="en-US" i="0" dirty="0" smtClean="0">
                <a:solidFill>
                  <a:srgbClr val="FFFF00"/>
                </a:solidFill>
                <a:latin typeface="Calibri" pitchFamily="34" charset="0"/>
              </a:rPr>
              <a:t> (</a:t>
            </a:r>
            <a:r>
              <a:rPr lang="en-US" i="1" dirty="0" err="1" smtClean="0">
                <a:solidFill>
                  <a:srgbClr val="FFFF00"/>
                </a:solidFill>
                <a:latin typeface="Symbol" pitchFamily="18" charset="2"/>
              </a:rPr>
              <a:t>s</a:t>
            </a:r>
            <a:r>
              <a:rPr lang="en-US" i="1" baseline="-25000" dirty="0" err="1" smtClean="0">
                <a:solidFill>
                  <a:srgbClr val="FFFF00"/>
                </a:solidFill>
                <a:latin typeface="Calibri" pitchFamily="34" charset="0"/>
              </a:rPr>
              <a:t>f</a:t>
            </a:r>
            <a:r>
              <a:rPr lang="en-US" baseline="-25000" dirty="0" smtClean="0">
                <a:solidFill>
                  <a:srgbClr val="FFFF00"/>
                </a:solidFill>
                <a:latin typeface="Calibri" pitchFamily="34" charset="0"/>
              </a:rPr>
              <a:t> </a:t>
            </a:r>
            <a:r>
              <a:rPr lang="en-US" i="0" dirty="0" smtClean="0">
                <a:solidFill>
                  <a:srgbClr val="FFFF00"/>
                </a:solidFill>
                <a:latin typeface="Calibri" pitchFamily="34" charset="0"/>
              </a:rPr>
              <a:t>/ </a:t>
            </a:r>
            <a:r>
              <a:rPr lang="en-US" i="1" dirty="0" err="1" smtClean="0">
                <a:solidFill>
                  <a:srgbClr val="FFFF00"/>
                </a:solidFill>
                <a:latin typeface="Symbol" pitchFamily="18" charset="2"/>
              </a:rPr>
              <a:t>s</a:t>
            </a:r>
            <a:r>
              <a:rPr lang="en-US" i="1" baseline="-25000" dirty="0" err="1" smtClean="0">
                <a:solidFill>
                  <a:srgbClr val="FFFF00"/>
                </a:solidFill>
                <a:latin typeface="Calibri" pitchFamily="34" charset="0"/>
              </a:rPr>
              <a:t>i</a:t>
            </a:r>
            <a:r>
              <a:rPr lang="en-US" baseline="-25000" dirty="0" smtClean="0">
                <a:solidFill>
                  <a:srgbClr val="FFFF00"/>
                </a:solidFill>
                <a:latin typeface="Calibri" pitchFamily="34" charset="0"/>
              </a:rPr>
              <a:t> </a:t>
            </a:r>
            <a:r>
              <a:rPr lang="en-US" i="0" dirty="0" smtClean="0">
                <a:solidFill>
                  <a:srgbClr val="FFFF00"/>
                </a:solidFill>
                <a:latin typeface="Calibri" pitchFamily="34" charset="0"/>
              </a:rPr>
              <a:t>)</a:t>
            </a:r>
            <a:r>
              <a:rPr lang="en-US" i="1" baseline="30000" dirty="0" smtClean="0">
                <a:solidFill>
                  <a:srgbClr val="FFFF00"/>
                </a:solidFill>
                <a:latin typeface="Calibri" pitchFamily="34" charset="0"/>
              </a:rPr>
              <a:t>t</a:t>
            </a:r>
            <a:r>
              <a:rPr lang="en-US" i="0" baseline="30000" dirty="0" smtClean="0">
                <a:solidFill>
                  <a:srgbClr val="FFFF00"/>
                </a:solidFill>
                <a:latin typeface="Calibri" pitchFamily="34" charset="0"/>
              </a:rPr>
              <a:t>/</a:t>
            </a:r>
            <a:r>
              <a:rPr lang="en-US" baseline="30000" dirty="0" err="1" smtClean="0">
                <a:solidFill>
                  <a:srgbClr val="FFFF00"/>
                </a:solidFill>
                <a:latin typeface="Calibri" pitchFamily="34" charset="0"/>
              </a:rPr>
              <a:t>tmax</a:t>
            </a:r>
            <a:r>
              <a:rPr lang="en-US" baseline="30000" dirty="0" smtClean="0">
                <a:solidFill>
                  <a:srgbClr val="FFFF00"/>
                </a:solidFill>
                <a:latin typeface="Calibri" pitchFamily="34" charset="0"/>
              </a:rPr>
              <a:t>  </a:t>
            </a:r>
            <a:r>
              <a:rPr lang="en-US" dirty="0" smtClean="0">
                <a:solidFill>
                  <a:srgbClr val="FFFF00"/>
                </a:solidFill>
                <a:latin typeface="Calibri" pitchFamily="34" charset="0"/>
              </a:rPr>
              <a:t>   </a:t>
            </a:r>
            <a:r>
              <a:rPr lang="en-US" sz="2000" i="0" dirty="0" smtClean="0">
                <a:solidFill>
                  <a:srgbClr val="FFFFFF"/>
                </a:solidFill>
                <a:latin typeface="Calibri" pitchFamily="34" charset="0"/>
              </a:rPr>
              <a:t>specifies the size of the neighborhood</a:t>
            </a:r>
            <a:endParaRPr lang="en-US" sz="2000" dirty="0">
              <a:solidFill>
                <a:srgbClr val="FFFFFF"/>
              </a:solidFill>
              <a:latin typeface="Calibri" pitchFamily="34" charset="0"/>
            </a:endParaRPr>
          </a:p>
        </p:txBody>
      </p:sp>
      <p:graphicFrame>
        <p:nvGraphicFramePr>
          <p:cNvPr id="1161221" name="Object 5"/>
          <p:cNvGraphicFramePr>
            <a:graphicFrameLocks noChangeAspect="1"/>
          </p:cNvGraphicFramePr>
          <p:nvPr>
            <p:extLst>
              <p:ext uri="{D42A27DB-BD31-4B8C-83A1-F6EECF244321}">
                <p14:modId xmlns:p14="http://schemas.microsoft.com/office/powerpoint/2010/main" val="1197168667"/>
              </p:ext>
            </p:extLst>
          </p:nvPr>
        </p:nvGraphicFramePr>
        <p:xfrm>
          <a:off x="1259632" y="4581128"/>
          <a:ext cx="5961062" cy="755650"/>
        </p:xfrm>
        <a:graphic>
          <a:graphicData uri="http://schemas.openxmlformats.org/presentationml/2006/ole">
            <mc:AlternateContent xmlns:mc="http://schemas.openxmlformats.org/markup-compatibility/2006">
              <mc:Choice xmlns:v="urn:schemas-microsoft-com:vml" Requires="v">
                <p:oleObj spid="_x0000_s7193" name="Equation" r:id="rId5" imgW="2603160" imgH="330120" progId="Equation.DSMT4">
                  <p:embed/>
                </p:oleObj>
              </mc:Choice>
              <mc:Fallback>
                <p:oleObj name="Equation" r:id="rId5" imgW="2603160" imgH="330120" progId="Equation.DSMT4">
                  <p:embed/>
                  <p:pic>
                    <p:nvPicPr>
                      <p:cNvPr id="0" name=""/>
                      <p:cNvPicPr>
                        <a:picLocks noChangeAspect="1" noChangeArrowheads="1"/>
                      </p:cNvPicPr>
                      <p:nvPr/>
                    </p:nvPicPr>
                    <p:blipFill>
                      <a:blip r:embed="rId6"/>
                      <a:srcRect/>
                      <a:stretch>
                        <a:fillRect/>
                      </a:stretch>
                    </p:blipFill>
                    <p:spPr bwMode="auto">
                      <a:xfrm>
                        <a:off x="1259632" y="4581128"/>
                        <a:ext cx="5961062" cy="7556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1222" name="Text Box 6"/>
          <p:cNvSpPr txBox="1">
            <a:spLocks noChangeArrowheads="1"/>
          </p:cNvSpPr>
          <p:nvPr/>
        </p:nvSpPr>
        <p:spPr bwMode="auto">
          <a:xfrm>
            <a:off x="684213" y="5589588"/>
            <a:ext cx="7610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sz="2000" i="0" dirty="0" smtClean="0">
                <a:solidFill>
                  <a:srgbClr val="FFFFFF"/>
                </a:solidFill>
                <a:latin typeface="Calibri" pitchFamily="34" charset="0"/>
              </a:rPr>
              <a:t>Maps 1x30 show the formation of </a:t>
            </a:r>
            <a:r>
              <a:rPr lang="en-US" sz="2000" i="0" dirty="0" err="1" smtClean="0">
                <a:solidFill>
                  <a:srgbClr val="FFFFFF"/>
                </a:solidFill>
                <a:latin typeface="Calibri" pitchFamily="34" charset="0"/>
              </a:rPr>
              <a:t>Peano's</a:t>
            </a:r>
            <a:r>
              <a:rPr lang="en-US" sz="2000" i="0" dirty="0" smtClean="0">
                <a:solidFill>
                  <a:srgbClr val="FFFFFF"/>
                </a:solidFill>
                <a:latin typeface="Calibri" pitchFamily="34" charset="0"/>
              </a:rPr>
              <a:t> curves.</a:t>
            </a:r>
          </a:p>
          <a:p>
            <a:pPr algn="l" eaLnBrk="1" hangingPunct="1"/>
            <a:r>
              <a:rPr lang="en-US" sz="2000" i="0" dirty="0" smtClean="0">
                <a:solidFill>
                  <a:srgbClr val="FFFFFF"/>
                </a:solidFill>
                <a:latin typeface="Calibri" pitchFamily="34" charset="0"/>
              </a:rPr>
              <a:t>An attempt to </a:t>
            </a:r>
            <a:r>
              <a:rPr lang="en-US" sz="2000" i="0" dirty="0" smtClean="0">
                <a:latin typeface="Calibri" pitchFamily="34" charset="0"/>
                <a:hlinkClick r:id="rId7"/>
              </a:rPr>
              <a:t>reconstruct Penfield's maps</a:t>
            </a:r>
            <a:r>
              <a:rPr lang="en-US" sz="2000" i="0" dirty="0" smtClean="0">
                <a:latin typeface="Calibri" pitchFamily="34" charset="0"/>
              </a:rPr>
              <a:t> from responses to touch.</a:t>
            </a:r>
            <a:endParaRPr lang="en-US" sz="2000" i="0" dirty="0">
              <a:latin typeface="Calibri" pitchFamily="34" charset="0"/>
            </a:endParaRPr>
          </a:p>
        </p:txBody>
      </p:sp>
    </p:spTree>
    <p:extLst>
      <p:ext uri="{BB962C8B-B14F-4D97-AF65-F5344CB8AC3E}">
        <p14:creationId xmlns:p14="http://schemas.microsoft.com/office/powerpoint/2010/main" val="3174714023"/>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85800" y="350838"/>
            <a:ext cx="7772400" cy="868362"/>
          </a:xfrm>
          <a:effectLst/>
        </p:spPr>
        <p:txBody>
          <a:bodyPr/>
          <a:lstStyle/>
          <a:p>
            <a:pPr eaLnBrk="1" hangingPunct="1">
              <a:defRPr/>
            </a:pPr>
            <a:r>
              <a:rPr lang="pl-PL" dirty="0" smtClean="0">
                <a:solidFill>
                  <a:schemeClr val="bg2"/>
                </a:solidFill>
              </a:rPr>
              <a:t>2D =&gt; 1D </a:t>
            </a:r>
            <a:r>
              <a:rPr lang="en-US" dirty="0" smtClean="0">
                <a:solidFill>
                  <a:schemeClr val="bg2"/>
                </a:solidFill>
              </a:rPr>
              <a:t>in a triangle</a:t>
            </a:r>
            <a:endParaRPr lang="pl-PL" dirty="0" smtClean="0">
              <a:solidFill>
                <a:schemeClr val="bg2"/>
              </a:solidFill>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1131888"/>
            <a:ext cx="60960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542925" y="5788025"/>
            <a:ext cx="8391525" cy="592138"/>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l"/>
            <a:r>
              <a:rPr lang="en-US" sz="2000" dirty="0">
                <a:solidFill>
                  <a:srgbClr val="FFFFFF"/>
                </a:solidFill>
                <a:latin typeface="+mn-lt"/>
              </a:rPr>
              <a:t>The line in the data space forms a</a:t>
            </a:r>
            <a:r>
              <a:rPr lang="pl-PL" sz="2000" dirty="0">
                <a:solidFill>
                  <a:srgbClr val="FFFFFF"/>
                </a:solidFill>
                <a:latin typeface="+mn-lt"/>
              </a:rPr>
              <a:t> </a:t>
            </a:r>
            <a:r>
              <a:rPr lang="pl-PL" sz="2000" dirty="0" err="1">
                <a:solidFill>
                  <a:srgbClr val="FFFFFF"/>
                </a:solidFill>
                <a:latin typeface="+mn-lt"/>
              </a:rPr>
              <a:t>Peano</a:t>
            </a:r>
            <a:r>
              <a:rPr lang="en-US" sz="2000" dirty="0">
                <a:solidFill>
                  <a:srgbClr val="FFFFFF"/>
                </a:solidFill>
                <a:latin typeface="+mn-lt"/>
              </a:rPr>
              <a:t> curve, an example of a fractal</a:t>
            </a:r>
            <a:r>
              <a:rPr lang="pl-PL" sz="2000" dirty="0">
                <a:solidFill>
                  <a:srgbClr val="FFFFFF"/>
                </a:solidFill>
                <a:latin typeface="+mn-lt"/>
              </a:rPr>
              <a:t>.</a:t>
            </a:r>
            <a:r>
              <a:rPr lang="en-US" sz="2000" dirty="0">
                <a:solidFill>
                  <a:srgbClr val="FFFFFF"/>
                </a:solidFill>
                <a:latin typeface="+mn-lt"/>
              </a:rPr>
              <a:t/>
            </a:r>
            <a:br>
              <a:rPr lang="en-US" sz="2000" dirty="0">
                <a:solidFill>
                  <a:srgbClr val="FFFFFF"/>
                </a:solidFill>
                <a:latin typeface="+mn-lt"/>
              </a:rPr>
            </a:br>
            <a:r>
              <a:rPr lang="en-US" sz="2000" dirty="0">
                <a:solidFill>
                  <a:srgbClr val="FFFFFF"/>
                </a:solidFill>
                <a:latin typeface="+mn-lt"/>
              </a:rPr>
              <a:t>Why?</a:t>
            </a:r>
            <a:endParaRPr lang="pl-PL" sz="2000" dirty="0">
              <a:solidFill>
                <a:srgbClr val="FFFFFF"/>
              </a:solidFill>
              <a:latin typeface="+mn-lt"/>
            </a:endParaRPr>
          </a:p>
        </p:txBody>
      </p:sp>
    </p:spTree>
    <p:extLst>
      <p:ext uri="{BB962C8B-B14F-4D97-AF65-F5344CB8AC3E}">
        <p14:creationId xmlns:p14="http://schemas.microsoft.com/office/powerpoint/2010/main" val="2971598772"/>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sz="3600" dirty="0" smtClean="0"/>
              <a:t>What it will be about</a:t>
            </a:r>
            <a:endParaRPr lang="en-US" sz="3600" dirty="0"/>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smtClean="0"/>
              <a:t>Self-organized </a:t>
            </a:r>
            <a:r>
              <a:rPr lang="en-US" dirty="0"/>
              <a:t>learning: creating topographic representations.</a:t>
            </a:r>
          </a:p>
          <a:p>
            <a:pPr marL="457200" lvl="0" indent="-457200">
              <a:buClr>
                <a:srgbClr val="FFCC66"/>
              </a:buClr>
              <a:buFont typeface="+mj-lt"/>
              <a:buAutoNum type="arabicPeriod"/>
            </a:pPr>
            <a:r>
              <a:rPr lang="en-US" sz="2400" dirty="0" err="1" smtClean="0">
                <a:solidFill>
                  <a:schemeClr val="tx2"/>
                </a:solidFill>
              </a:rPr>
              <a:t>Hebbian</a:t>
            </a:r>
            <a:r>
              <a:rPr lang="en-US" sz="2400" dirty="0" smtClean="0">
                <a:solidFill>
                  <a:schemeClr val="tx2"/>
                </a:solidFill>
              </a:rPr>
              <a:t> correlation learning.</a:t>
            </a:r>
          </a:p>
          <a:p>
            <a:pPr marL="457200" indent="-457200">
              <a:buFont typeface="+mj-lt"/>
              <a:buAutoNum type="arabicPeriod"/>
            </a:pPr>
            <a:r>
              <a:rPr lang="en-US" dirty="0" smtClean="0"/>
              <a:t>Error-driven </a:t>
            </a:r>
            <a:r>
              <a:rPr lang="en-US" dirty="0"/>
              <a:t>task learning</a:t>
            </a:r>
            <a:r>
              <a:rPr lang="en-US" dirty="0" smtClean="0"/>
              <a:t>.</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328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idx="4294967295"/>
          </p:nvPr>
        </p:nvSpPr>
        <p:spPr/>
        <p:txBody>
          <a:bodyPr lIns="91440" tIns="45720" rIns="91440" bIns="45720"/>
          <a:lstStyle/>
          <a:p>
            <a:pPr eaLnBrk="1" hangingPunct="1"/>
            <a:r>
              <a:rPr lang="en-US" dirty="0" err="1" smtClean="0"/>
              <a:t>Hebbian</a:t>
            </a:r>
            <a:r>
              <a:rPr lang="en-US" dirty="0" smtClean="0"/>
              <a:t> learning in primary cortex </a:t>
            </a:r>
            <a:endParaRPr lang="en-US" dirty="0"/>
          </a:p>
        </p:txBody>
      </p:sp>
      <p:sp>
        <p:nvSpPr>
          <p:cNvPr id="1414147" name="Rectangle 3"/>
          <p:cNvSpPr>
            <a:spLocks noGrp="1" noChangeArrowheads="1"/>
          </p:cNvSpPr>
          <p:nvPr>
            <p:ph idx="4294967295"/>
          </p:nvPr>
        </p:nvSpPr>
        <p:spPr>
          <a:xfrm>
            <a:off x="395536" y="1052736"/>
            <a:ext cx="8452173" cy="1472952"/>
          </a:xfrm>
        </p:spPr>
        <p:txBody>
          <a:bodyPr lIns="91440" tIns="45720" rIns="91440" bIns="45720"/>
          <a:lstStyle/>
          <a:p>
            <a:pPr marL="282575" indent="-282575" eaLnBrk="1" hangingPunct="1"/>
            <a:r>
              <a:rPr lang="en-US" dirty="0" err="1" smtClean="0"/>
              <a:t>Nagasena</a:t>
            </a:r>
            <a:r>
              <a:rPr lang="en-US" dirty="0"/>
              <a:t>-Meander dialogue (100 BC): if it were to rain again, where will this </a:t>
            </a:r>
            <a:r>
              <a:rPr lang="en-US" i="1" dirty="0"/>
              <a:t>rain water flow</a:t>
            </a:r>
            <a:r>
              <a:rPr lang="en-US" dirty="0" smtClean="0"/>
              <a:t>? It </a:t>
            </a:r>
            <a:r>
              <a:rPr lang="en-US" dirty="0"/>
              <a:t>will </a:t>
            </a:r>
            <a:r>
              <a:rPr lang="en-US" i="1" dirty="0"/>
              <a:t>flow</a:t>
            </a:r>
            <a:r>
              <a:rPr lang="en-US" dirty="0"/>
              <a:t> in the </a:t>
            </a:r>
            <a:r>
              <a:rPr lang="en-US" i="1" dirty="0"/>
              <a:t>same</a:t>
            </a:r>
            <a:r>
              <a:rPr lang="en-US" dirty="0"/>
              <a:t> way as the first water had </a:t>
            </a:r>
            <a:r>
              <a:rPr lang="en-US" dirty="0" smtClean="0"/>
              <a:t>gone.  </a:t>
            </a:r>
            <a:br>
              <a:rPr lang="en-US" dirty="0" smtClean="0"/>
            </a:br>
            <a:r>
              <a:rPr lang="en-US" dirty="0"/>
              <a:t>Electrical current </a:t>
            </a:r>
            <a:r>
              <a:rPr lang="en-US" dirty="0" smtClean="0"/>
              <a:t>in the brain flows </a:t>
            </a:r>
            <a:r>
              <a:rPr lang="en-US" dirty="0"/>
              <a:t>the same </a:t>
            </a:r>
            <a:r>
              <a:rPr lang="en-US" dirty="0" smtClean="0"/>
              <a:t>way (W. James, 1890).</a:t>
            </a:r>
          </a:p>
          <a:p>
            <a:pPr marL="282575" indent="-282575" eaLnBrk="1" hangingPunct="1"/>
            <a:r>
              <a:rPr lang="en-US" dirty="0" smtClean="0"/>
              <a:t>Donald </a:t>
            </a:r>
            <a:r>
              <a:rPr lang="en-US" dirty="0" err="1" smtClean="0"/>
              <a:t>Hebb</a:t>
            </a:r>
            <a:r>
              <a:rPr lang="en-US" dirty="0" smtClean="0"/>
              <a:t> (1949): Neurons </a:t>
            </a:r>
            <a:r>
              <a:rPr lang="en-US" dirty="0"/>
              <a:t>the fire together, wire </a:t>
            </a:r>
            <a:r>
              <a:rPr lang="en-US" dirty="0" smtClean="0"/>
              <a:t>together.</a:t>
            </a:r>
          </a:p>
          <a:p>
            <a:pPr marL="282575" indent="-282575" eaLnBrk="1" hangingPunct="1"/>
            <a:r>
              <a:rPr lang="en-US" dirty="0"/>
              <a:t>Biological mechanism: synaptic plasticity, or </a:t>
            </a:r>
            <a:r>
              <a:rPr lang="en-US" dirty="0">
                <a:hlinkClick r:id="rId3"/>
              </a:rPr>
              <a:t>Long Term Potentiation</a:t>
            </a:r>
            <a:r>
              <a:rPr lang="en-US" dirty="0"/>
              <a:t> (LTP) and Long Term Depression (LTD</a:t>
            </a:r>
            <a:r>
              <a:rPr lang="en-US" dirty="0" smtClean="0"/>
              <a:t>).</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3082160"/>
            <a:ext cx="21526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603" y="3092964"/>
            <a:ext cx="19431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txBox="1">
            <a:spLocks noChangeArrowheads="1"/>
          </p:cNvSpPr>
          <p:nvPr/>
        </p:nvSpPr>
        <p:spPr bwMode="auto">
          <a:xfrm>
            <a:off x="395536" y="3356992"/>
            <a:ext cx="4598123" cy="331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buClr>
                <a:srgbClr val="FFCC66"/>
              </a:buClr>
              <a:buFontTx/>
              <a:buNone/>
            </a:pPr>
            <a:r>
              <a:rPr lang="en-US" dirty="0" smtClean="0"/>
              <a:t>Synchronous stimulation enhances signal </a:t>
            </a:r>
            <a:r>
              <a:rPr lang="en-US" dirty="0"/>
              <a:t>transmission between </a:t>
            </a:r>
            <a:r>
              <a:rPr lang="en-US" dirty="0" smtClean="0"/>
              <a:t>neurons, lasting from minutes to month. </a:t>
            </a:r>
          </a:p>
          <a:p>
            <a:pPr marL="0" indent="0" eaLnBrk="1" hangingPunct="1">
              <a:buClr>
                <a:srgbClr val="FFCC66"/>
              </a:buClr>
              <a:buFontTx/>
              <a:buNone/>
            </a:pPr>
            <a:r>
              <a:rPr lang="en-US" dirty="0" smtClean="0"/>
              <a:t>Associativity and </a:t>
            </a:r>
            <a:r>
              <a:rPr lang="en-US" dirty="0" err="1" smtClean="0"/>
              <a:t>cooperativity</a:t>
            </a:r>
            <a:r>
              <a:rPr lang="en-US" dirty="0" smtClean="0"/>
              <a:t>: weak stimulation of several pathways increases LTP effect; strong simulation of one increases other path stimulated weakly.</a:t>
            </a:r>
          </a:p>
          <a:p>
            <a:pPr marL="0" indent="0" eaLnBrk="1" hangingPunct="1">
              <a:buClr>
                <a:srgbClr val="FFCC66"/>
              </a:buClr>
              <a:buFontTx/>
              <a:buNone/>
            </a:pPr>
            <a:r>
              <a:rPr lang="en-US" dirty="0" smtClean="0"/>
              <a:t>Memory formation (but only spatial memory demonstrated), role in addiction.</a:t>
            </a:r>
          </a:p>
          <a:p>
            <a:pPr marL="0" indent="0" eaLnBrk="1" hangingPunct="1">
              <a:buClr>
                <a:srgbClr val="FFCC66"/>
              </a:buClr>
              <a:buFontTx/>
              <a:buNone/>
            </a:pPr>
            <a:endParaRPr lang="en-US" dirty="0" smtClean="0"/>
          </a:p>
          <a:p>
            <a:pPr marL="0" indent="0" eaLnBrk="1" hangingPunct="1">
              <a:buClr>
                <a:srgbClr val="FFCC66"/>
              </a:buClr>
              <a:buFontTx/>
              <a:buNone/>
            </a:pPr>
            <a:endParaRPr lang="en-US" dirty="0" smtClean="0"/>
          </a:p>
        </p:txBody>
      </p:sp>
    </p:spTree>
    <p:extLst>
      <p:ext uri="{BB962C8B-B14F-4D97-AF65-F5344CB8AC3E}">
        <p14:creationId xmlns:p14="http://schemas.microsoft.com/office/powerpoint/2010/main" val="344179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5" y="1552575"/>
            <a:ext cx="4137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2434" name="Rectangle 2"/>
          <p:cNvSpPr>
            <a:spLocks noGrp="1" noChangeArrowheads="1"/>
          </p:cNvSpPr>
          <p:nvPr>
            <p:ph type="title"/>
          </p:nvPr>
        </p:nvSpPr>
        <p:spPr>
          <a:xfrm>
            <a:off x="660400" y="441325"/>
            <a:ext cx="7772400" cy="574675"/>
          </a:xfrm>
        </p:spPr>
        <p:txBody>
          <a:bodyPr/>
          <a:lstStyle/>
          <a:p>
            <a:pPr>
              <a:defRPr/>
            </a:pPr>
            <a:r>
              <a:rPr lang="en-US" sz="3600" dirty="0" smtClean="0"/>
              <a:t>Biological foundations: LTP, LTD</a:t>
            </a:r>
          </a:p>
        </p:txBody>
      </p:sp>
      <p:sp>
        <p:nvSpPr>
          <p:cNvPr id="10245" name="Rectangle 3"/>
          <p:cNvSpPr>
            <a:spLocks noGrp="1" noChangeArrowheads="1"/>
          </p:cNvSpPr>
          <p:nvPr>
            <p:ph type="body" sz="half" idx="1"/>
          </p:nvPr>
        </p:nvSpPr>
        <p:spPr>
          <a:xfrm>
            <a:off x="422275" y="1168400"/>
            <a:ext cx="8296275" cy="2808288"/>
          </a:xfrm>
          <a:noFill/>
        </p:spPr>
        <p:txBody>
          <a:bodyPr/>
          <a:lstStyle/>
          <a:p>
            <a:pPr marL="0" indent="0">
              <a:lnSpc>
                <a:spcPct val="80000"/>
              </a:lnSpc>
              <a:buFont typeface="Wingdings" pitchFamily="2" charset="2"/>
              <a:buNone/>
            </a:pPr>
            <a:r>
              <a:rPr lang="en-US" sz="2000" dirty="0" smtClean="0"/>
              <a:t>Long-Term Potentiation (LTP) was discovered in 1966 first in the hippocampus, then in the cortex.</a:t>
            </a:r>
          </a:p>
          <a:p>
            <a:pPr marL="0" indent="0">
              <a:lnSpc>
                <a:spcPct val="80000"/>
              </a:lnSpc>
              <a:buFont typeface="Wingdings" pitchFamily="2" charset="2"/>
              <a:buNone/>
            </a:pPr>
            <a:r>
              <a:rPr lang="en-US" sz="2000" dirty="0" smtClean="0"/>
              <a:t>Stimulating a neuron with a current </a:t>
            </a:r>
          </a:p>
          <a:p>
            <a:pPr marL="0" indent="0">
              <a:lnSpc>
                <a:spcPct val="80000"/>
              </a:lnSpc>
              <a:buFont typeface="Wingdings" pitchFamily="2" charset="2"/>
              <a:buNone/>
            </a:pPr>
            <a:r>
              <a:rPr lang="en-US" sz="2000" dirty="0" smtClean="0"/>
              <a:t>of ~100Hz for 1 second increases </a:t>
            </a:r>
          </a:p>
          <a:p>
            <a:pPr marL="0" indent="0">
              <a:lnSpc>
                <a:spcPct val="80000"/>
              </a:lnSpc>
              <a:buFont typeface="Wingdings" pitchFamily="2" charset="2"/>
              <a:buNone/>
            </a:pPr>
            <a:r>
              <a:rPr lang="en-US" sz="2000" dirty="0" smtClean="0"/>
              <a:t>synaptic efficiency by 50-100%, </a:t>
            </a:r>
          </a:p>
          <a:p>
            <a:pPr marL="0" indent="0">
              <a:lnSpc>
                <a:spcPct val="80000"/>
              </a:lnSpc>
              <a:buFont typeface="Wingdings" pitchFamily="2" charset="2"/>
              <a:buNone/>
            </a:pPr>
            <a:r>
              <a:rPr lang="en-US" sz="2000" dirty="0" smtClean="0"/>
              <a:t>and it is a long-term effect. </a:t>
            </a:r>
          </a:p>
          <a:p>
            <a:pPr marL="0" indent="0">
              <a:lnSpc>
                <a:spcPct val="80000"/>
              </a:lnSpc>
              <a:buFont typeface="Wingdings" pitchFamily="2" charset="2"/>
              <a:buNone/>
            </a:pPr>
            <a:endParaRPr lang="en-US" sz="2000" dirty="0" smtClean="0"/>
          </a:p>
          <a:p>
            <a:pPr marL="0" indent="0">
              <a:lnSpc>
                <a:spcPct val="80000"/>
              </a:lnSpc>
              <a:buFont typeface="Wingdings" pitchFamily="2" charset="2"/>
              <a:buNone/>
            </a:pPr>
            <a:r>
              <a:rPr lang="en-US" sz="2000" dirty="0" smtClean="0"/>
              <a:t>Opposite effect: </a:t>
            </a:r>
          </a:p>
          <a:p>
            <a:pPr marL="0" indent="0">
              <a:lnSpc>
                <a:spcPct val="80000"/>
              </a:lnSpc>
              <a:buFont typeface="Wingdings" pitchFamily="2" charset="2"/>
              <a:buNone/>
            </a:pPr>
            <a:r>
              <a:rPr lang="en-US" sz="2000" dirty="0" smtClean="0"/>
              <a:t>LTD, Long-Term Depression.</a:t>
            </a:r>
          </a:p>
        </p:txBody>
      </p:sp>
      <p:sp>
        <p:nvSpPr>
          <p:cNvPr id="10246" name="Rectangle 4"/>
          <p:cNvSpPr>
            <a:spLocks noChangeArrowheads="1"/>
          </p:cNvSpPr>
          <p:nvPr/>
        </p:nvSpPr>
        <p:spPr bwMode="auto">
          <a:xfrm>
            <a:off x="409576" y="4006850"/>
            <a:ext cx="639467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The most common form of LTP/LTD is related to </a:t>
            </a:r>
            <a:r>
              <a:rPr lang="en-US" sz="2000" dirty="0" smtClean="0">
                <a:solidFill>
                  <a:srgbClr val="FFFFFF"/>
                </a:solidFill>
                <a:latin typeface="Calibri" pitchFamily="34" charset="0"/>
                <a:hlinkClick r:id="rId4"/>
              </a:rPr>
              <a:t>NMDA (glutamate) receptors</a:t>
            </a:r>
            <a:r>
              <a:rPr lang="en-US" sz="2000" dirty="0">
                <a:solidFill>
                  <a:srgbClr val="FFFFFF"/>
                </a:solidFill>
                <a:latin typeface="Calibri" pitchFamily="34" charset="0"/>
              </a:rPr>
              <a:t>. </a:t>
            </a:r>
          </a:p>
          <a:p>
            <a:pPr algn="l">
              <a:buClr>
                <a:srgbClr val="315263"/>
              </a:buClr>
              <a:buSzPct val="75000"/>
              <a:buFont typeface="Wingdings" pitchFamily="2" charset="2"/>
              <a:buNone/>
            </a:pPr>
            <a:r>
              <a:rPr lang="en-US" sz="2000" dirty="0">
                <a:solidFill>
                  <a:srgbClr val="FFFFFF"/>
                </a:solidFill>
                <a:latin typeface="Calibri" pitchFamily="34" charset="0"/>
              </a:rPr>
              <a:t>Activity of NMDA channels requires presynaptic as well as postsynaptic activity, </a:t>
            </a:r>
            <a:r>
              <a:rPr lang="en-US" sz="2000" dirty="0" smtClean="0">
                <a:solidFill>
                  <a:srgbClr val="FFFFFF"/>
                </a:solidFill>
                <a:latin typeface="Calibri" pitchFamily="34" charset="0"/>
              </a:rPr>
              <a:t>in </a:t>
            </a:r>
            <a:r>
              <a:rPr lang="en-US" sz="2000" dirty="0">
                <a:solidFill>
                  <a:srgbClr val="FFFFFF"/>
                </a:solidFill>
                <a:latin typeface="Calibri" pitchFamily="34" charset="0"/>
              </a:rPr>
              <a:t>compliance with the </a:t>
            </a:r>
            <a:r>
              <a:rPr lang="en-US" sz="2000" dirty="0" err="1" smtClean="0">
                <a:solidFill>
                  <a:srgbClr val="FFFFFF"/>
                </a:solidFill>
                <a:latin typeface="Calibri" pitchFamily="34" charset="0"/>
              </a:rPr>
              <a:t>Hebb</a:t>
            </a:r>
            <a:r>
              <a:rPr lang="en-US" sz="2000" dirty="0" smtClean="0">
                <a:solidFill>
                  <a:srgbClr val="FFFFFF"/>
                </a:solidFill>
                <a:latin typeface="Calibri" pitchFamily="34" charset="0"/>
              </a:rPr>
              <a:t> rule. </a:t>
            </a:r>
          </a:p>
          <a:p>
            <a:pPr algn="l">
              <a:buClr>
                <a:srgbClr val="315263"/>
              </a:buClr>
              <a:buSzPct val="75000"/>
              <a:buFont typeface="Wingdings" pitchFamily="2" charset="2"/>
              <a:buNone/>
            </a:pPr>
            <a:r>
              <a:rPr lang="en-US" sz="2000" dirty="0" smtClean="0">
                <a:solidFill>
                  <a:srgbClr val="FFFFFF"/>
                </a:solidFill>
                <a:latin typeface="Calibri" pitchFamily="34" charset="0"/>
              </a:rPr>
              <a:t>Many other forms of </a:t>
            </a:r>
            <a:r>
              <a:rPr lang="en-US" sz="2000" dirty="0" smtClean="0">
                <a:solidFill>
                  <a:srgbClr val="FFFFFF"/>
                </a:solidFill>
                <a:latin typeface="Calibri" pitchFamily="34" charset="0"/>
                <a:hlinkClick r:id="rId5"/>
              </a:rPr>
              <a:t>synaptic plasticity</a:t>
            </a:r>
            <a:r>
              <a:rPr lang="en-US" sz="2000" dirty="0" smtClean="0">
                <a:solidFill>
                  <a:srgbClr val="FFFFFF"/>
                </a:solidFill>
                <a:latin typeface="Calibri" pitchFamily="34" charset="0"/>
              </a:rPr>
              <a:t> exist: short term neural facilitation (paired pulse facilitation) and </a:t>
            </a:r>
            <a:r>
              <a:rPr lang="en-US" sz="2000" dirty="0">
                <a:solidFill>
                  <a:srgbClr val="FFFFFF"/>
                </a:solidFill>
                <a:latin typeface="Calibri" pitchFamily="34" charset="0"/>
              </a:rPr>
              <a:t>depression, </a:t>
            </a:r>
            <a:r>
              <a:rPr lang="en-US" sz="2000" dirty="0" smtClean="0">
                <a:solidFill>
                  <a:srgbClr val="FFFFFF"/>
                </a:solidFill>
                <a:latin typeface="Calibri" pitchFamily="34" charset="0"/>
              </a:rPr>
              <a:t>spike-timing-dependent </a:t>
            </a:r>
            <a:r>
              <a:rPr lang="en-US" sz="2000" dirty="0">
                <a:solidFill>
                  <a:srgbClr val="FFFFFF"/>
                </a:solidFill>
                <a:latin typeface="Calibri" pitchFamily="34" charset="0"/>
              </a:rPr>
              <a:t>plasticity (</a:t>
            </a:r>
            <a:r>
              <a:rPr lang="en-US" sz="2000" dirty="0" smtClean="0">
                <a:solidFill>
                  <a:srgbClr val="FFFFFF"/>
                </a:solidFill>
                <a:latin typeface="Calibri" pitchFamily="34" charset="0"/>
              </a:rPr>
              <a:t>STDP, involves temporal aspects of </a:t>
            </a:r>
            <a:r>
              <a:rPr lang="en-US" sz="2000" dirty="0" err="1" smtClean="0">
                <a:solidFill>
                  <a:srgbClr val="FFFFFF"/>
                </a:solidFill>
                <a:latin typeface="Calibri" pitchFamily="34" charset="0"/>
              </a:rPr>
              <a:t>Hebb</a:t>
            </a:r>
            <a:r>
              <a:rPr lang="en-US" sz="2000" dirty="0" smtClean="0">
                <a:solidFill>
                  <a:srgbClr val="FFFFFF"/>
                </a:solidFill>
                <a:latin typeface="Calibri" pitchFamily="34" charset="0"/>
              </a:rPr>
              <a:t> rule), and </a:t>
            </a:r>
            <a:r>
              <a:rPr lang="en-US" sz="2000" dirty="0" smtClean="0">
                <a:solidFill>
                  <a:srgbClr val="FFFFFF"/>
                </a:solidFill>
                <a:latin typeface="Calibri" pitchFamily="34" charset="0"/>
                <a:hlinkClick r:id="rId6"/>
              </a:rPr>
              <a:t>synaptogenesis</a:t>
            </a:r>
            <a:r>
              <a:rPr lang="en-US" sz="2000" dirty="0" smtClean="0">
                <a:solidFill>
                  <a:srgbClr val="FFFFFF"/>
                </a:solidFill>
                <a:latin typeface="Calibri" pitchFamily="34" charset="0"/>
              </a:rPr>
              <a:t>.</a:t>
            </a:r>
          </a:p>
          <a:p>
            <a:pPr algn="l">
              <a:buClr>
                <a:srgbClr val="315263"/>
              </a:buClr>
              <a:buSzPct val="75000"/>
              <a:buFont typeface="Wingdings" pitchFamily="2" charset="2"/>
              <a:buNone/>
            </a:pPr>
            <a:endParaRPr lang="en-US" sz="2000" dirty="0" smtClean="0">
              <a:solidFill>
                <a:srgbClr val="FFFFFF"/>
              </a:solidFill>
              <a:latin typeface="Calibri" pitchFamily="34" charset="0"/>
            </a:endParaRPr>
          </a:p>
          <a:p>
            <a:pPr algn="l">
              <a:buClr>
                <a:srgbClr val="315263"/>
              </a:buClr>
              <a:buSzPct val="75000"/>
              <a:buFont typeface="Wingdings" pitchFamily="2" charset="2"/>
              <a:buNone/>
            </a:pPr>
            <a:endParaRPr lang="en-US" sz="2000" dirty="0">
              <a:solidFill>
                <a:srgbClr val="FFFFFF"/>
              </a:solidFill>
              <a:latin typeface="Calibri" pitchFamily="34" charset="0"/>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4006850"/>
            <a:ext cx="20955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24803"/>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Grp="1" noChangeArrowheads="1"/>
          </p:cNvSpPr>
          <p:nvPr>
            <p:ph type="title"/>
          </p:nvPr>
        </p:nvSpPr>
        <p:spPr>
          <a:xfrm>
            <a:off x="660400" y="441325"/>
            <a:ext cx="7772400" cy="574675"/>
          </a:xfrm>
        </p:spPr>
        <p:txBody>
          <a:bodyPr/>
          <a:lstStyle/>
          <a:p>
            <a:pPr>
              <a:defRPr/>
            </a:pPr>
            <a:r>
              <a:rPr lang="en-US" sz="3600" dirty="0" smtClean="0"/>
              <a:t>NMDA receptors</a:t>
            </a:r>
          </a:p>
        </p:txBody>
      </p:sp>
      <p:sp>
        <p:nvSpPr>
          <p:cNvPr id="11268" name="Rectangle 3"/>
          <p:cNvSpPr>
            <a:spLocks noGrp="1" noChangeArrowheads="1"/>
          </p:cNvSpPr>
          <p:nvPr>
            <p:ph type="body" sz="half" idx="1"/>
          </p:nvPr>
        </p:nvSpPr>
        <p:spPr>
          <a:xfrm>
            <a:off x="684213" y="1196975"/>
            <a:ext cx="4608512" cy="3744913"/>
          </a:xfrm>
          <a:noFill/>
        </p:spPr>
        <p:txBody>
          <a:bodyPr/>
          <a:lstStyle/>
          <a:p>
            <a:pPr marL="0" indent="0">
              <a:lnSpc>
                <a:spcPct val="90000"/>
              </a:lnSpc>
              <a:buFont typeface="Wingdings" pitchFamily="2" charset="2"/>
              <a:buNone/>
            </a:pPr>
            <a:r>
              <a:rPr lang="en-US" sz="2000" dirty="0" smtClean="0"/>
              <a:t>1. Mg</a:t>
            </a:r>
            <a:r>
              <a:rPr lang="en-US" sz="2000" baseline="30000" dirty="0" smtClean="0"/>
              <a:t>2+ </a:t>
            </a:r>
            <a:r>
              <a:rPr lang="en-US" sz="2000" dirty="0" smtClean="0"/>
              <a:t>ions block NMDA channels. </a:t>
            </a:r>
          </a:p>
          <a:p>
            <a:pPr marL="0" indent="0">
              <a:lnSpc>
                <a:spcPct val="90000"/>
              </a:lnSpc>
              <a:buFont typeface="Wingdings" pitchFamily="2" charset="2"/>
              <a:buNone/>
            </a:pPr>
            <a:r>
              <a:rPr lang="en-US" sz="2000" dirty="0" smtClean="0"/>
              <a:t>An increase in postsynaptic potential is necessary to remove them and enable interactions with glutamate.</a:t>
            </a:r>
            <a:endParaRPr lang="en-US" sz="1000" dirty="0" smtClean="0"/>
          </a:p>
          <a:p>
            <a:pPr marL="0" indent="0">
              <a:lnSpc>
                <a:spcPct val="90000"/>
              </a:lnSpc>
              <a:buFont typeface="Wingdings" pitchFamily="2" charset="2"/>
              <a:buNone/>
            </a:pPr>
            <a:endParaRPr lang="en-US" sz="1000" dirty="0" smtClean="0"/>
          </a:p>
          <a:p>
            <a:pPr marL="0" indent="0">
              <a:lnSpc>
                <a:spcPct val="90000"/>
              </a:lnSpc>
              <a:buFont typeface="Wingdings" pitchFamily="2" charset="2"/>
              <a:buNone/>
            </a:pPr>
            <a:r>
              <a:rPr lang="en-US" sz="2000" dirty="0" smtClean="0"/>
              <a:t>2. Presynaptic activity is necessary to release the glutamate, which opens NMDA channels. </a:t>
            </a:r>
            <a:endParaRPr lang="en-US" sz="1000" dirty="0" smtClean="0"/>
          </a:p>
          <a:p>
            <a:pPr marL="0" indent="0">
              <a:lnSpc>
                <a:spcPct val="90000"/>
              </a:lnSpc>
              <a:buFont typeface="Wingdings" pitchFamily="2" charset="2"/>
              <a:buNone/>
            </a:pPr>
            <a:endParaRPr lang="en-US" sz="1000" dirty="0" smtClean="0"/>
          </a:p>
          <a:p>
            <a:pPr marL="0" indent="0">
              <a:lnSpc>
                <a:spcPct val="90000"/>
              </a:lnSpc>
              <a:buFont typeface="Wingdings" pitchFamily="2" charset="2"/>
              <a:buNone/>
            </a:pPr>
            <a:r>
              <a:rPr lang="en-US" sz="2000" dirty="0" smtClean="0"/>
              <a:t>3. Ca</a:t>
            </a:r>
            <a:r>
              <a:rPr lang="en-US" sz="2000" baseline="30000" dirty="0" smtClean="0"/>
              <a:t>2+</a:t>
            </a:r>
            <a:r>
              <a:rPr lang="en-US" sz="2000" dirty="0" smtClean="0"/>
              <a:t> ions enter these channels triggering a series of chemical reactions, which are not </a:t>
            </a:r>
            <a:r>
              <a:rPr lang="en-US" sz="2000" dirty="0" smtClean="0"/>
              <a:t>yet completely understood.</a:t>
            </a:r>
            <a:endParaRPr lang="en-US" sz="2000" dirty="0" smtClean="0"/>
          </a:p>
        </p:txBody>
      </p:sp>
      <p:sp>
        <p:nvSpPr>
          <p:cNvPr id="11269" name="Rectangle 4"/>
          <p:cNvSpPr>
            <a:spLocks noChangeArrowheads="1"/>
          </p:cNvSpPr>
          <p:nvPr/>
        </p:nvSpPr>
        <p:spPr bwMode="auto">
          <a:xfrm>
            <a:off x="654050" y="5013325"/>
            <a:ext cx="48244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The effect is nonlinear: small amounts of </a:t>
            </a:r>
            <a:r>
              <a:rPr lang="en-US" sz="2000" dirty="0" smtClean="0">
                <a:solidFill>
                  <a:srgbClr val="FFFFFF"/>
                </a:solidFill>
                <a:latin typeface="Calibri" pitchFamily="34" charset="0"/>
              </a:rPr>
              <a:t>Ca</a:t>
            </a:r>
            <a:r>
              <a:rPr lang="en-US" sz="2000" baseline="30000" dirty="0" smtClean="0">
                <a:solidFill>
                  <a:srgbClr val="FFFFFF"/>
                </a:solidFill>
                <a:latin typeface="Calibri" pitchFamily="34" charset="0"/>
              </a:rPr>
              <a:t>2+</a:t>
            </a:r>
            <a:r>
              <a:rPr lang="en-US" sz="2000" dirty="0" smtClean="0">
                <a:solidFill>
                  <a:srgbClr val="FFFFFF"/>
                </a:solidFill>
                <a:latin typeface="Calibri" pitchFamily="34" charset="0"/>
              </a:rPr>
              <a:t> lead to LTD, </a:t>
            </a:r>
            <a:r>
              <a:rPr lang="en-US" sz="2000" dirty="0">
                <a:solidFill>
                  <a:srgbClr val="FFFFFF"/>
                </a:solidFill>
                <a:latin typeface="Calibri" pitchFamily="34" charset="0"/>
              </a:rPr>
              <a:t>and large amounts </a:t>
            </a:r>
            <a:r>
              <a:rPr lang="en-US" sz="2000" dirty="0" smtClean="0">
                <a:solidFill>
                  <a:srgbClr val="FFFFFF"/>
                </a:solidFill>
                <a:latin typeface="Calibri" pitchFamily="34" charset="0"/>
              </a:rPr>
              <a:t>to LTP. Many </a:t>
            </a:r>
            <a:r>
              <a:rPr lang="en-US" sz="2000" dirty="0">
                <a:solidFill>
                  <a:srgbClr val="FFFFFF"/>
                </a:solidFill>
                <a:latin typeface="Calibri" pitchFamily="34" charset="0"/>
              </a:rPr>
              <a:t>other processes play a role in </a:t>
            </a:r>
            <a:r>
              <a:rPr lang="en-US" sz="2000" dirty="0" smtClean="0">
                <a:solidFill>
                  <a:srgbClr val="FFFFFF"/>
                </a:solidFill>
                <a:latin typeface="Calibri" pitchFamily="34" charset="0"/>
              </a:rPr>
              <a:t>LTP.</a:t>
            </a:r>
            <a:br>
              <a:rPr lang="en-US" sz="2000" dirty="0" smtClean="0">
                <a:solidFill>
                  <a:srgbClr val="FFFFFF"/>
                </a:solidFill>
                <a:latin typeface="Calibri" pitchFamily="34" charset="0"/>
              </a:rPr>
            </a:br>
            <a:r>
              <a:rPr lang="en-US" sz="2000" dirty="0" smtClean="0">
                <a:solidFill>
                  <a:srgbClr val="FFFFFF"/>
                </a:solidFill>
                <a:latin typeface="Calibri" pitchFamily="34" charset="0"/>
              </a:rPr>
              <a:t>More </a:t>
            </a:r>
            <a:r>
              <a:rPr lang="en-US" sz="2000" dirty="0">
                <a:solidFill>
                  <a:srgbClr val="FFFFFF"/>
                </a:solidFill>
                <a:latin typeface="Calibri" pitchFamily="34" charset="0"/>
              </a:rPr>
              <a:t>detailed </a:t>
            </a:r>
            <a:r>
              <a:rPr lang="en-US" sz="2000" dirty="0">
                <a:solidFill>
                  <a:srgbClr val="FFFFFF"/>
                </a:solidFill>
                <a:latin typeface="Calibri" pitchFamily="34" charset="0"/>
                <a:hlinkClick r:id="rId3"/>
              </a:rPr>
              <a:t>information on LTP/LTD</a:t>
            </a:r>
            <a:r>
              <a:rPr lang="en-US" sz="2000" dirty="0">
                <a:solidFill>
                  <a:srgbClr val="FFFFFF"/>
                </a:solidFill>
                <a:latin typeface="Calibri" pitchFamily="34" charset="0"/>
              </a:rPr>
              <a:t>. </a:t>
            </a:r>
          </a:p>
        </p:txBody>
      </p:sp>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1125538"/>
            <a:ext cx="3749675"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797425"/>
            <a:ext cx="25606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73570417"/>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660400" y="441325"/>
            <a:ext cx="7772400" cy="574675"/>
          </a:xfrm>
        </p:spPr>
        <p:txBody>
          <a:bodyPr/>
          <a:lstStyle/>
          <a:p>
            <a:pPr>
              <a:defRPr/>
            </a:pPr>
            <a:r>
              <a:rPr lang="en-US" sz="3600" dirty="0" smtClean="0"/>
              <a:t>Model learning</a:t>
            </a:r>
          </a:p>
        </p:txBody>
      </p:sp>
      <p:sp>
        <p:nvSpPr>
          <p:cNvPr id="8196" name="Rectangle 3"/>
          <p:cNvSpPr>
            <a:spLocks noGrp="1" noChangeArrowheads="1"/>
          </p:cNvSpPr>
          <p:nvPr>
            <p:ph type="body" sz="half" idx="1"/>
          </p:nvPr>
        </p:nvSpPr>
        <p:spPr>
          <a:xfrm>
            <a:off x="684213" y="1196975"/>
            <a:ext cx="8135937" cy="1152525"/>
          </a:xfrm>
          <a:noFill/>
        </p:spPr>
        <p:txBody>
          <a:bodyPr/>
          <a:lstStyle/>
          <a:p>
            <a:pPr marL="0" indent="0">
              <a:lnSpc>
                <a:spcPct val="90000"/>
              </a:lnSpc>
              <a:buFont typeface="Wingdings" pitchFamily="2" charset="2"/>
              <a:buNone/>
            </a:pPr>
            <a:r>
              <a:rPr lang="en-US" dirty="0" smtClean="0"/>
              <a:t>Internal representations of patterns appearing in incoming signals in the environment of a given neural group.</a:t>
            </a:r>
          </a:p>
          <a:p>
            <a:pPr marL="0" indent="0">
              <a:lnSpc>
                <a:spcPct val="90000"/>
              </a:lnSpc>
              <a:buFont typeface="Wingdings" pitchFamily="2" charset="2"/>
              <a:buNone/>
            </a:pPr>
            <a:r>
              <a:rPr lang="en-US" dirty="0" smtClean="0"/>
              <a:t>Discovering correlations between signals. </a:t>
            </a:r>
          </a:p>
        </p:txBody>
      </p:sp>
      <p:sp>
        <p:nvSpPr>
          <p:cNvPr id="8197" name="Rectangle 4"/>
          <p:cNvSpPr>
            <a:spLocks noChangeArrowheads="1"/>
          </p:cNvSpPr>
          <p:nvPr/>
        </p:nvSpPr>
        <p:spPr bwMode="auto">
          <a:xfrm>
            <a:off x="6156325" y="2940050"/>
            <a:ext cx="25193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315263"/>
              </a:buClr>
              <a:buSzPct val="75000"/>
              <a:buFont typeface="Wingdings" pitchFamily="2" charset="2"/>
              <a:buNone/>
            </a:pPr>
            <a:r>
              <a:rPr lang="en-US" sz="2000" dirty="0">
                <a:solidFill>
                  <a:srgbClr val="FFFFFF"/>
                </a:solidFill>
                <a:latin typeface="Calibri" pitchFamily="34" charset="0"/>
              </a:rPr>
              <a:t>positive correlation</a:t>
            </a:r>
          </a:p>
        </p:txBody>
      </p:sp>
      <p:pic>
        <p:nvPicPr>
          <p:cNvPr id="81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449513"/>
            <a:ext cx="43211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9" name="Rectangle 6"/>
          <p:cNvSpPr>
            <a:spLocks noChangeArrowheads="1"/>
          </p:cNvSpPr>
          <p:nvPr/>
        </p:nvSpPr>
        <p:spPr bwMode="auto">
          <a:xfrm>
            <a:off x="755650" y="4373563"/>
            <a:ext cx="8137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Elements of images, movements, animal behavior or emotions, we can correlate everything by creating a behavioral model.</a:t>
            </a:r>
          </a:p>
          <a:p>
            <a:pPr algn="l">
              <a:spcBef>
                <a:spcPct val="20000"/>
              </a:spcBef>
              <a:buClr>
                <a:srgbClr val="315263"/>
              </a:buClr>
              <a:buSzPct val="75000"/>
              <a:buFont typeface="Wingdings" pitchFamily="2" charset="2"/>
              <a:buNone/>
            </a:pPr>
            <a:endParaRPr lang="en-US" sz="100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Only strong correlations are relevant, there are too many weak ones and they can be coincidental. </a:t>
            </a: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Example: </a:t>
            </a:r>
            <a:r>
              <a:rPr lang="en-US" sz="2000" dirty="0" err="1">
                <a:solidFill>
                  <a:srgbClr val="FFFFFF"/>
                </a:solidFill>
                <a:latin typeface="Calibri" pitchFamily="34" charset="0"/>
              </a:rPr>
              <a:t>hebb_correl.proj</a:t>
            </a:r>
            <a:r>
              <a:rPr lang="en-US" sz="2000" dirty="0">
                <a:solidFill>
                  <a:srgbClr val="FFFFFF"/>
                </a:solidFill>
                <a:latin typeface="Calibri" pitchFamily="34" charset="0"/>
              </a:rPr>
              <a:t>, in Chapter </a:t>
            </a:r>
            <a:r>
              <a:rPr lang="en-US" sz="2000" dirty="0" smtClean="0">
                <a:solidFill>
                  <a:srgbClr val="FFFFFF"/>
                </a:solidFill>
                <a:latin typeface="Calibri" pitchFamily="34" charset="0"/>
              </a:rPr>
              <a:t>4. </a:t>
            </a:r>
            <a:endParaRPr lang="en-US" sz="2000" dirty="0">
              <a:solidFill>
                <a:srgbClr val="FFFFFF"/>
              </a:solidFill>
              <a:latin typeface="Calibri" pitchFamily="34" charset="0"/>
            </a:endParaRPr>
          </a:p>
        </p:txBody>
      </p:sp>
    </p:spTree>
    <p:extLst>
      <p:ext uri="{BB962C8B-B14F-4D97-AF65-F5344CB8AC3E}">
        <p14:creationId xmlns:p14="http://schemas.microsoft.com/office/powerpoint/2010/main" val="826692524"/>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a:xfrm>
            <a:off x="660400" y="441325"/>
            <a:ext cx="7772400" cy="574675"/>
          </a:xfrm>
        </p:spPr>
        <p:txBody>
          <a:bodyPr/>
          <a:lstStyle/>
          <a:p>
            <a:pPr>
              <a:defRPr/>
            </a:pPr>
            <a:r>
              <a:rPr lang="en-US" sz="3600" dirty="0" smtClean="0"/>
              <a:t>Example</a:t>
            </a:r>
          </a:p>
        </p:txBody>
      </p:sp>
      <p:sp>
        <p:nvSpPr>
          <p:cNvPr id="19460" name="Rectangle 3"/>
          <p:cNvSpPr>
            <a:spLocks noGrp="1" noChangeArrowheads="1"/>
          </p:cNvSpPr>
          <p:nvPr>
            <p:ph type="body" sz="half" idx="1"/>
          </p:nvPr>
        </p:nvSpPr>
        <p:spPr>
          <a:xfrm>
            <a:off x="395288" y="1052513"/>
            <a:ext cx="8424862" cy="792162"/>
          </a:xfrm>
          <a:noFill/>
        </p:spPr>
        <p:txBody>
          <a:bodyPr/>
          <a:lstStyle/>
          <a:p>
            <a:pPr marL="0" indent="0">
              <a:buFont typeface="Wingdings" pitchFamily="2" charset="2"/>
              <a:buNone/>
            </a:pPr>
            <a:r>
              <a:rPr lang="en-US" sz="2000" dirty="0" smtClean="0"/>
              <a:t>The two first inputs are completely correlated; the third is uncorrelated.</a:t>
            </a:r>
          </a:p>
          <a:p>
            <a:pPr marL="0" indent="0">
              <a:buFont typeface="Wingdings" pitchFamily="2" charset="2"/>
              <a:buNone/>
            </a:pPr>
            <a:r>
              <a:rPr lang="en-US" sz="2000" dirty="0" smtClean="0"/>
              <a:t>Changes follow according to </a:t>
            </a:r>
            <a:r>
              <a:rPr lang="en-US" sz="2000" dirty="0" err="1" smtClean="0"/>
              <a:t>Hebb's</a:t>
            </a:r>
            <a:r>
              <a:rPr lang="en-US" sz="2000" dirty="0" smtClean="0"/>
              <a:t> rule for </a:t>
            </a:r>
            <a:r>
              <a:rPr lang="en-US" sz="2000" dirty="0" smtClean="0">
                <a:solidFill>
                  <a:srgbClr val="FFFF00"/>
                </a:solidFill>
                <a:latin typeface="Symbol" pitchFamily="18" charset="2"/>
              </a:rPr>
              <a:t>e</a:t>
            </a:r>
            <a:r>
              <a:rPr lang="en-US" sz="2000" dirty="0" smtClean="0">
                <a:solidFill>
                  <a:srgbClr val="FFFF00"/>
                </a:solidFill>
              </a:rPr>
              <a:t>=1</a:t>
            </a:r>
            <a:r>
              <a:rPr lang="en-US" sz="2000" dirty="0" smtClean="0"/>
              <a:t>.</a:t>
            </a:r>
          </a:p>
        </p:txBody>
      </p:sp>
      <p:sp>
        <p:nvSpPr>
          <p:cNvPr id="19461" name="Rectangle 4"/>
          <p:cNvSpPr>
            <a:spLocks noChangeArrowheads="1"/>
          </p:cNvSpPr>
          <p:nvPr/>
        </p:nvSpPr>
        <p:spPr bwMode="auto">
          <a:xfrm>
            <a:off x="539750" y="4365625"/>
            <a:ext cx="84963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Let  the </a:t>
            </a:r>
            <a:r>
              <a:rPr lang="en-US" sz="2000" dirty="0">
                <a:solidFill>
                  <a:srgbClr val="FFFFFF"/>
                </a:solidFill>
                <a:latin typeface="Calibri" pitchFamily="34" charset="0"/>
              </a:rPr>
              <a:t>signals </a:t>
            </a:r>
            <a:r>
              <a:rPr lang="en-US" sz="2000" dirty="0" smtClean="0">
                <a:solidFill>
                  <a:srgbClr val="FFFFFF"/>
                </a:solidFill>
                <a:latin typeface="Calibri" pitchFamily="34" charset="0"/>
              </a:rPr>
              <a:t>be zero on average </a:t>
            </a:r>
            <a:r>
              <a:rPr lang="en-US" sz="2000" dirty="0">
                <a:solidFill>
                  <a:srgbClr val="FFFFFF"/>
                </a:solidFill>
                <a:latin typeface="Calibri" pitchFamily="34" charset="0"/>
              </a:rPr>
              <a:t>(</a:t>
            </a:r>
            <a:r>
              <a:rPr lang="en-US" sz="2000" dirty="0">
                <a:solidFill>
                  <a:srgbClr val="FFFF00"/>
                </a:solidFill>
                <a:latin typeface="Calibri" pitchFamily="34" charset="0"/>
              </a:rPr>
              <a:t>x</a:t>
            </a:r>
            <a:r>
              <a:rPr lang="en-US" sz="2000" baseline="-25000" dirty="0">
                <a:solidFill>
                  <a:srgbClr val="FFFF00"/>
                </a:solidFill>
                <a:latin typeface="Calibri" pitchFamily="34" charset="0"/>
              </a:rPr>
              <a:t>i</a:t>
            </a:r>
            <a:r>
              <a:rPr lang="en-US" sz="2000" dirty="0">
                <a:solidFill>
                  <a:srgbClr val="FFFF00"/>
                </a:solidFill>
                <a:latin typeface="Calibri" pitchFamily="34" charset="0"/>
              </a:rPr>
              <a:t>=+1 </a:t>
            </a:r>
            <a:r>
              <a:rPr lang="en-US" sz="2000" dirty="0">
                <a:solidFill>
                  <a:srgbClr val="FFFFFF"/>
                </a:solidFill>
                <a:latin typeface="Calibri" pitchFamily="34" charset="0"/>
              </a:rPr>
              <a:t>the same number of times as </a:t>
            </a:r>
            <a:r>
              <a:rPr lang="en-US" sz="2000" dirty="0">
                <a:solidFill>
                  <a:srgbClr val="FFFF00"/>
                </a:solidFill>
                <a:latin typeface="Calibri" pitchFamily="34" charset="0"/>
              </a:rPr>
              <a:t>x</a:t>
            </a:r>
            <a:r>
              <a:rPr lang="en-US" sz="2000" baseline="-25000" dirty="0">
                <a:solidFill>
                  <a:srgbClr val="FFFF00"/>
                </a:solidFill>
                <a:latin typeface="Calibri" pitchFamily="34" charset="0"/>
              </a:rPr>
              <a:t>i</a:t>
            </a:r>
            <a:r>
              <a:rPr lang="en-US" sz="2000" dirty="0">
                <a:solidFill>
                  <a:srgbClr val="FFFF00"/>
                </a:solidFill>
                <a:latin typeface="Calibri" pitchFamily="34" charset="0"/>
              </a:rPr>
              <a:t>=-1</a:t>
            </a:r>
            <a:r>
              <a:rPr lang="en-US" sz="2000" dirty="0">
                <a:solidFill>
                  <a:srgbClr val="FFFFFF"/>
                </a:solidFill>
                <a:latin typeface="Calibri" pitchFamily="34" charset="0"/>
              </a:rPr>
              <a:t>);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for </a:t>
            </a:r>
            <a:r>
              <a:rPr lang="en-US" sz="2000" dirty="0">
                <a:solidFill>
                  <a:srgbClr val="FFFFFF"/>
                </a:solidFill>
                <a:latin typeface="Calibri" pitchFamily="34" charset="0"/>
              </a:rPr>
              <a:t>each vector </a:t>
            </a:r>
            <a:r>
              <a:rPr lang="en-US" sz="2000" dirty="0">
                <a:solidFill>
                  <a:srgbClr val="FFFF00"/>
                </a:solidFill>
                <a:latin typeface="Calibri" pitchFamily="34" charset="0"/>
              </a:rPr>
              <a:t>x =(x</a:t>
            </a:r>
            <a:r>
              <a:rPr lang="en-US" sz="2000" baseline="-25000" dirty="0">
                <a:solidFill>
                  <a:srgbClr val="FFFF00"/>
                </a:solidFill>
                <a:latin typeface="Calibri" pitchFamily="34" charset="0"/>
              </a:rPr>
              <a:t>1</a:t>
            </a:r>
            <a:r>
              <a:rPr lang="en-US" sz="2000" dirty="0">
                <a:solidFill>
                  <a:srgbClr val="FFFF00"/>
                </a:solidFill>
                <a:latin typeface="Calibri" pitchFamily="34" charset="0"/>
              </a:rPr>
              <a:t>,x</a:t>
            </a:r>
            <a:r>
              <a:rPr lang="en-US" sz="2000" baseline="-25000" dirty="0">
                <a:solidFill>
                  <a:srgbClr val="FFFF00"/>
                </a:solidFill>
                <a:latin typeface="Calibri" pitchFamily="34" charset="0"/>
              </a:rPr>
              <a:t>2</a:t>
            </a:r>
            <a:r>
              <a:rPr lang="en-US" sz="2000" dirty="0">
                <a:solidFill>
                  <a:srgbClr val="FFFF00"/>
                </a:solidFill>
                <a:latin typeface="Calibri" pitchFamily="34" charset="0"/>
              </a:rPr>
              <a:t>,x</a:t>
            </a:r>
            <a:r>
              <a:rPr lang="en-US" sz="2000" baseline="-25000" dirty="0">
                <a:solidFill>
                  <a:srgbClr val="FFFF00"/>
                </a:solidFill>
                <a:latin typeface="Calibri" pitchFamily="34" charset="0"/>
              </a:rPr>
              <a:t>3</a:t>
            </a:r>
            <a:r>
              <a:rPr lang="en-US" sz="2000" dirty="0">
                <a:solidFill>
                  <a:srgbClr val="FFFF00"/>
                </a:solidFill>
                <a:latin typeface="Calibri" pitchFamily="34" charset="0"/>
              </a:rPr>
              <a:t>), y</a:t>
            </a:r>
            <a:r>
              <a:rPr lang="en-US" sz="2000" dirty="0">
                <a:solidFill>
                  <a:srgbClr val="FFFFFF"/>
                </a:solidFill>
                <a:latin typeface="Calibri" pitchFamily="34" charset="0"/>
              </a:rPr>
              <a:t> is calculated, and then the new weights. </a:t>
            </a: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Correlated units determine the symbol and scale of the weights,</a:t>
            </a:r>
            <a:br>
              <a:rPr lang="en-US" sz="2000" dirty="0">
                <a:solidFill>
                  <a:srgbClr val="FFFFFF"/>
                </a:solidFill>
                <a:latin typeface="Calibri" pitchFamily="34" charset="0"/>
              </a:rPr>
            </a:br>
            <a:r>
              <a:rPr lang="en-US" sz="2000" dirty="0">
                <a:solidFill>
                  <a:srgbClr val="FFFFFF"/>
                </a:solidFill>
                <a:latin typeface="Calibri" pitchFamily="34" charset="0"/>
              </a:rPr>
              <a:t>and weights of these inputs grow quickly, whereas the weight of the uncorrelated input </a:t>
            </a:r>
            <a:r>
              <a:rPr lang="en-US" sz="2000" dirty="0">
                <a:solidFill>
                  <a:srgbClr val="FFFF00"/>
                </a:solidFill>
                <a:latin typeface="Calibri" pitchFamily="34" charset="0"/>
              </a:rPr>
              <a:t>x</a:t>
            </a:r>
            <a:r>
              <a:rPr lang="en-US" sz="2000" baseline="-25000" dirty="0">
                <a:solidFill>
                  <a:srgbClr val="FFFF00"/>
                </a:solidFill>
                <a:latin typeface="Calibri" pitchFamily="34" charset="0"/>
              </a:rPr>
              <a:t>3</a:t>
            </a:r>
            <a:r>
              <a:rPr lang="en-US" sz="2000" dirty="0">
                <a:solidFill>
                  <a:srgbClr val="FFFF00"/>
                </a:solidFill>
                <a:latin typeface="Calibri" pitchFamily="34" charset="0"/>
              </a:rPr>
              <a:t> </a:t>
            </a:r>
            <a:r>
              <a:rPr lang="en-US" sz="2000" dirty="0">
                <a:solidFill>
                  <a:srgbClr val="FFFFFF"/>
                </a:solidFill>
                <a:latin typeface="Calibri" pitchFamily="34" charset="0"/>
              </a:rPr>
              <a:t>decreases.  </a:t>
            </a: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The weights of unit </a:t>
            </a:r>
            <a:r>
              <a:rPr lang="en-US" sz="2000" i="1" dirty="0">
                <a:solidFill>
                  <a:srgbClr val="FFFFFF"/>
                </a:solidFill>
                <a:latin typeface="Calibri" pitchFamily="34" charset="0"/>
              </a:rPr>
              <a:t>j</a:t>
            </a:r>
            <a:r>
              <a:rPr lang="en-US" sz="2000" dirty="0">
                <a:solidFill>
                  <a:srgbClr val="FFFFFF"/>
                </a:solidFill>
                <a:latin typeface="Calibri" pitchFamily="34" charset="0"/>
              </a:rPr>
              <a:t> change in this way: </a:t>
            </a:r>
            <a:r>
              <a:rPr lang="en-US" sz="2000" i="1" dirty="0" smtClean="0">
                <a:solidFill>
                  <a:srgbClr val="FFFF00"/>
                </a:solidFill>
                <a:latin typeface="Calibri" pitchFamily="34" charset="0"/>
              </a:rPr>
              <a:t>w</a:t>
            </a:r>
            <a:r>
              <a:rPr lang="en-US" sz="2000" i="1" baseline="-25000" dirty="0" smtClean="0">
                <a:solidFill>
                  <a:srgbClr val="FFFF00"/>
                </a:solidFill>
                <a:latin typeface="Calibri" pitchFamily="34" charset="0"/>
              </a:rPr>
              <a:t>j</a:t>
            </a:r>
            <a:r>
              <a:rPr lang="en-US" sz="2000" dirty="0" smtClean="0">
                <a:solidFill>
                  <a:srgbClr val="FFFF00"/>
                </a:solidFill>
                <a:latin typeface="Calibri" pitchFamily="34" charset="0"/>
              </a:rPr>
              <a:t>(t+1)=</a:t>
            </a:r>
            <a:r>
              <a:rPr lang="en-US" sz="2000" i="1" dirty="0" smtClean="0">
                <a:solidFill>
                  <a:srgbClr val="FFFF00"/>
                </a:solidFill>
                <a:latin typeface="Calibri" pitchFamily="34" charset="0"/>
              </a:rPr>
              <a:t>w</a:t>
            </a:r>
            <a:r>
              <a:rPr lang="en-US" sz="2000" i="1" baseline="-25000" dirty="0" smtClean="0">
                <a:solidFill>
                  <a:srgbClr val="FFFF00"/>
                </a:solidFill>
                <a:latin typeface="Calibri" pitchFamily="34" charset="0"/>
              </a:rPr>
              <a:t>j</a:t>
            </a:r>
            <a:r>
              <a:rPr lang="en-US" sz="2000" dirty="0" smtClean="0">
                <a:solidFill>
                  <a:srgbClr val="FFFF00"/>
                </a:solidFill>
                <a:latin typeface="Calibri" pitchFamily="34" charset="0"/>
              </a:rPr>
              <a:t>(t)+</a:t>
            </a:r>
            <a:r>
              <a:rPr lang="en-US" sz="2000" dirty="0" err="1" smtClean="0">
                <a:solidFill>
                  <a:srgbClr val="FFFF00"/>
                </a:solidFill>
                <a:latin typeface="Symbol" pitchFamily="18" charset="2"/>
              </a:rPr>
              <a:t>D</a:t>
            </a:r>
            <a:r>
              <a:rPr lang="en-US" sz="2000" dirty="0" err="1" smtClean="0">
                <a:solidFill>
                  <a:srgbClr val="FFFF00"/>
                </a:solidFill>
                <a:latin typeface="Calibri" pitchFamily="34" charset="0"/>
              </a:rPr>
              <a:t>w</a:t>
            </a:r>
            <a:r>
              <a:rPr lang="en-US" sz="2000" i="1" baseline="-25000" dirty="0" err="1" smtClean="0">
                <a:solidFill>
                  <a:srgbClr val="FFFF00"/>
                </a:solidFill>
                <a:latin typeface="Calibri" pitchFamily="34" charset="0"/>
              </a:rPr>
              <a:t>j</a:t>
            </a:r>
            <a:r>
              <a:rPr lang="en-US" sz="2000" dirty="0" smtClean="0">
                <a:solidFill>
                  <a:srgbClr val="FFFF00"/>
                </a:solidFill>
                <a:latin typeface="Calibri" pitchFamily="34" charset="0"/>
              </a:rPr>
              <a:t>(t</a:t>
            </a:r>
            <a:r>
              <a:rPr lang="en-US" sz="2000" dirty="0">
                <a:solidFill>
                  <a:srgbClr val="FFFF00"/>
                </a:solidFill>
                <a:latin typeface="Calibri" pitchFamily="34" charset="0"/>
              </a:rPr>
              <a:t>)  </a:t>
            </a:r>
          </a:p>
        </p:txBody>
      </p:sp>
      <p:grpSp>
        <p:nvGrpSpPr>
          <p:cNvPr id="6" name="Group 25"/>
          <p:cNvGrpSpPr>
            <a:grpSpLocks/>
          </p:cNvGrpSpPr>
          <p:nvPr/>
        </p:nvGrpSpPr>
        <p:grpSpPr bwMode="auto">
          <a:xfrm>
            <a:off x="445718" y="2137168"/>
            <a:ext cx="8434388" cy="2073275"/>
            <a:chOff x="137" y="2024"/>
            <a:chExt cx="5313" cy="1306"/>
          </a:xfrm>
        </p:grpSpPr>
        <p:grpSp>
          <p:nvGrpSpPr>
            <p:cNvPr id="7" name="Group 19"/>
            <p:cNvGrpSpPr>
              <a:grpSpLocks/>
            </p:cNvGrpSpPr>
            <p:nvPr/>
          </p:nvGrpSpPr>
          <p:grpSpPr bwMode="auto">
            <a:xfrm>
              <a:off x="389" y="2024"/>
              <a:ext cx="5061" cy="1306"/>
              <a:chOff x="389" y="2024"/>
              <a:chExt cx="5061" cy="1306"/>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 y="2024"/>
                <a:ext cx="3629"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3" name="Group 16"/>
              <p:cNvGrpSpPr>
                <a:grpSpLocks/>
              </p:cNvGrpSpPr>
              <p:nvPr/>
            </p:nvGrpSpPr>
            <p:grpSpPr bwMode="auto">
              <a:xfrm>
                <a:off x="4072" y="2171"/>
                <a:ext cx="1378" cy="1005"/>
                <a:chOff x="4319" y="2180"/>
                <a:chExt cx="1378" cy="1005"/>
              </a:xfrm>
            </p:grpSpPr>
            <p:sp>
              <p:nvSpPr>
                <p:cNvPr id="16" name="Oval 6"/>
                <p:cNvSpPr>
                  <a:spLocks noChangeArrowheads="1"/>
                </p:cNvSpPr>
                <p:nvPr/>
              </p:nvSpPr>
              <p:spPr bwMode="auto">
                <a:xfrm>
                  <a:off x="5394" y="2569"/>
                  <a:ext cx="173" cy="201"/>
                </a:xfrm>
                <a:prstGeom prst="ellipse">
                  <a:avLst/>
                </a:prstGeom>
                <a:solidFill>
                  <a:schemeClr val="accent1"/>
                </a:solidFill>
                <a:ln w="12700">
                  <a:solidFill>
                    <a:schemeClr val="accent2"/>
                  </a:solidFill>
                  <a:round/>
                  <a:headEnd/>
                  <a:tailEnd/>
                </a:ln>
              </p:spPr>
              <p:txBody>
                <a:bodyPr wrap="none" anchor="ctr"/>
                <a:lstStyle/>
                <a:p>
                  <a:endParaRPr lang="en-US" dirty="0">
                    <a:solidFill>
                      <a:srgbClr val="EAEAEA"/>
                    </a:solidFill>
                    <a:latin typeface="Calibri" pitchFamily="34" charset="0"/>
                  </a:endParaRPr>
                </a:p>
              </p:txBody>
            </p:sp>
            <p:sp>
              <p:nvSpPr>
                <p:cNvPr id="17" name="Line 7"/>
                <p:cNvSpPr>
                  <a:spLocks noChangeShapeType="1"/>
                </p:cNvSpPr>
                <p:nvPr/>
              </p:nvSpPr>
              <p:spPr bwMode="auto">
                <a:xfrm>
                  <a:off x="4909" y="2331"/>
                  <a:ext cx="521" cy="27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sp>
              <p:nvSpPr>
                <p:cNvPr id="18" name="Line 8"/>
                <p:cNvSpPr>
                  <a:spLocks noChangeShapeType="1"/>
                </p:cNvSpPr>
                <p:nvPr/>
              </p:nvSpPr>
              <p:spPr bwMode="auto">
                <a:xfrm>
                  <a:off x="4955" y="2679"/>
                  <a:ext cx="43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sp>
              <p:nvSpPr>
                <p:cNvPr id="19" name="Line 9"/>
                <p:cNvSpPr>
                  <a:spLocks noChangeShapeType="1"/>
                </p:cNvSpPr>
                <p:nvPr/>
              </p:nvSpPr>
              <p:spPr bwMode="auto">
                <a:xfrm flipV="1">
                  <a:off x="4973" y="2761"/>
                  <a:ext cx="430" cy="30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sp>
              <p:nvSpPr>
                <p:cNvPr id="20" name="AutoShape 10"/>
                <p:cNvSpPr>
                  <a:spLocks/>
                </p:cNvSpPr>
                <p:nvPr/>
              </p:nvSpPr>
              <p:spPr bwMode="auto">
                <a:xfrm>
                  <a:off x="4579" y="2259"/>
                  <a:ext cx="92" cy="923"/>
                </a:xfrm>
                <a:prstGeom prst="leftBrace">
                  <a:avLst>
                    <a:gd name="adj1" fmla="val 83605"/>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EAEAEA"/>
                    </a:solidFill>
                    <a:latin typeface="Calibri" pitchFamily="34" charset="0"/>
                  </a:endParaRPr>
                </a:p>
              </p:txBody>
            </p:sp>
            <p:sp>
              <p:nvSpPr>
                <p:cNvPr id="21" name="Oval 11"/>
                <p:cNvSpPr>
                  <a:spLocks noChangeArrowheads="1"/>
                </p:cNvSpPr>
                <p:nvPr/>
              </p:nvSpPr>
              <p:spPr bwMode="auto">
                <a:xfrm>
                  <a:off x="4768" y="2180"/>
                  <a:ext cx="173" cy="201"/>
                </a:xfrm>
                <a:prstGeom prst="ellipse">
                  <a:avLst/>
                </a:prstGeom>
                <a:solidFill>
                  <a:schemeClr val="accent1"/>
                </a:solidFill>
                <a:ln w="12700">
                  <a:solidFill>
                    <a:schemeClr val="accent2"/>
                  </a:solidFill>
                  <a:round/>
                  <a:headEnd/>
                  <a:tailEnd/>
                </a:ln>
              </p:spPr>
              <p:txBody>
                <a:bodyPr wrap="none" anchor="ctr"/>
                <a:lstStyle/>
                <a:p>
                  <a:endParaRPr lang="en-US" dirty="0">
                    <a:solidFill>
                      <a:srgbClr val="EAEAEA"/>
                    </a:solidFill>
                    <a:latin typeface="Calibri" pitchFamily="34" charset="0"/>
                  </a:endParaRPr>
                </a:p>
              </p:txBody>
            </p:sp>
            <p:sp>
              <p:nvSpPr>
                <p:cNvPr id="22" name="Oval 12"/>
                <p:cNvSpPr>
                  <a:spLocks noChangeArrowheads="1"/>
                </p:cNvSpPr>
                <p:nvPr/>
              </p:nvSpPr>
              <p:spPr bwMode="auto">
                <a:xfrm>
                  <a:off x="4800" y="2588"/>
                  <a:ext cx="173" cy="201"/>
                </a:xfrm>
                <a:prstGeom prst="ellipse">
                  <a:avLst/>
                </a:prstGeom>
                <a:solidFill>
                  <a:schemeClr val="accent1"/>
                </a:solidFill>
                <a:ln w="12700">
                  <a:solidFill>
                    <a:schemeClr val="accent2"/>
                  </a:solidFill>
                  <a:round/>
                  <a:headEnd/>
                  <a:tailEnd/>
                </a:ln>
              </p:spPr>
              <p:txBody>
                <a:bodyPr wrap="none" anchor="ctr"/>
                <a:lstStyle/>
                <a:p>
                  <a:endParaRPr lang="en-US" dirty="0">
                    <a:solidFill>
                      <a:srgbClr val="EAEAEA"/>
                    </a:solidFill>
                    <a:latin typeface="Calibri" pitchFamily="34" charset="0"/>
                  </a:endParaRPr>
                </a:p>
              </p:txBody>
            </p:sp>
            <p:sp>
              <p:nvSpPr>
                <p:cNvPr id="23" name="Oval 13"/>
                <p:cNvSpPr>
                  <a:spLocks noChangeArrowheads="1"/>
                </p:cNvSpPr>
                <p:nvPr/>
              </p:nvSpPr>
              <p:spPr bwMode="auto">
                <a:xfrm>
                  <a:off x="4804" y="2976"/>
                  <a:ext cx="173" cy="201"/>
                </a:xfrm>
                <a:prstGeom prst="ellipse">
                  <a:avLst/>
                </a:prstGeom>
                <a:solidFill>
                  <a:schemeClr val="accent1"/>
                </a:solidFill>
                <a:ln w="12700">
                  <a:solidFill>
                    <a:schemeClr val="accent2"/>
                  </a:solidFill>
                  <a:round/>
                  <a:headEnd/>
                  <a:tailEnd/>
                </a:ln>
              </p:spPr>
              <p:txBody>
                <a:bodyPr wrap="none" anchor="ctr"/>
                <a:lstStyle/>
                <a:p>
                  <a:endParaRPr lang="en-US" dirty="0">
                    <a:solidFill>
                      <a:srgbClr val="EAEAEA"/>
                    </a:solidFill>
                    <a:latin typeface="Calibri" pitchFamily="34" charset="0"/>
                  </a:endParaRPr>
                </a:p>
              </p:txBody>
            </p:sp>
            <p:sp>
              <p:nvSpPr>
                <p:cNvPr id="24" name="Text Box 14"/>
                <p:cNvSpPr txBox="1">
                  <a:spLocks noChangeArrowheads="1"/>
                </p:cNvSpPr>
                <p:nvPr/>
              </p:nvSpPr>
              <p:spPr bwMode="auto">
                <a:xfrm>
                  <a:off x="4319" y="2564"/>
                  <a:ext cx="2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r>
                    <a:rPr lang="en-US" dirty="0">
                      <a:solidFill>
                        <a:srgbClr val="FFFF00"/>
                      </a:solidFill>
                      <a:latin typeface="Calibri" pitchFamily="34" charset="0"/>
                    </a:rPr>
                    <a:t>x</a:t>
                  </a:r>
                  <a:r>
                    <a:rPr lang="en-US" baseline="-25000" dirty="0">
                      <a:solidFill>
                        <a:srgbClr val="FFFF00"/>
                      </a:solidFill>
                      <a:latin typeface="Calibri" pitchFamily="34" charset="0"/>
                    </a:rPr>
                    <a:t>i</a:t>
                  </a:r>
                </a:p>
              </p:txBody>
            </p:sp>
            <p:sp>
              <p:nvSpPr>
                <p:cNvPr id="25" name="Text Box 15"/>
                <p:cNvSpPr txBox="1">
                  <a:spLocks noChangeArrowheads="1"/>
                </p:cNvSpPr>
                <p:nvPr/>
              </p:nvSpPr>
              <p:spPr bwMode="auto">
                <a:xfrm>
                  <a:off x="5068" y="2894"/>
                  <a:ext cx="6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r>
                    <a:rPr lang="en-US" dirty="0" err="1" smtClean="0">
                      <a:solidFill>
                        <a:srgbClr val="FFFF00"/>
                      </a:solidFill>
                      <a:latin typeface="Calibri" pitchFamily="34" charset="0"/>
                    </a:rPr>
                    <a:t>y</a:t>
                  </a:r>
                  <a:r>
                    <a:rPr lang="en-US" baseline="-25000" dirty="0" err="1" smtClean="0">
                      <a:solidFill>
                        <a:srgbClr val="FFFF00"/>
                      </a:solidFill>
                      <a:latin typeface="Calibri" pitchFamily="34" charset="0"/>
                    </a:rPr>
                    <a:t>j</a:t>
                  </a:r>
                  <a:r>
                    <a:rPr lang="en-US" dirty="0" smtClean="0">
                      <a:solidFill>
                        <a:srgbClr val="FFFF00"/>
                      </a:solidFill>
                      <a:latin typeface="Calibri" pitchFamily="34" charset="0"/>
                    </a:rPr>
                    <a:t>=</a:t>
                  </a:r>
                  <a:r>
                    <a:rPr lang="en-US" b="1" i="0" dirty="0" smtClean="0">
                      <a:solidFill>
                        <a:srgbClr val="FFFF00"/>
                      </a:solidFill>
                      <a:latin typeface="Calibri" pitchFamily="34" charset="0"/>
                    </a:rPr>
                    <a:t>x</a:t>
                  </a:r>
                  <a:r>
                    <a:rPr lang="en-US" baseline="-25000" dirty="0" smtClean="0">
                      <a:solidFill>
                        <a:srgbClr val="FFFF00"/>
                      </a:solidFill>
                      <a:latin typeface="Calibri" pitchFamily="34" charset="0"/>
                    </a:rPr>
                    <a:t>*</a:t>
                  </a:r>
                  <a:r>
                    <a:rPr lang="en-US" b="1" i="0" dirty="0" smtClean="0">
                      <a:solidFill>
                        <a:srgbClr val="FFFF00"/>
                      </a:solidFill>
                      <a:latin typeface="Calibri" pitchFamily="34" charset="0"/>
                    </a:rPr>
                    <a:t>w</a:t>
                  </a:r>
                  <a:endParaRPr lang="en-US" b="1" i="0" dirty="0">
                    <a:solidFill>
                      <a:srgbClr val="FFFF00"/>
                    </a:solidFill>
                    <a:latin typeface="Calibri" pitchFamily="34" charset="0"/>
                  </a:endParaRPr>
                </a:p>
              </p:txBody>
            </p:sp>
          </p:grpSp>
          <p:sp>
            <p:nvSpPr>
              <p:cNvPr id="14" name="Line 17"/>
              <p:cNvSpPr>
                <a:spLocks noChangeShapeType="1"/>
              </p:cNvSpPr>
              <p:nvPr/>
            </p:nvSpPr>
            <p:spPr bwMode="auto">
              <a:xfrm>
                <a:off x="1353" y="2331"/>
                <a:ext cx="201" cy="33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sp>
            <p:nvSpPr>
              <p:cNvPr id="15" name="Line 18"/>
              <p:cNvSpPr>
                <a:spLocks noChangeShapeType="1"/>
              </p:cNvSpPr>
              <p:nvPr/>
            </p:nvSpPr>
            <p:spPr bwMode="auto">
              <a:xfrm>
                <a:off x="1363" y="2761"/>
                <a:ext cx="191" cy="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grpSp>
        <p:cxnSp>
          <p:nvCxnSpPr>
            <p:cNvPr id="8" name="AutoShape 21"/>
            <p:cNvCxnSpPr>
              <a:cxnSpLocks noChangeShapeType="1"/>
            </p:cNvCxnSpPr>
            <p:nvPr/>
          </p:nvCxnSpPr>
          <p:spPr bwMode="auto">
            <a:xfrm rot="5400000" flipH="1">
              <a:off x="218" y="2317"/>
              <a:ext cx="227" cy="115"/>
            </a:xfrm>
            <a:prstGeom prst="curvedConnector3">
              <a:avLst>
                <a:gd name="adj1" fmla="val 49778"/>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AutoShape 22"/>
            <p:cNvCxnSpPr>
              <a:cxnSpLocks noChangeShapeType="1"/>
            </p:cNvCxnSpPr>
            <p:nvPr/>
          </p:nvCxnSpPr>
          <p:spPr bwMode="auto">
            <a:xfrm rot="10800000">
              <a:off x="137" y="2252"/>
              <a:ext cx="252" cy="794"/>
            </a:xfrm>
            <a:prstGeom prst="curvedConnector2">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AutoShape 23"/>
            <p:cNvSpPr>
              <a:spLocks noChangeArrowheads="1"/>
            </p:cNvSpPr>
            <p:nvPr/>
          </p:nvSpPr>
          <p:spPr bwMode="auto">
            <a:xfrm>
              <a:off x="138" y="2039"/>
              <a:ext cx="186" cy="209"/>
            </a:xfrm>
            <a:prstGeom prst="star5">
              <a:avLst/>
            </a:prstGeom>
            <a:noFill/>
            <a:ln w="12700">
              <a:solidFill>
                <a:schemeClr val="tx1"/>
              </a:solidFill>
              <a:miter lim="800000"/>
              <a:headEnd/>
              <a:tailEnd/>
            </a:ln>
            <a:effectLst/>
          </p:spPr>
          <p:txBody>
            <a:bodyPr wrap="none" anchor="ctr"/>
            <a:lstStyle/>
            <a:p>
              <a:pPr>
                <a:defRPr/>
              </a:pPr>
              <a:endParaRPr lang="en-US" dirty="0">
                <a:solidFill>
                  <a:srgbClr val="EAEAEA"/>
                </a:solidFill>
                <a:latin typeface="Calibri" pitchFamily="34" charset="0"/>
              </a:endParaRPr>
            </a:p>
          </p:txBody>
        </p:sp>
        <p:sp>
          <p:nvSpPr>
            <p:cNvPr id="11" name="Line 24"/>
            <p:cNvSpPr>
              <a:spLocks noChangeShapeType="1"/>
            </p:cNvSpPr>
            <p:nvPr/>
          </p:nvSpPr>
          <p:spPr bwMode="auto">
            <a:xfrm>
              <a:off x="338" y="2194"/>
              <a:ext cx="12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EAEAEA"/>
                </a:solidFill>
                <a:latin typeface="Calibri" pitchFamily="34" charset="0"/>
              </a:endParaRPr>
            </a:p>
          </p:txBody>
        </p:sp>
      </p:grpSp>
    </p:spTree>
    <p:extLst>
      <p:ext uri="{BB962C8B-B14F-4D97-AF65-F5344CB8AC3E}">
        <p14:creationId xmlns:p14="http://schemas.microsoft.com/office/powerpoint/2010/main" val="2755341257"/>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xfrm>
            <a:off x="660400" y="441325"/>
            <a:ext cx="7772400" cy="574675"/>
          </a:xfrm>
        </p:spPr>
        <p:txBody>
          <a:bodyPr/>
          <a:lstStyle/>
          <a:p>
            <a:r>
              <a:rPr lang="pl-PL" sz="3600" dirty="0" err="1" smtClean="0"/>
              <a:t>Simulation</a:t>
            </a:r>
            <a:endParaRPr lang="en-US" sz="3600" dirty="0" smtClean="0"/>
          </a:p>
        </p:txBody>
      </p:sp>
      <p:sp>
        <p:nvSpPr>
          <p:cNvPr id="9220" name="Rectangle 3"/>
          <p:cNvSpPr>
            <a:spLocks noGrp="1" noChangeArrowheads="1"/>
          </p:cNvSpPr>
          <p:nvPr>
            <p:ph type="body" sz="half" idx="1"/>
          </p:nvPr>
        </p:nvSpPr>
        <p:spPr>
          <a:xfrm>
            <a:off x="684213" y="1196975"/>
            <a:ext cx="5256212" cy="2016125"/>
          </a:xfrm>
          <a:noFill/>
        </p:spPr>
        <p:txBody>
          <a:bodyPr/>
          <a:lstStyle/>
          <a:p>
            <a:pPr marL="0" indent="0">
              <a:lnSpc>
                <a:spcPct val="90000"/>
              </a:lnSpc>
              <a:spcBef>
                <a:spcPct val="0"/>
              </a:spcBef>
              <a:buClrTx/>
              <a:buSzTx/>
              <a:buFont typeface="Wingdings" pitchFamily="2" charset="2"/>
              <a:buNone/>
            </a:pPr>
            <a:r>
              <a:rPr lang="en-US" sz="2000" dirty="0" smtClean="0"/>
              <a:t>Select: </a:t>
            </a:r>
            <a:r>
              <a:rPr lang="en-US" sz="2000" dirty="0" err="1" smtClean="0">
                <a:solidFill>
                  <a:srgbClr val="FFFF00"/>
                </a:solidFill>
              </a:rPr>
              <a:t>hebb_correl.proj</a:t>
            </a:r>
            <a:r>
              <a:rPr lang="en-US" sz="2000" dirty="0" smtClean="0"/>
              <a:t>, in Chapter 4</a:t>
            </a:r>
          </a:p>
          <a:p>
            <a:pPr marL="0" indent="0">
              <a:lnSpc>
                <a:spcPct val="90000"/>
              </a:lnSpc>
              <a:spcBef>
                <a:spcPct val="0"/>
              </a:spcBef>
              <a:buClrTx/>
              <a:buSzTx/>
              <a:buFont typeface="Wingdings" pitchFamily="2" charset="2"/>
              <a:buNone/>
            </a:pPr>
            <a:endParaRPr lang="en-US" sz="2000" dirty="0" smtClean="0"/>
          </a:p>
          <a:p>
            <a:pPr marL="0" indent="0">
              <a:lnSpc>
                <a:spcPct val="90000"/>
              </a:lnSpc>
              <a:spcBef>
                <a:spcPct val="0"/>
              </a:spcBef>
              <a:buClrTx/>
              <a:buSzTx/>
              <a:buFont typeface="Wingdings" pitchFamily="2" charset="2"/>
              <a:buNone/>
            </a:pPr>
            <a:r>
              <a:rPr lang="en-US" sz="2000" dirty="0" smtClean="0"/>
              <a:t>Click on </a:t>
            </a:r>
            <a:r>
              <a:rPr lang="en-US" sz="2000" dirty="0" err="1" smtClean="0">
                <a:solidFill>
                  <a:srgbClr val="FFFF00"/>
                </a:solidFill>
              </a:rPr>
              <a:t>r.wt</a:t>
            </a:r>
            <a:r>
              <a:rPr lang="en-US" sz="2000" dirty="0" smtClean="0">
                <a:solidFill>
                  <a:srgbClr val="FFFF00"/>
                </a:solidFill>
              </a:rPr>
              <a:t> </a:t>
            </a:r>
            <a:r>
              <a:rPr lang="en-US" sz="2000" dirty="0" smtClean="0"/>
              <a:t>in the network window, </a:t>
            </a:r>
            <a:br>
              <a:rPr lang="en-US" sz="2000" dirty="0" smtClean="0"/>
            </a:br>
            <a:r>
              <a:rPr lang="en-US" sz="2000" dirty="0" smtClean="0"/>
              <a:t>after clicking on the hidden neuron we see that weights of the entire network have been initialized to 0.5.</a:t>
            </a:r>
          </a:p>
          <a:p>
            <a:pPr marL="0" indent="0">
              <a:lnSpc>
                <a:spcPct val="90000"/>
              </a:lnSpc>
              <a:spcBef>
                <a:spcPct val="0"/>
              </a:spcBef>
              <a:buClrTx/>
              <a:buSzTx/>
              <a:buFont typeface="Wingdings" pitchFamily="2" charset="2"/>
              <a:buNone/>
            </a:pPr>
            <a:endParaRPr lang="en-US" sz="2000" dirty="0" smtClean="0"/>
          </a:p>
        </p:txBody>
      </p:sp>
      <p:sp>
        <p:nvSpPr>
          <p:cNvPr id="9221" name="Rectangle 4"/>
          <p:cNvSpPr>
            <a:spLocks noChangeArrowheads="1"/>
          </p:cNvSpPr>
          <p:nvPr/>
        </p:nvSpPr>
        <p:spPr bwMode="auto">
          <a:xfrm>
            <a:off x="755650" y="3573016"/>
            <a:ext cx="5111750" cy="302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Click on </a:t>
            </a:r>
            <a:r>
              <a:rPr lang="en-US" sz="2000" dirty="0" smtClean="0">
                <a:solidFill>
                  <a:srgbClr val="FFFF00"/>
                </a:solidFill>
                <a:latin typeface="Calibri" pitchFamily="34" charset="0"/>
              </a:rPr>
              <a:t>act </a:t>
            </a:r>
            <a:r>
              <a:rPr lang="en-US" sz="2000" dirty="0" smtClean="0">
                <a:solidFill>
                  <a:srgbClr val="FFFFFF"/>
                </a:solidFill>
                <a:latin typeface="Calibri" pitchFamily="34" charset="0"/>
              </a:rPr>
              <a:t>in the network window, on</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run in the control window</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In effect we get binary weights  =&gt;</a:t>
            </a:r>
          </a:p>
          <a:p>
            <a:pPr algn="l">
              <a:spcBef>
                <a:spcPct val="20000"/>
              </a:spcBef>
              <a:buClr>
                <a:srgbClr val="315263"/>
              </a:buClr>
              <a:buSzPct val="75000"/>
              <a:buFont typeface="Wingdings" pitchFamily="2" charset="2"/>
              <a:buNone/>
            </a:pPr>
            <a:r>
              <a:rPr lang="en-US" sz="2000" dirty="0" err="1" smtClean="0">
                <a:solidFill>
                  <a:srgbClr val="FFFF00"/>
                </a:solidFill>
                <a:latin typeface="Calibri" pitchFamily="34" charset="0"/>
              </a:rPr>
              <a:t>lrate</a:t>
            </a:r>
            <a:r>
              <a:rPr lang="en-US" sz="2000" dirty="0" smtClean="0">
                <a:solidFill>
                  <a:srgbClr val="FFFF00"/>
                </a:solidFill>
                <a:latin typeface="Calibri" pitchFamily="34" charset="0"/>
              </a:rPr>
              <a:t> </a:t>
            </a:r>
            <a:r>
              <a:rPr lang="en-US" sz="2000" dirty="0" smtClean="0">
                <a:solidFill>
                  <a:srgbClr val="FFFFFF"/>
                </a:solidFill>
                <a:latin typeface="Calibri" pitchFamily="34" charset="0"/>
              </a:rPr>
              <a:t>= </a:t>
            </a:r>
            <a:r>
              <a:rPr lang="en-US" sz="2000" dirty="0" smtClean="0">
                <a:solidFill>
                  <a:srgbClr val="FFFFFF"/>
                </a:solidFill>
                <a:latin typeface="Symbol" pitchFamily="18" charset="2"/>
              </a:rPr>
              <a:t>e =0.005</a:t>
            </a:r>
          </a:p>
          <a:p>
            <a:pPr algn="l">
              <a:spcBef>
                <a:spcPct val="20000"/>
              </a:spcBef>
              <a:buClr>
                <a:srgbClr val="315263"/>
              </a:buClr>
              <a:buSzPct val="75000"/>
              <a:buFont typeface="Wingdings" pitchFamily="2" charset="2"/>
              <a:buNone/>
            </a:pPr>
            <a:r>
              <a:rPr lang="en-US" sz="2000" dirty="0" err="1" smtClean="0">
                <a:solidFill>
                  <a:srgbClr val="FFFF00"/>
                </a:solidFill>
                <a:latin typeface="Calibri" pitchFamily="34" charset="0"/>
              </a:rPr>
              <a:t>pright</a:t>
            </a:r>
            <a:r>
              <a:rPr lang="en-US" sz="2000" dirty="0" smtClean="0">
                <a:solidFill>
                  <a:srgbClr val="FFFF00"/>
                </a:solidFill>
                <a:latin typeface="Calibri" pitchFamily="34" charset="0"/>
              </a:rPr>
              <a:t> </a:t>
            </a:r>
            <a:r>
              <a:rPr lang="en-US" sz="2000" dirty="0" smtClean="0">
                <a:solidFill>
                  <a:srgbClr val="FFFFFF"/>
                </a:solidFill>
                <a:latin typeface="Calibri" pitchFamily="34" charset="0"/>
              </a:rPr>
              <a:t>= probability of the first event</a:t>
            </a:r>
          </a:p>
          <a:p>
            <a:pPr algn="l">
              <a:spcBef>
                <a:spcPct val="20000"/>
              </a:spcBef>
              <a:buClr>
                <a:srgbClr val="315263"/>
              </a:buClr>
              <a:buSzPct val="75000"/>
              <a:buFont typeface="Wingdings" pitchFamily="2" charset="2"/>
              <a:buNone/>
            </a:pPr>
            <a:endParaRPr lang="en-US" sz="2000" dirty="0" smtClean="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Defaults changes </a:t>
            </a:r>
            <a:r>
              <a:rPr lang="en-US" sz="2000" dirty="0" err="1" smtClean="0">
                <a:solidFill>
                  <a:srgbClr val="FFFF00"/>
                </a:solidFill>
                <a:latin typeface="Calibri" pitchFamily="34" charset="0"/>
              </a:rPr>
              <a:t>pright</a:t>
            </a:r>
            <a:r>
              <a:rPr lang="en-US" sz="2000" dirty="0" smtClean="0">
                <a:solidFill>
                  <a:srgbClr val="FFFF00"/>
                </a:solidFill>
                <a:latin typeface="Calibri" pitchFamily="34" charset="0"/>
              </a:rPr>
              <a:t> </a:t>
            </a:r>
            <a:r>
              <a:rPr lang="en-US" sz="2000" dirty="0" smtClean="0">
                <a:solidFill>
                  <a:srgbClr val="FFFFFF"/>
                </a:solidFill>
                <a:latin typeface="Calibri" pitchFamily="34" charset="0"/>
              </a:rPr>
              <a:t>=1 to 0.7</a:t>
            </a:r>
            <a:endParaRPr lang="en-US" sz="2000" dirty="0">
              <a:solidFill>
                <a:srgbClr val="FFFFFF"/>
              </a:solidFill>
              <a:latin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455" y="1052736"/>
            <a:ext cx="26098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067" y="3789040"/>
            <a:ext cx="2714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114637"/>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sz="3600" dirty="0" smtClean="0">
                <a:solidFill>
                  <a:schemeClr val="bg2"/>
                </a:solidFill>
              </a:rPr>
              <a:t>What it will be about</a:t>
            </a:r>
            <a:endParaRPr lang="en-US" sz="3600" dirty="0">
              <a:solidFill>
                <a:schemeClr val="bg2"/>
              </a:solidFill>
            </a:endParaRPr>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sz="2400" dirty="0" smtClean="0">
                <a:solidFill>
                  <a:schemeClr val="tx2"/>
                </a:solidFill>
              </a:rPr>
              <a:t>Self-organized learning: creating topographic representations.</a:t>
            </a:r>
          </a:p>
          <a:p>
            <a:pPr marL="457200" lvl="0" indent="-457200">
              <a:buFont typeface="+mj-lt"/>
              <a:buAutoNum type="arabicPeriod"/>
            </a:pPr>
            <a:r>
              <a:rPr lang="en-US" dirty="0" err="1" smtClean="0"/>
              <a:t>Hebbian</a:t>
            </a:r>
            <a:r>
              <a:rPr lang="en-US" dirty="0" smtClean="0"/>
              <a:t> </a:t>
            </a:r>
            <a:r>
              <a:rPr lang="en-US" dirty="0"/>
              <a:t>correlation </a:t>
            </a:r>
            <a:r>
              <a:rPr lang="en-US" dirty="0" smtClean="0"/>
              <a:t>learning.</a:t>
            </a:r>
          </a:p>
          <a:p>
            <a:pPr marL="457200" indent="-457200">
              <a:buFont typeface="+mj-lt"/>
              <a:buAutoNum type="arabicPeriod"/>
            </a:pPr>
            <a:r>
              <a:rPr lang="en-US" dirty="0" smtClean="0"/>
              <a:t>Error-driven task learning.</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19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a:xfrm>
            <a:off x="660400" y="441325"/>
            <a:ext cx="7772400" cy="574675"/>
          </a:xfrm>
        </p:spPr>
        <p:txBody>
          <a:bodyPr/>
          <a:lstStyle/>
          <a:p>
            <a:pPr>
              <a:defRPr/>
            </a:pPr>
            <a:r>
              <a:rPr lang="en-US" sz="3600" dirty="0" err="1" smtClean="0"/>
              <a:t>Hebb</a:t>
            </a:r>
            <a:r>
              <a:rPr lang="en-US" sz="3600" dirty="0" smtClean="0"/>
              <a:t> - normalization</a:t>
            </a:r>
          </a:p>
        </p:txBody>
      </p:sp>
      <p:sp>
        <p:nvSpPr>
          <p:cNvPr id="13316" name="Rectangle 3"/>
          <p:cNvSpPr>
            <a:spLocks noGrp="1" noChangeArrowheads="1"/>
          </p:cNvSpPr>
          <p:nvPr>
            <p:ph type="body" sz="half" idx="1"/>
          </p:nvPr>
        </p:nvSpPr>
        <p:spPr>
          <a:xfrm>
            <a:off x="684213" y="1196975"/>
            <a:ext cx="8280400" cy="2952105"/>
          </a:xfrm>
          <a:noFill/>
        </p:spPr>
        <p:txBody>
          <a:bodyPr/>
          <a:lstStyle/>
          <a:p>
            <a:pPr marL="0" indent="0" algn="just">
              <a:buFont typeface="Wingdings" pitchFamily="2" charset="2"/>
              <a:buNone/>
            </a:pPr>
            <a:r>
              <a:rPr lang="en-US" sz="2000" dirty="0" smtClean="0"/>
              <a:t>Simple </a:t>
            </a:r>
            <a:r>
              <a:rPr lang="en-US" sz="2000" dirty="0" err="1" smtClean="0"/>
              <a:t>Hebb's</a:t>
            </a:r>
            <a:r>
              <a:rPr lang="en-US" sz="2000" dirty="0" smtClean="0"/>
              <a:t> rule: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buFont typeface="Wingdings" pitchFamily="2" charset="2"/>
              <a:buNone/>
            </a:pPr>
            <a:r>
              <a:rPr lang="en-US" sz="2000" dirty="0" smtClean="0"/>
              <a:t>leads to an infinite increase in weights.</a:t>
            </a:r>
          </a:p>
          <a:p>
            <a:pPr marL="0" indent="0" algn="just">
              <a:buFont typeface="Wingdings" pitchFamily="2" charset="2"/>
              <a:buNone/>
            </a:pPr>
            <a:r>
              <a:rPr lang="en-US" sz="2000" dirty="0" smtClean="0"/>
              <a:t>This can be avoided in many ways; </a:t>
            </a:r>
          </a:p>
          <a:p>
            <a:pPr marL="0" indent="0" algn="just">
              <a:buFont typeface="Wingdings" pitchFamily="2" charset="2"/>
              <a:buNone/>
            </a:pPr>
            <a:r>
              <a:rPr lang="en-US" sz="2000" dirty="0" smtClean="0"/>
              <a:t>often employed is a normalization of weights: </a:t>
            </a:r>
          </a:p>
          <a:p>
            <a:pPr marL="0" indent="0" algn="just">
              <a:buFont typeface="Wingdings" pitchFamily="2" charset="2"/>
              <a:buNone/>
            </a:pPr>
            <a:endParaRPr lang="en-US" sz="2000" dirty="0" smtClean="0">
              <a:solidFill>
                <a:srgbClr val="FFFF00"/>
              </a:solidFill>
              <a:latin typeface="Symbol" pitchFamily="18" charset="2"/>
            </a:endParaRPr>
          </a:p>
          <a:p>
            <a:pPr marL="0" indent="0" algn="just">
              <a:buFont typeface="Wingdings" pitchFamily="2" charset="2"/>
              <a:buNone/>
            </a:pPr>
            <a:r>
              <a:rPr lang="en-US" sz="2000" dirty="0" smtClean="0">
                <a:solidFill>
                  <a:srgbClr val="FFFF00"/>
                </a:solidFill>
                <a:latin typeface="Symbol" pitchFamily="18" charset="2"/>
              </a:rPr>
              <a:t/>
            </a:r>
            <a:br>
              <a:rPr lang="en-US" sz="2000" dirty="0" smtClean="0">
                <a:solidFill>
                  <a:srgbClr val="FFFF00"/>
                </a:solidFill>
                <a:latin typeface="Symbol" pitchFamily="18" charset="2"/>
              </a:rPr>
            </a:br>
            <a:r>
              <a:rPr lang="en-US" sz="2000" dirty="0" smtClean="0">
                <a:solidFill>
                  <a:srgbClr val="FFFF00"/>
                </a:solidFill>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dirty="0" err="1" smtClean="0">
                <a:solidFill>
                  <a:srgbClr val="FFFF00"/>
                </a:solidFill>
              </a:rPr>
              <a:t>y</a:t>
            </a:r>
            <a:r>
              <a:rPr lang="en-US" sz="2400" baseline="-25000" dirty="0" err="1" smtClean="0">
                <a:solidFill>
                  <a:srgbClr val="FFFF00"/>
                </a:solidFill>
              </a:rPr>
              <a:t>j</a:t>
            </a:r>
            <a:r>
              <a:rPr lang="en-US" sz="2400" baseline="-25000" dirty="0" smtClean="0">
                <a:solidFill>
                  <a:srgbClr val="FFFF00"/>
                </a:solidFill>
              </a:rPr>
              <a:t> </a:t>
            </a:r>
            <a:endParaRPr lang="en-US" sz="2400" dirty="0" smtClean="0">
              <a:solidFill>
                <a:srgbClr val="FFFF00"/>
              </a:solidFill>
            </a:endParaRPr>
          </a:p>
        </p:txBody>
      </p:sp>
      <p:sp>
        <p:nvSpPr>
          <p:cNvPr id="13317" name="Rectangle 4"/>
          <p:cNvSpPr>
            <a:spLocks noChangeArrowheads="1"/>
          </p:cNvSpPr>
          <p:nvPr/>
        </p:nvSpPr>
        <p:spPr bwMode="auto">
          <a:xfrm>
            <a:off x="755650" y="4509120"/>
            <a:ext cx="8208963" cy="208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This has a biological justification</a:t>
            </a:r>
            <a:r>
              <a:rPr lang="en-US" sz="2000" dirty="0" smtClean="0">
                <a:solidFill>
                  <a:srgbClr val="FFFFFF"/>
                </a:solidFill>
                <a:latin typeface="Calibri" pitchFamily="34" charset="0"/>
              </a:rPr>
              <a:t>:</a:t>
            </a:r>
            <a:endParaRPr lang="en-US" sz="2000" dirty="0">
              <a:solidFill>
                <a:srgbClr val="FFFFFF"/>
              </a:solidFill>
              <a:latin typeface="Calibri" pitchFamily="34" charset="0"/>
            </a:endParaRPr>
          </a:p>
          <a:p>
            <a:pPr marL="342900" indent="-342900" algn="l">
              <a:spcBef>
                <a:spcPct val="20000"/>
              </a:spcBef>
              <a:buClr>
                <a:srgbClr val="FFCC66"/>
              </a:buClr>
              <a:buSzPct val="100000"/>
              <a:buFont typeface="Arial" pitchFamily="34" charset="0"/>
              <a:buChar char="•"/>
            </a:pPr>
            <a:r>
              <a:rPr lang="en-US" sz="2000" dirty="0" smtClean="0">
                <a:solidFill>
                  <a:srgbClr val="FFFFFF"/>
                </a:solidFill>
                <a:latin typeface="Calibri" pitchFamily="34" charset="0"/>
              </a:rPr>
              <a:t>when </a:t>
            </a:r>
            <a:r>
              <a:rPr lang="en-US" sz="2000" dirty="0">
                <a:solidFill>
                  <a:srgbClr val="FFFFFF"/>
                </a:solidFill>
                <a:latin typeface="Calibri" pitchFamily="34" charset="0"/>
              </a:rPr>
              <a:t>x and y are large we have a strong LTP, much </a:t>
            </a:r>
            <a:r>
              <a:rPr lang="en-US" sz="2000" dirty="0" err="1">
                <a:solidFill>
                  <a:srgbClr val="FFFFFF"/>
                </a:solidFill>
                <a:latin typeface="Calibri" pitchFamily="34" charset="0"/>
              </a:rPr>
              <a:t>Ca</a:t>
            </a:r>
            <a:r>
              <a:rPr lang="en-US" sz="2000" baseline="30000" dirty="0">
                <a:solidFill>
                  <a:srgbClr val="FFFFFF"/>
                </a:solidFill>
                <a:latin typeface="Calibri" pitchFamily="34" charset="0"/>
              </a:rPr>
              <a:t>++</a:t>
            </a:r>
          </a:p>
          <a:p>
            <a:pPr marL="342900" indent="-342900" algn="l">
              <a:spcBef>
                <a:spcPct val="20000"/>
              </a:spcBef>
              <a:buClr>
                <a:srgbClr val="FFCC66"/>
              </a:buClr>
              <a:buSzPct val="100000"/>
              <a:buFont typeface="Arial" pitchFamily="34" charset="0"/>
              <a:buChar char="•"/>
            </a:pPr>
            <a:r>
              <a:rPr lang="en-US" sz="2000" dirty="0" smtClean="0">
                <a:solidFill>
                  <a:srgbClr val="FFFFFF"/>
                </a:solidFill>
                <a:latin typeface="Calibri" pitchFamily="34" charset="0"/>
              </a:rPr>
              <a:t>when </a:t>
            </a:r>
            <a:r>
              <a:rPr lang="en-US" sz="2000" dirty="0">
                <a:solidFill>
                  <a:srgbClr val="FFFFFF"/>
                </a:solidFill>
                <a:latin typeface="Calibri" pitchFamily="34" charset="0"/>
              </a:rPr>
              <a:t>y is large but x is small we have LTD, some </a:t>
            </a:r>
            <a:r>
              <a:rPr lang="en-US" sz="2000" dirty="0" err="1">
                <a:solidFill>
                  <a:srgbClr val="FFFFFF"/>
                </a:solidFill>
                <a:latin typeface="Calibri" pitchFamily="34" charset="0"/>
              </a:rPr>
              <a:t>Ca</a:t>
            </a:r>
            <a:r>
              <a:rPr lang="en-US" sz="2000" baseline="30000" dirty="0">
                <a:solidFill>
                  <a:srgbClr val="FFFFFF"/>
                </a:solidFill>
                <a:latin typeface="Calibri" pitchFamily="34" charset="0"/>
              </a:rPr>
              <a:t>++</a:t>
            </a:r>
            <a:r>
              <a:rPr lang="en-US" sz="2000" dirty="0">
                <a:solidFill>
                  <a:srgbClr val="FFFFFF"/>
                </a:solidFill>
                <a:latin typeface="Calibri" pitchFamily="34" charset="0"/>
              </a:rPr>
              <a:t> </a:t>
            </a:r>
          </a:p>
          <a:p>
            <a:pPr marL="342900" indent="-342900" algn="l">
              <a:spcBef>
                <a:spcPct val="20000"/>
              </a:spcBef>
              <a:buClr>
                <a:srgbClr val="FFCC66"/>
              </a:buClr>
              <a:buSzPct val="100000"/>
              <a:buFont typeface="Arial" pitchFamily="34" charset="0"/>
              <a:buChar char="•"/>
            </a:pPr>
            <a:r>
              <a:rPr lang="en-US" sz="2000" dirty="0" smtClean="0">
                <a:solidFill>
                  <a:srgbClr val="FFFFFF"/>
                </a:solidFill>
                <a:latin typeface="Calibri" pitchFamily="34" charset="0"/>
              </a:rPr>
              <a:t>when </a:t>
            </a:r>
            <a:r>
              <a:rPr lang="en-US" sz="2000" dirty="0">
                <a:solidFill>
                  <a:srgbClr val="FFFFFF"/>
                </a:solidFill>
                <a:latin typeface="Calibri" pitchFamily="34" charset="0"/>
              </a:rPr>
              <a:t>y is small nothing happens because </a:t>
            </a:r>
            <a:r>
              <a:rPr lang="en-US" sz="2000" dirty="0" smtClean="0">
                <a:solidFill>
                  <a:srgbClr val="FFFFFF"/>
                </a:solidFill>
                <a:latin typeface="Calibri" pitchFamily="34" charset="0"/>
              </a:rPr>
              <a:t>Mg</a:t>
            </a:r>
            <a:r>
              <a:rPr lang="en-US" sz="2000" baseline="30000" dirty="0" smtClean="0">
                <a:solidFill>
                  <a:srgbClr val="FFFFFF"/>
                </a:solidFill>
                <a:latin typeface="Calibri" pitchFamily="34" charset="0"/>
              </a:rPr>
              <a:t>2+ </a:t>
            </a:r>
            <a:r>
              <a:rPr lang="en-US" sz="2000" dirty="0">
                <a:solidFill>
                  <a:srgbClr val="FFFFFF"/>
                </a:solidFill>
                <a:latin typeface="Calibri" pitchFamily="34" charset="0"/>
              </a:rPr>
              <a:t>ions block the </a:t>
            </a:r>
            <a:r>
              <a:rPr lang="en-US" sz="2000" dirty="0" smtClean="0">
                <a:solidFill>
                  <a:srgbClr val="FFFFFF"/>
                </a:solidFill>
                <a:latin typeface="Calibri" pitchFamily="34" charset="0"/>
              </a:rPr>
              <a:t>NMDA channels.</a:t>
            </a:r>
            <a:endParaRPr lang="en-US" sz="2000" dirty="0">
              <a:solidFill>
                <a:srgbClr val="FFFFFF"/>
              </a:solidFill>
              <a:latin typeface="Calibri" pitchFamily="34" charset="0"/>
            </a:endParaRPr>
          </a:p>
        </p:txBody>
      </p:sp>
      <p:pic>
        <p:nvPicPr>
          <p:cNvPr id="133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805" y="2780928"/>
            <a:ext cx="336391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55470846"/>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660400" y="441325"/>
            <a:ext cx="7772400" cy="574675"/>
          </a:xfrm>
        </p:spPr>
        <p:txBody>
          <a:bodyPr/>
          <a:lstStyle/>
          <a:p>
            <a:pPr>
              <a:defRPr/>
            </a:pPr>
            <a:r>
              <a:rPr lang="en-US" sz="3600" dirty="0" smtClean="0"/>
              <a:t>Model learning</a:t>
            </a:r>
          </a:p>
        </p:txBody>
      </p:sp>
      <p:sp>
        <p:nvSpPr>
          <p:cNvPr id="14341" name="Rectangle 3"/>
          <p:cNvSpPr>
            <a:spLocks noGrp="1" noChangeArrowheads="1"/>
          </p:cNvSpPr>
          <p:nvPr>
            <p:ph type="body" sz="half" idx="1"/>
          </p:nvPr>
        </p:nvSpPr>
        <p:spPr>
          <a:xfrm>
            <a:off x="684213" y="1196975"/>
            <a:ext cx="8280400" cy="2519363"/>
          </a:xfrm>
          <a:noFill/>
        </p:spPr>
        <p:txBody>
          <a:bodyPr/>
          <a:lstStyle/>
          <a:p>
            <a:pPr marL="0" indent="0" algn="just">
              <a:buFont typeface="Wingdings" pitchFamily="2" charset="2"/>
              <a:buNone/>
            </a:pPr>
            <a:r>
              <a:rPr lang="en-US" sz="2000" dirty="0" err="1" smtClean="0"/>
              <a:t>Hebb's</a:t>
            </a:r>
            <a:r>
              <a:rPr lang="en-US" sz="2000" dirty="0" smtClean="0"/>
              <a:t> mechanism allows for learning correlations.</a:t>
            </a:r>
          </a:p>
          <a:p>
            <a:pPr marL="0" indent="0" algn="just">
              <a:buFont typeface="Wingdings" pitchFamily="2" charset="2"/>
              <a:buNone/>
            </a:pPr>
            <a:r>
              <a:rPr lang="en-US" sz="2000" dirty="0" smtClean="0"/>
              <a:t>What happens if we add more postsynaptic neurons?  </a:t>
            </a:r>
          </a:p>
          <a:p>
            <a:pPr marL="0" indent="0" algn="just">
              <a:buFont typeface="Wingdings" pitchFamily="2" charset="2"/>
              <a:buNone/>
            </a:pPr>
            <a:r>
              <a:rPr lang="en-US" sz="2000" dirty="0" smtClean="0">
                <a:latin typeface="Symbol" pitchFamily="18" charset="2"/>
              </a:rPr>
              <a:t/>
            </a:r>
            <a:br>
              <a:rPr lang="en-US" sz="2000" dirty="0" smtClean="0">
                <a:latin typeface="Symbol" pitchFamily="18" charset="2"/>
              </a:rPr>
            </a:br>
            <a:r>
              <a:rPr lang="en-US" sz="2000" dirty="0" smtClean="0"/>
              <a:t>They will learn the same correlations!</a:t>
            </a:r>
          </a:p>
          <a:p>
            <a:pPr marL="0" indent="0" algn="just">
              <a:buFont typeface="Wingdings" pitchFamily="2" charset="2"/>
              <a:buNone/>
            </a:pPr>
            <a:endParaRPr lang="en-US" sz="2000" dirty="0" smtClean="0"/>
          </a:p>
          <a:p>
            <a:pPr marL="0" indent="0">
              <a:buFont typeface="Wingdings" pitchFamily="2" charset="2"/>
              <a:buNone/>
            </a:pPr>
            <a:r>
              <a:rPr lang="en-US" sz="2000" dirty="0" smtClean="0"/>
              <a:t>If we use </a:t>
            </a:r>
            <a:r>
              <a:rPr lang="en-US" sz="2000" dirty="0" err="1" smtClean="0"/>
              <a:t>kWTA</a:t>
            </a:r>
            <a:r>
              <a:rPr lang="en-US" sz="2000" dirty="0" smtClean="0"/>
              <a:t> then output units will </a:t>
            </a:r>
            <a:br>
              <a:rPr lang="en-US" sz="2000" dirty="0" smtClean="0"/>
            </a:br>
            <a:r>
              <a:rPr lang="en-US" sz="2000" dirty="0" smtClean="0"/>
              <a:t>compete with each other.</a:t>
            </a:r>
          </a:p>
        </p:txBody>
      </p:sp>
      <p:sp>
        <p:nvSpPr>
          <p:cNvPr id="14342" name="Rectangle 4"/>
          <p:cNvSpPr>
            <a:spLocks noChangeArrowheads="1"/>
          </p:cNvSpPr>
          <p:nvPr/>
        </p:nvSpPr>
        <p:spPr bwMode="auto">
          <a:xfrm>
            <a:off x="755650" y="3789363"/>
            <a:ext cx="8208963" cy="259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Learning = survival of the fittest (Darwin's mechanism) + specialization. </a:t>
            </a:r>
            <a:br>
              <a:rPr lang="en-US" sz="2000" dirty="0">
                <a:solidFill>
                  <a:srgbClr val="FFFFFF"/>
                </a:solidFill>
                <a:latin typeface="Calibri" pitchFamily="34" charset="0"/>
              </a:rPr>
            </a:br>
            <a:endParaRPr lang="en-US" sz="100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Learning based on </a:t>
            </a:r>
            <a:r>
              <a:rPr lang="en-US" sz="2000" dirty="0" smtClean="0">
                <a:solidFill>
                  <a:srgbClr val="FFFFFF"/>
                </a:solidFill>
                <a:latin typeface="Calibri" pitchFamily="34" charset="0"/>
              </a:rPr>
              <a:t>self-organization:</a:t>
            </a:r>
            <a:endParaRPr lang="en-US" sz="2000" dirty="0">
              <a:solidFill>
                <a:srgbClr val="FFFFFF"/>
              </a:solidFill>
              <a:latin typeface="Calibri" pitchFamily="34" charset="0"/>
            </a:endParaRPr>
          </a:p>
          <a:p>
            <a:pPr algn="l">
              <a:spcBef>
                <a:spcPct val="20000"/>
              </a:spcBef>
              <a:buClr>
                <a:srgbClr val="315263"/>
              </a:buClr>
              <a:buSzPct val="75000"/>
              <a:buFont typeface="Wingdings" pitchFamily="2" charset="2"/>
              <a:buNone/>
            </a:pPr>
            <a:endParaRPr lang="en-US" sz="2000" dirty="0">
              <a:solidFill>
                <a:srgbClr val="FFFFFF"/>
              </a:solidFill>
              <a:latin typeface="Calibri" pitchFamily="34" charset="0"/>
            </a:endParaRPr>
          </a:p>
          <a:p>
            <a:pPr marL="342900" indent="-342900" algn="l">
              <a:spcBef>
                <a:spcPct val="20000"/>
              </a:spcBef>
              <a:buClr>
                <a:srgbClr val="FFCC66"/>
              </a:buClr>
              <a:buSzPct val="100000"/>
              <a:buFont typeface="Arial" pitchFamily="34" charset="0"/>
              <a:buChar char="•"/>
            </a:pPr>
            <a:r>
              <a:rPr lang="en-US" sz="2000" dirty="0">
                <a:solidFill>
                  <a:srgbClr val="FFFFFF"/>
                </a:solidFill>
                <a:latin typeface="Calibri" pitchFamily="34" charset="0"/>
              </a:rPr>
              <a:t>  Inhibition of </a:t>
            </a:r>
            <a:r>
              <a:rPr lang="en-US" sz="2000" dirty="0" err="1">
                <a:solidFill>
                  <a:srgbClr val="FFFFFF"/>
                </a:solidFill>
                <a:latin typeface="Calibri" pitchFamily="34" charset="0"/>
              </a:rPr>
              <a:t>kWTA</a:t>
            </a:r>
            <a:r>
              <a:rPr lang="en-US" sz="2000" dirty="0">
                <a:solidFill>
                  <a:srgbClr val="FFFFFF"/>
                </a:solidFill>
                <a:latin typeface="Calibri" pitchFamily="34" charset="0"/>
              </a:rPr>
              <a:t>: only the strongest units remain active.</a:t>
            </a:r>
            <a:endParaRPr lang="en-US" sz="2000" baseline="30000" dirty="0">
              <a:solidFill>
                <a:srgbClr val="FFFFFF"/>
              </a:solidFill>
              <a:latin typeface="Calibri" pitchFamily="34" charset="0"/>
            </a:endParaRPr>
          </a:p>
          <a:p>
            <a:pPr marL="342900" indent="-342900" algn="l">
              <a:spcBef>
                <a:spcPct val="20000"/>
              </a:spcBef>
              <a:buClr>
                <a:srgbClr val="FFCC66"/>
              </a:buClr>
              <a:buSzPct val="100000"/>
              <a:buFont typeface="Arial" pitchFamily="34" charset="0"/>
              <a:buChar char="•"/>
            </a:pPr>
            <a:r>
              <a:rPr lang="en-US" sz="2000" dirty="0">
                <a:solidFill>
                  <a:srgbClr val="FFFFFF"/>
                </a:solidFill>
                <a:latin typeface="Calibri" pitchFamily="34" charset="0"/>
              </a:rPr>
              <a:t>  </a:t>
            </a:r>
            <a:r>
              <a:rPr lang="en-US" sz="2000" dirty="0" err="1">
                <a:solidFill>
                  <a:srgbClr val="FFFFFF"/>
                </a:solidFill>
                <a:latin typeface="Calibri" pitchFamily="34" charset="0"/>
              </a:rPr>
              <a:t>Hebbian</a:t>
            </a:r>
            <a:r>
              <a:rPr lang="en-US" sz="2000" dirty="0">
                <a:solidFill>
                  <a:srgbClr val="FFFFFF"/>
                </a:solidFill>
                <a:latin typeface="Calibri" pitchFamily="34" charset="0"/>
              </a:rPr>
              <a:t> learning: the winners become even stronger. </a:t>
            </a:r>
          </a:p>
          <a:p>
            <a:pPr marL="342900" indent="-342900" algn="l">
              <a:spcBef>
                <a:spcPct val="20000"/>
              </a:spcBef>
              <a:buClr>
                <a:srgbClr val="FFCC66"/>
              </a:buClr>
              <a:buSzPct val="100000"/>
              <a:buFont typeface="Arial" pitchFamily="34" charset="0"/>
              <a:buChar char="•"/>
            </a:pPr>
            <a:r>
              <a:rPr lang="en-US" sz="2000" dirty="0">
                <a:solidFill>
                  <a:srgbClr val="FFFFFF"/>
                </a:solidFill>
                <a:latin typeface="Calibri" pitchFamily="34" charset="0"/>
              </a:rPr>
              <a:t>  Result: different neurons react to different signal properties.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677" y="1362705"/>
            <a:ext cx="27146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407301"/>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660400" y="441325"/>
            <a:ext cx="7772400" cy="574675"/>
          </a:xfrm>
        </p:spPr>
        <p:txBody>
          <a:bodyPr/>
          <a:lstStyle/>
          <a:p>
            <a:pPr>
              <a:defRPr/>
            </a:pPr>
            <a:r>
              <a:rPr lang="en-US" sz="3600" dirty="0" smtClean="0"/>
              <a:t>Standard PCA</a:t>
            </a:r>
          </a:p>
        </p:txBody>
      </p:sp>
      <p:sp>
        <p:nvSpPr>
          <p:cNvPr id="18436" name="Rectangle 3"/>
          <p:cNvSpPr>
            <a:spLocks noGrp="1" noChangeArrowheads="1"/>
          </p:cNvSpPr>
          <p:nvPr>
            <p:ph type="body" sz="half" idx="1"/>
          </p:nvPr>
        </p:nvSpPr>
        <p:spPr>
          <a:xfrm>
            <a:off x="539750" y="1125539"/>
            <a:ext cx="8281988" cy="791294"/>
          </a:xfrm>
          <a:noFill/>
        </p:spPr>
        <p:txBody>
          <a:bodyPr/>
          <a:lstStyle/>
          <a:p>
            <a:pPr marL="0" indent="0">
              <a:buFont typeface="Wingdings" pitchFamily="2" charset="2"/>
              <a:buNone/>
            </a:pPr>
            <a:r>
              <a:rPr lang="en-US" dirty="0" smtClean="0"/>
              <a:t>Principal component analysis (PCA) is a mathematical technique for finding linear signal combinations with the greatest variance. </a:t>
            </a:r>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023" y="2204864"/>
            <a:ext cx="3810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8" name="Rectangle 5"/>
          <p:cNvSpPr>
            <a:spLocks noChangeArrowheads="1"/>
          </p:cNvSpPr>
          <p:nvPr/>
        </p:nvSpPr>
        <p:spPr bwMode="auto">
          <a:xfrm>
            <a:off x="539750" y="2060848"/>
            <a:ext cx="4537075" cy="446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0"/>
              </a:spcBef>
              <a:spcAft>
                <a:spcPts val="600"/>
              </a:spcAft>
              <a:buClr>
                <a:srgbClr val="315263"/>
              </a:buClr>
              <a:buSzPct val="75000"/>
              <a:buFont typeface="Wingdings" pitchFamily="2" charset="2"/>
              <a:buNone/>
            </a:pPr>
            <a:r>
              <a:rPr lang="en-US" sz="2000" dirty="0">
                <a:solidFill>
                  <a:srgbClr val="FFFFFF"/>
                </a:solidFill>
                <a:latin typeface="Calibri" pitchFamily="34" charset="0"/>
              </a:rPr>
              <a:t>The first neuron should learn the most important correlations, so first we calculate the correlations of its inputs averaged over time: </a:t>
            </a:r>
            <a:endParaRPr lang="en-US" sz="2000" dirty="0" smtClean="0">
              <a:solidFill>
                <a:srgbClr val="FFFFFF"/>
              </a:solidFill>
              <a:latin typeface="Calibri" pitchFamily="34" charset="0"/>
            </a:endParaRPr>
          </a:p>
          <a:p>
            <a:pPr>
              <a:spcBef>
                <a:spcPts val="0"/>
              </a:spcBef>
              <a:spcAft>
                <a:spcPts val="600"/>
              </a:spcAft>
              <a:buClr>
                <a:srgbClr val="315263"/>
              </a:buClr>
              <a:buSzPct val="75000"/>
              <a:buFont typeface="Wingdings" pitchFamily="2" charset="2"/>
              <a:buNone/>
            </a:pPr>
            <a:r>
              <a:rPr lang="en-US" dirty="0" err="1" smtClean="0">
                <a:solidFill>
                  <a:srgbClr val="FFFF00"/>
                </a:solidFill>
                <a:latin typeface="Calibri" pitchFamily="34" charset="0"/>
              </a:rPr>
              <a:t>C</a:t>
            </a:r>
            <a:r>
              <a:rPr lang="en-US" baseline="-25000" dirty="0" err="1" smtClean="0">
                <a:solidFill>
                  <a:srgbClr val="FFFF00"/>
                </a:solidFill>
                <a:latin typeface="Calibri" pitchFamily="34" charset="0"/>
              </a:rPr>
              <a:t>ik</a:t>
            </a:r>
            <a:r>
              <a:rPr lang="en-US" dirty="0">
                <a:solidFill>
                  <a:srgbClr val="FFFF00"/>
                </a:solidFill>
                <a:latin typeface="Calibri" pitchFamily="34" charset="0"/>
              </a:rPr>
              <a:t>=</a:t>
            </a:r>
            <a:r>
              <a:rPr lang="en-US" dirty="0">
                <a:solidFill>
                  <a:srgbClr val="FFFF00"/>
                </a:solidFill>
                <a:latin typeface="Calibri" pitchFamily="34" charset="0"/>
                <a:sym typeface="Symbol" pitchFamily="18" charset="2"/>
              </a:rPr>
              <a:t></a:t>
            </a:r>
            <a:r>
              <a:rPr lang="en-US" dirty="0" err="1">
                <a:solidFill>
                  <a:srgbClr val="FFFF00"/>
                </a:solidFill>
                <a:latin typeface="Calibri" pitchFamily="34" charset="0"/>
              </a:rPr>
              <a:t>x</a:t>
            </a:r>
            <a:r>
              <a:rPr lang="en-US" baseline="-25000" dirty="0" err="1">
                <a:solidFill>
                  <a:srgbClr val="FFFF00"/>
                </a:solidFill>
                <a:latin typeface="Calibri" pitchFamily="34" charset="0"/>
              </a:rPr>
              <a:t>i</a:t>
            </a:r>
            <a:r>
              <a:rPr lang="en-US" dirty="0" err="1">
                <a:solidFill>
                  <a:srgbClr val="FFFF00"/>
                </a:solidFill>
                <a:latin typeface="Calibri" pitchFamily="34" charset="0"/>
              </a:rPr>
              <a:t>x</a:t>
            </a:r>
            <a:r>
              <a:rPr lang="en-US" baseline="-25000" dirty="0" err="1">
                <a:solidFill>
                  <a:srgbClr val="FFFF00"/>
                </a:solidFill>
                <a:latin typeface="Calibri" pitchFamily="34" charset="0"/>
              </a:rPr>
              <a:t>k</a:t>
            </a:r>
            <a:r>
              <a:rPr lang="en-US" dirty="0" err="1">
                <a:solidFill>
                  <a:srgbClr val="FFFF00"/>
                </a:solidFill>
                <a:latin typeface="Symbol" pitchFamily="18" charset="2"/>
                <a:sym typeface="Symbol" pitchFamily="18" charset="2"/>
              </a:rPr>
              <a:t></a:t>
            </a:r>
            <a:r>
              <a:rPr lang="en-US" baseline="-25000" dirty="0" err="1">
                <a:solidFill>
                  <a:srgbClr val="FFFF00"/>
                </a:solidFill>
                <a:latin typeface="Calibri" pitchFamily="34" charset="0"/>
              </a:rPr>
              <a:t>t</a:t>
            </a:r>
            <a:r>
              <a:rPr lang="en-US" dirty="0">
                <a:solidFill>
                  <a:srgbClr val="FFFF00"/>
                </a:solidFill>
                <a:latin typeface="Calibri" pitchFamily="34" charset="0"/>
              </a:rPr>
              <a:t> </a:t>
            </a:r>
            <a:endParaRPr lang="en-US" dirty="0" smtClean="0">
              <a:solidFill>
                <a:srgbClr val="FFFF00"/>
              </a:solidFill>
              <a:latin typeface="Calibri" pitchFamily="34" charset="0"/>
            </a:endParaRPr>
          </a:p>
          <a:p>
            <a:pPr algn="l">
              <a:spcBef>
                <a:spcPts val="0"/>
              </a:spcBef>
              <a:spcAft>
                <a:spcPts val="600"/>
              </a:spcAft>
              <a:buClr>
                <a:srgbClr val="315263"/>
              </a:buClr>
              <a:buSzPct val="75000"/>
              <a:buFont typeface="Wingdings" pitchFamily="2" charset="2"/>
              <a:buNone/>
            </a:pPr>
            <a:r>
              <a:rPr lang="en-US" sz="2000" dirty="0" smtClean="0">
                <a:solidFill>
                  <a:srgbClr val="FFFFFF"/>
                </a:solidFill>
                <a:latin typeface="Calibri" pitchFamily="34" charset="0"/>
              </a:rPr>
              <a:t>for the first element;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then for the next, but each neuron should be independent, so it should calculate orthogonal combinations.</a:t>
            </a:r>
            <a:endParaRPr lang="en-US" sz="500" dirty="0" smtClean="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endParaRPr lang="en-US" sz="500" dirty="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r>
              <a:rPr lang="en-US" sz="2000" dirty="0">
                <a:solidFill>
                  <a:srgbClr val="FFFFFF"/>
                </a:solidFill>
                <a:latin typeface="Calibri" pitchFamily="34" charset="0"/>
              </a:rPr>
              <a:t>For the set of images consecutive components look like this </a:t>
            </a:r>
            <a:r>
              <a:rPr lang="en-US" sz="2000" dirty="0" smtClean="0">
                <a:solidFill>
                  <a:srgbClr val="FFFFFF"/>
                </a:solidFill>
                <a:latin typeface="Calibri" pitchFamily="34" charset="0"/>
              </a:rPr>
              <a:t>        ==&gt;</a:t>
            </a:r>
            <a:endParaRPr lang="en-US" sz="400" dirty="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endParaRPr lang="en-US" sz="400" dirty="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r>
              <a:rPr lang="en-US" sz="2000" dirty="0">
                <a:solidFill>
                  <a:srgbClr val="FFFFFF"/>
                </a:solidFill>
                <a:latin typeface="Calibri" pitchFamily="34" charset="0"/>
              </a:rPr>
              <a:t>How to do this with the help of neurons?</a:t>
            </a:r>
          </a:p>
        </p:txBody>
      </p:sp>
    </p:spTree>
    <p:extLst>
      <p:ext uri="{BB962C8B-B14F-4D97-AF65-F5344CB8AC3E}">
        <p14:creationId xmlns:p14="http://schemas.microsoft.com/office/powerpoint/2010/main" val="2750830886"/>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660400" y="441325"/>
            <a:ext cx="7772400" cy="574675"/>
          </a:xfrm>
        </p:spPr>
        <p:txBody>
          <a:bodyPr/>
          <a:lstStyle/>
          <a:p>
            <a:pPr>
              <a:defRPr/>
            </a:pPr>
            <a:r>
              <a:rPr lang="en-US" sz="3600" dirty="0" smtClean="0"/>
              <a:t>PCA for one neuron</a:t>
            </a:r>
          </a:p>
        </p:txBody>
      </p:sp>
      <p:sp>
        <p:nvSpPr>
          <p:cNvPr id="1030" name="Rectangle 3"/>
          <p:cNvSpPr>
            <a:spLocks noGrp="1" noChangeArrowheads="1"/>
          </p:cNvSpPr>
          <p:nvPr>
            <p:ph type="body" sz="half" idx="1"/>
          </p:nvPr>
        </p:nvSpPr>
        <p:spPr>
          <a:xfrm>
            <a:off x="539750" y="1125538"/>
            <a:ext cx="6696075" cy="935310"/>
          </a:xfrm>
          <a:noFill/>
        </p:spPr>
        <p:txBody>
          <a:bodyPr/>
          <a:lstStyle/>
          <a:p>
            <a:pPr marL="0" indent="0">
              <a:lnSpc>
                <a:spcPct val="90000"/>
              </a:lnSpc>
              <a:buFont typeface="Wingdings" pitchFamily="2" charset="2"/>
              <a:buNone/>
            </a:pPr>
            <a:r>
              <a:rPr lang="en-US" sz="2000" dirty="0" smtClean="0"/>
              <a:t>Let's assume that the environment is composed only </a:t>
            </a:r>
            <a:br>
              <a:rPr lang="en-US" sz="2000" dirty="0" smtClean="0"/>
            </a:br>
            <a:r>
              <a:rPr lang="en-US" sz="2000" dirty="0" smtClean="0"/>
              <a:t>of the diagonal lines.  </a:t>
            </a:r>
          </a:p>
          <a:p>
            <a:pPr marL="0" indent="0">
              <a:lnSpc>
                <a:spcPct val="90000"/>
              </a:lnSpc>
              <a:buFont typeface="Wingdings" pitchFamily="2" charset="2"/>
              <a:buNone/>
            </a:pPr>
            <a:r>
              <a:rPr lang="en-US" sz="2000" dirty="0" smtClean="0"/>
              <a:t>Let's accept a linear activation for moment </a:t>
            </a:r>
            <a:r>
              <a:rPr lang="en-US" sz="2000" i="1" dirty="0" smtClean="0"/>
              <a:t>t</a:t>
            </a:r>
            <a:r>
              <a:rPr lang="en-US" sz="2000" dirty="0" smtClean="0"/>
              <a:t> (image nr </a:t>
            </a:r>
            <a:r>
              <a:rPr lang="en-US" sz="2000" i="1" dirty="0" smtClean="0"/>
              <a:t>t</a:t>
            </a:r>
            <a:r>
              <a:rPr lang="en-US" sz="2000" dirty="0" smtClean="0"/>
              <a:t>):</a:t>
            </a:r>
          </a:p>
        </p:txBody>
      </p:sp>
      <p:sp>
        <p:nvSpPr>
          <p:cNvPr id="1031" name="Rectangle 4"/>
          <p:cNvSpPr>
            <a:spLocks noChangeArrowheads="1"/>
          </p:cNvSpPr>
          <p:nvPr/>
        </p:nvSpPr>
        <p:spPr bwMode="auto">
          <a:xfrm>
            <a:off x="611188" y="2708275"/>
            <a:ext cx="49688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Clr>
                <a:srgbClr val="315263"/>
              </a:buClr>
              <a:buSzPct val="75000"/>
              <a:buFont typeface="Wingdings" pitchFamily="2" charset="2"/>
              <a:buNone/>
            </a:pPr>
            <a:r>
              <a:rPr lang="en-US" sz="2000" dirty="0">
                <a:solidFill>
                  <a:srgbClr val="FFFFFF"/>
                </a:solidFill>
                <a:latin typeface="Calibri" pitchFamily="34" charset="0"/>
              </a:rPr>
              <a:t>Let </a:t>
            </a:r>
            <a:r>
              <a:rPr lang="en-US" sz="2000" dirty="0" smtClean="0">
                <a:solidFill>
                  <a:srgbClr val="FFFFFF"/>
                </a:solidFill>
                <a:latin typeface="Calibri" pitchFamily="34" charset="0"/>
              </a:rPr>
              <a:t>the </a:t>
            </a:r>
            <a:r>
              <a:rPr lang="en-US" sz="2000" dirty="0">
                <a:solidFill>
                  <a:srgbClr val="FFFFFF"/>
                </a:solidFill>
                <a:latin typeface="Calibri" pitchFamily="34" charset="0"/>
              </a:rPr>
              <a:t>change </a:t>
            </a:r>
            <a:r>
              <a:rPr lang="en-US" sz="2000" dirty="0" smtClean="0">
                <a:solidFill>
                  <a:srgbClr val="FFFFFF"/>
                </a:solidFill>
                <a:latin typeface="Calibri" pitchFamily="34" charset="0"/>
              </a:rPr>
              <a:t>of weight values </a:t>
            </a:r>
            <a:r>
              <a:rPr lang="en-US" sz="2000" dirty="0">
                <a:solidFill>
                  <a:srgbClr val="FFFFFF"/>
                </a:solidFill>
                <a:latin typeface="Calibri" pitchFamily="34" charset="0"/>
              </a:rPr>
              <a:t>be specified by </a:t>
            </a:r>
            <a:r>
              <a:rPr lang="en-US" sz="2000" dirty="0" smtClean="0">
                <a:solidFill>
                  <a:srgbClr val="FFFFFF"/>
                </a:solidFill>
                <a:latin typeface="Calibri" pitchFamily="34" charset="0"/>
              </a:rPr>
              <a:t>a simple </a:t>
            </a:r>
            <a:r>
              <a:rPr lang="en-US" sz="2000" dirty="0" err="1" smtClean="0">
                <a:solidFill>
                  <a:srgbClr val="FFFFFF"/>
                </a:solidFill>
                <a:latin typeface="Calibri" pitchFamily="34" charset="0"/>
              </a:rPr>
              <a:t>Hebb</a:t>
            </a:r>
            <a:r>
              <a:rPr lang="en-US" sz="2000" dirty="0" smtClean="0">
                <a:solidFill>
                  <a:srgbClr val="FFFFFF"/>
                </a:solidFill>
                <a:latin typeface="Calibri" pitchFamily="34" charset="0"/>
              </a:rPr>
              <a:t> </a:t>
            </a:r>
            <a:r>
              <a:rPr lang="en-US" sz="2000" dirty="0">
                <a:solidFill>
                  <a:srgbClr val="FFFFFF"/>
                </a:solidFill>
                <a:latin typeface="Calibri" pitchFamily="34" charset="0"/>
              </a:rPr>
              <a:t>rule:</a:t>
            </a:r>
          </a:p>
          <a:p>
            <a:pPr>
              <a:buClr>
                <a:srgbClr val="315263"/>
              </a:buClr>
              <a:buSzPct val="75000"/>
              <a:buFont typeface="Wingdings" pitchFamily="2" charset="2"/>
              <a:buNone/>
            </a:pPr>
            <a:endParaRPr lang="en-US" sz="2000" dirty="0">
              <a:solidFill>
                <a:srgbClr val="FFFFFF"/>
              </a:solidFill>
              <a:latin typeface="Calibri" pitchFamily="34" charset="0"/>
            </a:endParaRPr>
          </a:p>
          <a:p>
            <a:pPr>
              <a:buClr>
                <a:srgbClr val="315263"/>
              </a:buClr>
              <a:buSzPct val="75000"/>
              <a:buFont typeface="Wingdings" pitchFamily="2" charset="2"/>
              <a:buNone/>
            </a:pPr>
            <a:r>
              <a:rPr lang="en-US" i="1" dirty="0" err="1" smtClean="0">
                <a:solidFill>
                  <a:srgbClr val="FFFF00"/>
                </a:solidFill>
                <a:latin typeface="Times New Roman" pitchFamily="18" charset="0"/>
                <a:cs typeface="Times New Roman" pitchFamily="18" charset="0"/>
              </a:rPr>
              <a:t>w</a:t>
            </a:r>
            <a:r>
              <a:rPr lang="en-US" i="1" baseline="-25000" dirty="0" err="1" smtClean="0">
                <a:solidFill>
                  <a:srgbClr val="FFFF00"/>
                </a:solidFill>
                <a:latin typeface="Times New Roman" pitchFamily="18" charset="0"/>
                <a:cs typeface="Times New Roman" pitchFamily="18" charset="0"/>
              </a:rPr>
              <a:t>ij</a:t>
            </a:r>
            <a:r>
              <a:rPr lang="en-US" dirty="0" smtClean="0">
                <a:solidFill>
                  <a:srgbClr val="FFFF00"/>
                </a:solidFill>
                <a:latin typeface="Times New Roman" pitchFamily="18" charset="0"/>
                <a:cs typeface="Times New Roman" pitchFamily="18" charset="0"/>
              </a:rPr>
              <a:t>(</a:t>
            </a:r>
            <a:r>
              <a:rPr lang="en-US" i="1" dirty="0" smtClean="0">
                <a:solidFill>
                  <a:srgbClr val="FFFF00"/>
                </a:solidFill>
                <a:latin typeface="Times New Roman" pitchFamily="18" charset="0"/>
                <a:cs typeface="Times New Roman" pitchFamily="18" charset="0"/>
              </a:rPr>
              <a:t>t</a:t>
            </a:r>
            <a:r>
              <a:rPr lang="en-US" dirty="0" smtClean="0">
                <a:solidFill>
                  <a:srgbClr val="FFFF00"/>
                </a:solidFill>
                <a:latin typeface="Times New Roman" pitchFamily="18" charset="0"/>
                <a:cs typeface="Times New Roman" pitchFamily="18" charset="0"/>
              </a:rPr>
              <a:t>+1</a:t>
            </a:r>
            <a:r>
              <a:rPr lang="en-US" dirty="0">
                <a:solidFill>
                  <a:srgbClr val="FFFF00"/>
                </a:solidFill>
                <a:latin typeface="Times New Roman" pitchFamily="18" charset="0"/>
                <a:cs typeface="Times New Roman" pitchFamily="18" charset="0"/>
              </a:rPr>
              <a:t>) = </a:t>
            </a:r>
            <a:r>
              <a:rPr lang="en-US" i="1" dirty="0" err="1">
                <a:solidFill>
                  <a:srgbClr val="FFFF00"/>
                </a:solidFill>
                <a:latin typeface="Times New Roman" pitchFamily="18" charset="0"/>
                <a:cs typeface="Times New Roman" pitchFamily="18" charset="0"/>
              </a:rPr>
              <a:t>w</a:t>
            </a:r>
            <a:r>
              <a:rPr lang="en-US" i="1" baseline="-25000" dirty="0" err="1">
                <a:solidFill>
                  <a:srgbClr val="FFFF00"/>
                </a:solidFill>
                <a:latin typeface="Times New Roman" pitchFamily="18" charset="0"/>
                <a:cs typeface="Times New Roman" pitchFamily="18" charset="0"/>
              </a:rPr>
              <a:t>ij</a:t>
            </a:r>
            <a:r>
              <a:rPr lang="en-US" dirty="0">
                <a:solidFill>
                  <a:srgbClr val="FFFF00"/>
                </a:solidFill>
                <a:latin typeface="Times New Roman" pitchFamily="18" charset="0"/>
                <a:cs typeface="Times New Roman" pitchFamily="18" charset="0"/>
              </a:rPr>
              <a:t>(</a:t>
            </a:r>
            <a:r>
              <a:rPr lang="en-US" i="1" dirty="0">
                <a:solidFill>
                  <a:srgbClr val="FFFF00"/>
                </a:solidFill>
                <a:latin typeface="Times New Roman" pitchFamily="18" charset="0"/>
                <a:cs typeface="Times New Roman" pitchFamily="18" charset="0"/>
              </a:rPr>
              <a:t>t</a:t>
            </a:r>
            <a:r>
              <a:rPr lang="en-US" dirty="0">
                <a:solidFill>
                  <a:srgbClr val="FFFF00"/>
                </a:solidFill>
                <a:latin typeface="Times New Roman" pitchFamily="18" charset="0"/>
                <a:cs typeface="Times New Roman" pitchFamily="18" charset="0"/>
              </a:rPr>
              <a:t>) + </a:t>
            </a:r>
            <a:r>
              <a:rPr lang="en-US" dirty="0">
                <a:solidFill>
                  <a:srgbClr val="FFFF00"/>
                </a:solidFill>
                <a:latin typeface="Symbol" pitchFamily="18" charset="2"/>
              </a:rPr>
              <a:t>e</a:t>
            </a:r>
            <a:r>
              <a:rPr lang="en-US" dirty="0">
                <a:solidFill>
                  <a:srgbClr val="FFFF00"/>
                </a:solidFill>
                <a:latin typeface="Calibri" pitchFamily="34" charset="0"/>
              </a:rPr>
              <a:t> </a:t>
            </a:r>
            <a:r>
              <a:rPr lang="en-US" i="1" dirty="0">
                <a:solidFill>
                  <a:srgbClr val="FFFF00"/>
                </a:solidFill>
                <a:latin typeface="Times New Roman" pitchFamily="18" charset="0"/>
                <a:cs typeface="Times New Roman" pitchFamily="18" charset="0"/>
              </a:rPr>
              <a:t>x</a:t>
            </a:r>
            <a:r>
              <a:rPr lang="en-US" i="1" baseline="-25000" dirty="0">
                <a:solidFill>
                  <a:srgbClr val="FFFF00"/>
                </a:solidFill>
                <a:latin typeface="Times New Roman" pitchFamily="18" charset="0"/>
                <a:cs typeface="Times New Roman" pitchFamily="18" charset="0"/>
              </a:rPr>
              <a:t>i</a:t>
            </a:r>
            <a:r>
              <a:rPr lang="en-US" i="1" dirty="0">
                <a:solidFill>
                  <a:srgbClr val="FFFF00"/>
                </a:solidFill>
                <a:latin typeface="Times New Roman" pitchFamily="18" charset="0"/>
                <a:cs typeface="Times New Roman" pitchFamily="18" charset="0"/>
              </a:rPr>
              <a:t> </a:t>
            </a:r>
            <a:r>
              <a:rPr lang="en-US" i="1" dirty="0" err="1">
                <a:solidFill>
                  <a:srgbClr val="FFFF00"/>
                </a:solidFill>
                <a:latin typeface="Times New Roman" pitchFamily="18" charset="0"/>
                <a:cs typeface="Times New Roman" pitchFamily="18" charset="0"/>
              </a:rPr>
              <a:t>y</a:t>
            </a:r>
            <a:r>
              <a:rPr lang="en-US" i="1" baseline="-25000" dirty="0" err="1">
                <a:solidFill>
                  <a:srgbClr val="FFFF00"/>
                </a:solidFill>
                <a:latin typeface="Times New Roman" pitchFamily="18" charset="0"/>
                <a:cs typeface="Times New Roman" pitchFamily="18" charset="0"/>
              </a:rPr>
              <a:t>j</a:t>
            </a:r>
            <a:r>
              <a:rPr lang="en-US" i="1" dirty="0">
                <a:solidFill>
                  <a:srgbClr val="FFFF00"/>
                </a:solidFill>
                <a:latin typeface="Times New Roman" pitchFamily="18" charset="0"/>
                <a:cs typeface="Times New Roman" pitchFamily="18" charset="0"/>
              </a:rPr>
              <a:t> </a:t>
            </a:r>
          </a:p>
          <a:p>
            <a:pPr>
              <a:buClr>
                <a:srgbClr val="315263"/>
              </a:buClr>
              <a:buSzPct val="75000"/>
              <a:buFont typeface="Wingdings" pitchFamily="2" charset="2"/>
              <a:buNone/>
            </a:pPr>
            <a:endParaRPr lang="en-US" sz="2000" dirty="0">
              <a:solidFill>
                <a:srgbClr val="FFFFFF"/>
              </a:solidFill>
              <a:latin typeface="Calibri" pitchFamily="34" charset="0"/>
            </a:endParaRPr>
          </a:p>
          <a:p>
            <a:pPr algn="l">
              <a:buClr>
                <a:srgbClr val="315263"/>
              </a:buClr>
              <a:buSzPct val="75000"/>
              <a:buFont typeface="Wingdings" pitchFamily="2" charset="2"/>
              <a:buNone/>
            </a:pPr>
            <a:r>
              <a:rPr lang="en-US" sz="2000" dirty="0">
                <a:solidFill>
                  <a:srgbClr val="FFFFFF"/>
                </a:solidFill>
                <a:latin typeface="Calibri" pitchFamily="34" charset="0"/>
              </a:rPr>
              <a:t>After presentation of all the images: </a:t>
            </a:r>
          </a:p>
        </p:txBody>
      </p:sp>
      <p:pic>
        <p:nvPicPr>
          <p:cNvPr id="10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078" y="2852936"/>
            <a:ext cx="360838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026" name="Object 7"/>
          <p:cNvGraphicFramePr>
            <a:graphicFrameLocks noChangeAspect="1"/>
          </p:cNvGraphicFramePr>
          <p:nvPr>
            <p:extLst>
              <p:ext uri="{D42A27DB-BD31-4B8C-83A1-F6EECF244321}">
                <p14:modId xmlns:p14="http://schemas.microsoft.com/office/powerpoint/2010/main" val="108532100"/>
              </p:ext>
            </p:extLst>
          </p:nvPr>
        </p:nvGraphicFramePr>
        <p:xfrm>
          <a:off x="1604963" y="2029134"/>
          <a:ext cx="1944687" cy="795337"/>
        </p:xfrm>
        <a:graphic>
          <a:graphicData uri="http://schemas.openxmlformats.org/presentationml/2006/ole">
            <mc:AlternateContent xmlns:mc="http://schemas.openxmlformats.org/markup-compatibility/2006">
              <mc:Choice xmlns:v="urn:schemas-microsoft-com:vml" Requires="v">
                <p:oleObj spid="_x0000_s14368" name="Equation" r:id="rId5" imgW="838080" imgH="342720" progId="Equation.DSMT4">
                  <p:embed/>
                </p:oleObj>
              </mc:Choice>
              <mc:Fallback>
                <p:oleObj name="Equation" r:id="rId5" imgW="838080" imgH="342720" progId="Equation.DSMT4">
                  <p:embed/>
                  <p:pic>
                    <p:nvPicPr>
                      <p:cNvPr id="0" name=""/>
                      <p:cNvPicPr>
                        <a:picLocks noChangeAspect="1" noChangeArrowheads="1"/>
                      </p:cNvPicPr>
                      <p:nvPr/>
                    </p:nvPicPr>
                    <p:blipFill>
                      <a:blip r:embed="rId6"/>
                      <a:srcRect/>
                      <a:stretch>
                        <a:fillRect/>
                      </a:stretch>
                    </p:blipFill>
                    <p:spPr bwMode="auto">
                      <a:xfrm>
                        <a:off x="1604963" y="2029134"/>
                        <a:ext cx="1944687" cy="79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 name="Rectangle 8"/>
          <p:cNvSpPr>
            <a:spLocks noChangeArrowheads="1"/>
          </p:cNvSpPr>
          <p:nvPr/>
        </p:nvSpPr>
        <p:spPr bwMode="auto">
          <a:xfrm>
            <a:off x="539750" y="5519738"/>
            <a:ext cx="83534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The change </a:t>
            </a:r>
            <a:r>
              <a:rPr lang="en-US" sz="2000" dirty="0" smtClean="0">
                <a:solidFill>
                  <a:srgbClr val="FFFFFF"/>
                </a:solidFill>
                <a:latin typeface="Calibri" pitchFamily="34" charset="0"/>
              </a:rPr>
              <a:t>of weights </a:t>
            </a:r>
            <a:r>
              <a:rPr lang="en-US" sz="2000" dirty="0">
                <a:solidFill>
                  <a:srgbClr val="FFFFFF"/>
                </a:solidFill>
                <a:latin typeface="Calibri" pitchFamily="34" charset="0"/>
              </a:rPr>
              <a:t>is proportional to the average of the product of the </a:t>
            </a:r>
            <a:r>
              <a:rPr lang="en-US" sz="2000" dirty="0" smtClean="0">
                <a:solidFill>
                  <a:srgbClr val="FFFFFF"/>
                </a:solidFill>
                <a:latin typeface="Calibri" pitchFamily="34" charset="0"/>
              </a:rPr>
              <a:t>inputs*outputs</a:t>
            </a:r>
            <a:r>
              <a:rPr lang="en-US" sz="2000" dirty="0">
                <a:solidFill>
                  <a:srgbClr val="FFFFFF"/>
                </a:solidFill>
                <a:latin typeface="Calibri" pitchFamily="34" charset="0"/>
              </a:rPr>
              <a:t>. Correlation can replace average.</a:t>
            </a:r>
          </a:p>
        </p:txBody>
      </p:sp>
      <p:graphicFrame>
        <p:nvGraphicFramePr>
          <p:cNvPr id="1027" name="Object 9"/>
          <p:cNvGraphicFramePr>
            <a:graphicFrameLocks noChangeAspect="1"/>
          </p:cNvGraphicFramePr>
          <p:nvPr>
            <p:extLst>
              <p:ext uri="{D42A27DB-BD31-4B8C-83A1-F6EECF244321}">
                <p14:modId xmlns:p14="http://schemas.microsoft.com/office/powerpoint/2010/main" val="2943270901"/>
              </p:ext>
            </p:extLst>
          </p:nvPr>
        </p:nvGraphicFramePr>
        <p:xfrm>
          <a:off x="1031875" y="4654550"/>
          <a:ext cx="5122863" cy="866775"/>
        </p:xfrm>
        <a:graphic>
          <a:graphicData uri="http://schemas.openxmlformats.org/presentationml/2006/ole">
            <mc:AlternateContent xmlns:mc="http://schemas.openxmlformats.org/markup-compatibility/2006">
              <mc:Choice xmlns:v="urn:schemas-microsoft-com:vml" Requires="v">
                <p:oleObj spid="_x0000_s14369" name="Equation" r:id="rId7" imgW="2476440" imgH="419040" progId="Equation.DSMT4">
                  <p:embed/>
                </p:oleObj>
              </mc:Choice>
              <mc:Fallback>
                <p:oleObj name="Equation" r:id="rId7" imgW="2476440" imgH="419040" progId="Equation.DSMT4">
                  <p:embed/>
                  <p:pic>
                    <p:nvPicPr>
                      <p:cNvPr id="0" name=""/>
                      <p:cNvPicPr>
                        <a:picLocks noChangeAspect="1" noChangeArrowheads="1"/>
                      </p:cNvPicPr>
                      <p:nvPr/>
                    </p:nvPicPr>
                    <p:blipFill>
                      <a:blip r:embed="rId8"/>
                      <a:srcRect/>
                      <a:stretch>
                        <a:fillRect/>
                      </a:stretch>
                    </p:blipFill>
                    <p:spPr bwMode="auto">
                      <a:xfrm>
                        <a:off x="1031875" y="4654550"/>
                        <a:ext cx="5122863"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0" y="728663"/>
            <a:ext cx="20955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160342"/>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xfrm>
            <a:off x="660400" y="441325"/>
            <a:ext cx="7772400" cy="574675"/>
          </a:xfrm>
        </p:spPr>
        <p:txBody>
          <a:bodyPr/>
          <a:lstStyle/>
          <a:p>
            <a:pPr>
              <a:defRPr/>
            </a:pPr>
            <a:r>
              <a:rPr lang="en-US" sz="3600" dirty="0" err="1" smtClean="0"/>
              <a:t>Hebbian</a:t>
            </a:r>
            <a:r>
              <a:rPr lang="en-US" sz="3600" dirty="0" smtClean="0"/>
              <a:t> Correlations</a:t>
            </a:r>
          </a:p>
        </p:txBody>
      </p:sp>
      <p:sp>
        <p:nvSpPr>
          <p:cNvPr id="2054" name="Rectangle 3"/>
          <p:cNvSpPr>
            <a:spLocks noGrp="1" noChangeArrowheads="1"/>
          </p:cNvSpPr>
          <p:nvPr>
            <p:ph type="body" sz="half" idx="1"/>
          </p:nvPr>
        </p:nvSpPr>
        <p:spPr>
          <a:xfrm>
            <a:off x="539750" y="2189163"/>
            <a:ext cx="8424863" cy="792162"/>
          </a:xfrm>
          <a:noFill/>
        </p:spPr>
        <p:txBody>
          <a:bodyPr/>
          <a:lstStyle/>
          <a:p>
            <a:pPr marL="0" indent="0">
              <a:buFont typeface="Wingdings" pitchFamily="2" charset="2"/>
              <a:buNone/>
            </a:pPr>
            <a:r>
              <a:rPr lang="en-US" sz="2000" dirty="0" smtClean="0"/>
              <a:t>If the averages are zero and the variance is one then the average of the product is the correlation; the change in weights is proportional to: </a:t>
            </a:r>
          </a:p>
        </p:txBody>
      </p:sp>
      <p:sp>
        <p:nvSpPr>
          <p:cNvPr id="2055" name="Rectangle 4"/>
          <p:cNvSpPr>
            <a:spLocks noChangeArrowheads="1"/>
          </p:cNvSpPr>
          <p:nvPr/>
        </p:nvSpPr>
        <p:spPr bwMode="auto">
          <a:xfrm>
            <a:off x="611560" y="4622800"/>
            <a:ext cx="853244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i="1" dirty="0" err="1">
                <a:solidFill>
                  <a:srgbClr val="FFFF00"/>
                </a:solidFill>
                <a:latin typeface="Calibri" pitchFamily="34" charset="0"/>
              </a:rPr>
              <a:t>C</a:t>
            </a:r>
            <a:r>
              <a:rPr lang="en-US" i="1" baseline="-25000" dirty="0" err="1">
                <a:solidFill>
                  <a:srgbClr val="FFFF00"/>
                </a:solidFill>
                <a:latin typeface="Calibri" pitchFamily="34" charset="0"/>
              </a:rPr>
              <a:t>ik</a:t>
            </a:r>
            <a:r>
              <a:rPr lang="en-US" dirty="0">
                <a:solidFill>
                  <a:srgbClr val="FFFF00"/>
                </a:solidFill>
                <a:latin typeface="Calibri" pitchFamily="34" charset="0"/>
              </a:rPr>
              <a:t>=</a:t>
            </a:r>
            <a:r>
              <a:rPr lang="en-US" dirty="0">
                <a:solidFill>
                  <a:srgbClr val="FFFF00"/>
                </a:solidFill>
                <a:latin typeface="Calibri" pitchFamily="34" charset="0"/>
                <a:sym typeface="Symbol" pitchFamily="18" charset="2"/>
              </a:rPr>
              <a:t></a:t>
            </a:r>
            <a:r>
              <a:rPr lang="en-US" i="1" dirty="0" err="1">
                <a:solidFill>
                  <a:srgbClr val="FFFF00"/>
                </a:solidFill>
                <a:latin typeface="Calibri" pitchFamily="34" charset="0"/>
              </a:rPr>
              <a:t>x</a:t>
            </a:r>
            <a:r>
              <a:rPr lang="en-US" i="1" baseline="-25000" dirty="0" err="1">
                <a:solidFill>
                  <a:srgbClr val="FFFF00"/>
                </a:solidFill>
                <a:latin typeface="Calibri" pitchFamily="34" charset="0"/>
              </a:rPr>
              <a:t>i</a:t>
            </a:r>
            <a:r>
              <a:rPr lang="en-US" i="1" dirty="0" err="1">
                <a:solidFill>
                  <a:srgbClr val="FFFF00"/>
                </a:solidFill>
                <a:latin typeface="Calibri" pitchFamily="34" charset="0"/>
              </a:rPr>
              <a:t>x</a:t>
            </a:r>
            <a:r>
              <a:rPr lang="en-US" i="1" baseline="-25000" dirty="0" err="1">
                <a:solidFill>
                  <a:srgbClr val="FFFF00"/>
                </a:solidFill>
                <a:latin typeface="Calibri" pitchFamily="34" charset="0"/>
              </a:rPr>
              <a:t>k</a:t>
            </a:r>
            <a:r>
              <a:rPr lang="en-US" dirty="0" err="1">
                <a:solidFill>
                  <a:srgbClr val="FFFF00"/>
                </a:solidFill>
                <a:latin typeface="Symbol" pitchFamily="18" charset="2"/>
                <a:sym typeface="Symbol" pitchFamily="18" charset="2"/>
              </a:rPr>
              <a:t></a:t>
            </a:r>
            <a:r>
              <a:rPr lang="en-US" i="1" baseline="-25000" dirty="0" err="1">
                <a:solidFill>
                  <a:srgbClr val="FFFF00"/>
                </a:solidFill>
                <a:latin typeface="Calibri" pitchFamily="34" charset="0"/>
              </a:rPr>
              <a:t>t</a:t>
            </a:r>
            <a:r>
              <a:rPr lang="en-US" dirty="0">
                <a:solidFill>
                  <a:srgbClr val="FFFF00"/>
                </a:solidFill>
                <a:latin typeface="Calibri" pitchFamily="34" charset="0"/>
              </a:rPr>
              <a:t> </a:t>
            </a:r>
            <a:r>
              <a:rPr lang="en-US" dirty="0" smtClean="0">
                <a:solidFill>
                  <a:srgbClr val="FFFF00"/>
                </a:solidFill>
                <a:latin typeface="Calibri" pitchFamily="34" charset="0"/>
              </a:rPr>
              <a:t> </a:t>
            </a:r>
            <a:r>
              <a:rPr lang="en-US" sz="2000" dirty="0" smtClean="0">
                <a:solidFill>
                  <a:srgbClr val="FFFFFF"/>
                </a:solidFill>
                <a:latin typeface="Calibri" pitchFamily="34" charset="0"/>
              </a:rPr>
              <a:t>are </a:t>
            </a:r>
            <a:r>
              <a:rPr lang="en-US" sz="2000" dirty="0">
                <a:solidFill>
                  <a:srgbClr val="FFFFFF"/>
                </a:solidFill>
                <a:latin typeface="Calibri" pitchFamily="34" charset="0"/>
              </a:rPr>
              <a:t>correlations between inputs; the average of the weights changes slowly. The change in weight for input </a:t>
            </a:r>
            <a:r>
              <a:rPr lang="en-US" sz="2000" i="1" dirty="0">
                <a:solidFill>
                  <a:srgbClr val="FFFF00"/>
                </a:solidFill>
                <a:latin typeface="Calibri" pitchFamily="34" charset="0"/>
              </a:rPr>
              <a:t>i </a:t>
            </a:r>
            <a:r>
              <a:rPr lang="en-US" sz="2000" dirty="0">
                <a:solidFill>
                  <a:srgbClr val="FFFFFF"/>
                </a:solidFill>
                <a:latin typeface="Calibri" pitchFamily="34" charset="0"/>
              </a:rPr>
              <a:t>is then the weighted average of the correlations between the activity of this input and the remaining ones. </a:t>
            </a:r>
          </a:p>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After the presentation of many images, the weights will be dominated by the strongest correlations and </a:t>
            </a:r>
            <a:r>
              <a:rPr lang="en-US" sz="2000" i="1" dirty="0" err="1">
                <a:solidFill>
                  <a:srgbClr val="FFFF00"/>
                </a:solidFill>
                <a:latin typeface="Calibri" pitchFamily="34" charset="0"/>
              </a:rPr>
              <a:t>y</a:t>
            </a:r>
            <a:r>
              <a:rPr lang="en-US" sz="2000" i="1" baseline="-25000" dirty="0" err="1">
                <a:solidFill>
                  <a:srgbClr val="FFFF00"/>
                </a:solidFill>
                <a:latin typeface="Calibri" pitchFamily="34" charset="0"/>
              </a:rPr>
              <a:t>j</a:t>
            </a:r>
            <a:r>
              <a:rPr lang="en-US" sz="2000" dirty="0">
                <a:solidFill>
                  <a:srgbClr val="FFFF00"/>
                </a:solidFill>
                <a:latin typeface="Calibri" pitchFamily="34" charset="0"/>
              </a:rPr>
              <a:t> </a:t>
            </a:r>
            <a:r>
              <a:rPr lang="en-US" sz="2000" dirty="0">
                <a:solidFill>
                  <a:srgbClr val="FFFFFF"/>
                </a:solidFill>
                <a:latin typeface="Calibri" pitchFamily="34" charset="0"/>
              </a:rPr>
              <a:t>will calculate the strongest component of </a:t>
            </a:r>
            <a:r>
              <a:rPr lang="en-US" sz="2000" dirty="0" smtClean="0">
                <a:solidFill>
                  <a:srgbClr val="FFFFFF"/>
                </a:solidFill>
                <a:latin typeface="Calibri" pitchFamily="34" charset="0"/>
              </a:rPr>
              <a:t>PCA.</a:t>
            </a:r>
            <a:endParaRPr lang="en-US" sz="2000" dirty="0">
              <a:solidFill>
                <a:srgbClr val="FFFFFF"/>
              </a:solidFill>
              <a:latin typeface="Calibri" pitchFamily="34" charset="0"/>
            </a:endParaRPr>
          </a:p>
        </p:txBody>
      </p:sp>
      <p:sp>
        <p:nvSpPr>
          <p:cNvPr id="2056" name="Rectangle 5"/>
          <p:cNvSpPr>
            <a:spLocks noChangeArrowheads="1"/>
          </p:cNvSpPr>
          <p:nvPr/>
        </p:nvSpPr>
        <p:spPr bwMode="auto">
          <a:xfrm>
            <a:off x="539750" y="1125538"/>
            <a:ext cx="4752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Correlation:</a:t>
            </a:r>
          </a:p>
        </p:txBody>
      </p:sp>
      <p:graphicFrame>
        <p:nvGraphicFramePr>
          <p:cNvPr id="2050" name="Object 6"/>
          <p:cNvGraphicFramePr>
            <a:graphicFrameLocks noChangeAspect="1"/>
          </p:cNvGraphicFramePr>
          <p:nvPr>
            <p:extLst>
              <p:ext uri="{D42A27DB-BD31-4B8C-83A1-F6EECF244321}">
                <p14:modId xmlns:p14="http://schemas.microsoft.com/office/powerpoint/2010/main" val="2601954014"/>
              </p:ext>
            </p:extLst>
          </p:nvPr>
        </p:nvGraphicFramePr>
        <p:xfrm>
          <a:off x="1154113" y="2936875"/>
          <a:ext cx="5653087" cy="1614488"/>
        </p:xfrm>
        <a:graphic>
          <a:graphicData uri="http://schemas.openxmlformats.org/presentationml/2006/ole">
            <mc:AlternateContent xmlns:mc="http://schemas.openxmlformats.org/markup-compatibility/2006">
              <mc:Choice xmlns:v="urn:schemas-microsoft-com:vml" Requires="v">
                <p:oleObj spid="_x0000_s15392" name="Equation" r:id="rId4" imgW="2933640" imgH="838080" progId="Equation.DSMT4">
                  <p:embed/>
                </p:oleObj>
              </mc:Choice>
              <mc:Fallback>
                <p:oleObj name="Equation" r:id="rId4" imgW="2933640" imgH="838080" progId="Equation.DSMT4">
                  <p:embed/>
                  <p:pic>
                    <p:nvPicPr>
                      <p:cNvPr id="0" name=""/>
                      <p:cNvPicPr>
                        <a:picLocks noChangeAspect="1" noChangeArrowheads="1"/>
                      </p:cNvPicPr>
                      <p:nvPr/>
                    </p:nvPicPr>
                    <p:blipFill>
                      <a:blip r:embed="rId5"/>
                      <a:srcRect/>
                      <a:stretch>
                        <a:fillRect/>
                      </a:stretch>
                    </p:blipFill>
                    <p:spPr bwMode="auto">
                      <a:xfrm>
                        <a:off x="1154113" y="2936875"/>
                        <a:ext cx="5653087" cy="161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7"/>
          <p:cNvGraphicFramePr>
            <a:graphicFrameLocks noChangeAspect="1"/>
          </p:cNvGraphicFramePr>
          <p:nvPr>
            <p:extLst>
              <p:ext uri="{D42A27DB-BD31-4B8C-83A1-F6EECF244321}">
                <p14:modId xmlns:p14="http://schemas.microsoft.com/office/powerpoint/2010/main" val="381524644"/>
              </p:ext>
            </p:extLst>
          </p:nvPr>
        </p:nvGraphicFramePr>
        <p:xfrm>
          <a:off x="1079500" y="1484313"/>
          <a:ext cx="4206875" cy="655637"/>
        </p:xfrm>
        <a:graphic>
          <a:graphicData uri="http://schemas.openxmlformats.org/presentationml/2006/ole">
            <mc:AlternateContent xmlns:mc="http://schemas.openxmlformats.org/markup-compatibility/2006">
              <mc:Choice xmlns:v="urn:schemas-microsoft-com:vml" Requires="v">
                <p:oleObj spid="_x0000_s15393" name="Equation" r:id="rId6" imgW="2120760" imgH="330120" progId="Equation.DSMT4">
                  <p:embed/>
                </p:oleObj>
              </mc:Choice>
              <mc:Fallback>
                <p:oleObj name="Equation" r:id="rId6" imgW="2120760" imgH="330120" progId="Equation.DSMT4">
                  <p:embed/>
                  <p:pic>
                    <p:nvPicPr>
                      <p:cNvPr id="0" name=""/>
                      <p:cNvPicPr>
                        <a:picLocks noChangeAspect="1" noChangeArrowheads="1"/>
                      </p:cNvPicPr>
                      <p:nvPr/>
                    </p:nvPicPr>
                    <p:blipFill>
                      <a:blip r:embed="rId7"/>
                      <a:srcRect/>
                      <a:stretch>
                        <a:fillRect/>
                      </a:stretch>
                    </p:blipFill>
                    <p:spPr bwMode="auto">
                      <a:xfrm>
                        <a:off x="1079500" y="1484313"/>
                        <a:ext cx="4206875" cy="6556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93478401"/>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660400" y="441325"/>
            <a:ext cx="7772400" cy="574675"/>
          </a:xfrm>
        </p:spPr>
        <p:txBody>
          <a:bodyPr/>
          <a:lstStyle/>
          <a:p>
            <a:pPr>
              <a:defRPr/>
            </a:pPr>
            <a:r>
              <a:rPr lang="en-US" sz="3600" dirty="0" smtClean="0"/>
              <a:t>Normalization</a:t>
            </a:r>
          </a:p>
        </p:txBody>
      </p:sp>
      <p:sp>
        <p:nvSpPr>
          <p:cNvPr id="20484" name="Rectangle 3"/>
          <p:cNvSpPr>
            <a:spLocks noGrp="1" noChangeArrowheads="1"/>
          </p:cNvSpPr>
          <p:nvPr>
            <p:ph type="body" sz="half" idx="1"/>
          </p:nvPr>
        </p:nvSpPr>
        <p:spPr>
          <a:xfrm>
            <a:off x="684213" y="1196975"/>
            <a:ext cx="8280400" cy="5400377"/>
          </a:xfrm>
          <a:noFill/>
        </p:spPr>
        <p:txBody>
          <a:bodyPr/>
          <a:lstStyle/>
          <a:p>
            <a:pPr marL="0" indent="0" algn="just">
              <a:lnSpc>
                <a:spcPct val="85000"/>
              </a:lnSpc>
              <a:spcBef>
                <a:spcPct val="0"/>
              </a:spcBef>
              <a:buFont typeface="Wingdings" pitchFamily="2" charset="2"/>
              <a:buNone/>
            </a:pPr>
            <a:r>
              <a:rPr lang="en-US" sz="2000" dirty="0" smtClean="0"/>
              <a:t>The simplest normalization avoiding an infinite increase in weights:  </a:t>
            </a:r>
          </a:p>
          <a:p>
            <a:pPr marL="0" indent="0" algn="just">
              <a:lnSpc>
                <a:spcPct val="85000"/>
              </a:lnSpc>
              <a:spcBef>
                <a:spcPct val="0"/>
              </a:spcBef>
              <a:buFont typeface="Wingdings" pitchFamily="2" charset="2"/>
              <a:buNone/>
            </a:pPr>
            <a:r>
              <a:rPr lang="en-US" sz="1000" dirty="0" smtClean="0"/>
              <a:t> </a:t>
            </a:r>
          </a:p>
          <a:p>
            <a:pPr marL="0" indent="0" algn="just">
              <a:lnSpc>
                <a:spcPct val="85000"/>
              </a:lnSpc>
              <a:spcBef>
                <a:spcPct val="0"/>
              </a:spcBef>
              <a:buFont typeface="Symbol" pitchFamily="18" charset="2"/>
              <a:buNone/>
            </a:pPr>
            <a:r>
              <a:rPr lang="en-US" sz="2000" dirty="0" smtClean="0">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 </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lnSpc>
                <a:spcPct val="85000"/>
              </a:lnSpc>
              <a:spcBef>
                <a:spcPct val="0"/>
              </a:spcBef>
              <a:buFont typeface="Symbol" pitchFamily="18" charset="2"/>
              <a:buNone/>
            </a:pPr>
            <a:endParaRPr lang="en-US" sz="1000" dirty="0" smtClean="0"/>
          </a:p>
          <a:p>
            <a:pPr marL="0" indent="0" algn="just">
              <a:lnSpc>
                <a:spcPct val="85000"/>
              </a:lnSpc>
              <a:spcBef>
                <a:spcPct val="0"/>
              </a:spcBef>
              <a:buFont typeface="Symbol" pitchFamily="18" charset="2"/>
              <a:buNone/>
            </a:pPr>
            <a:r>
              <a:rPr lang="en-US" sz="2000" dirty="0" smtClean="0"/>
              <a:t>Erkki Oja (1982) proposed: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y</a:t>
            </a:r>
            <a:r>
              <a:rPr lang="en-US" sz="2400" i="1" baseline="-25000" dirty="0" err="1" smtClean="0">
                <a:solidFill>
                  <a:srgbClr val="FFFF00"/>
                </a:solidFill>
              </a:rPr>
              <a:t>j</a:t>
            </a:r>
            <a:r>
              <a:rPr lang="en-US" sz="2400" i="1" baseline="-25000" dirty="0" smtClean="0">
                <a:solidFill>
                  <a:srgbClr val="FFFF00"/>
                </a:solidFill>
              </a:rPr>
              <a:t> </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i="1"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lnSpc>
                <a:spcPct val="85000"/>
              </a:lnSpc>
              <a:spcBef>
                <a:spcPct val="0"/>
              </a:spcBef>
              <a:buFont typeface="Symbol" pitchFamily="18" charset="2"/>
              <a:buNone/>
            </a:pPr>
            <a:endParaRPr lang="en-US" sz="1000" dirty="0" smtClean="0">
              <a:solidFill>
                <a:srgbClr val="7E0000"/>
              </a:solidFill>
            </a:endParaRPr>
          </a:p>
          <a:p>
            <a:pPr marL="0" indent="0" algn="just">
              <a:lnSpc>
                <a:spcPct val="85000"/>
              </a:lnSpc>
              <a:spcBef>
                <a:spcPct val="0"/>
              </a:spcBef>
              <a:buFont typeface="Symbol" pitchFamily="18" charset="2"/>
              <a:buNone/>
            </a:pPr>
            <a:r>
              <a:rPr lang="en-US" sz="2000" dirty="0" smtClean="0"/>
              <a:t>For one unit, after learning the weights stop changing:</a:t>
            </a:r>
          </a:p>
          <a:p>
            <a:pPr marL="0" indent="0" algn="just">
              <a:lnSpc>
                <a:spcPct val="85000"/>
              </a:lnSpc>
              <a:spcBef>
                <a:spcPct val="0"/>
              </a:spcBef>
              <a:buFont typeface="Wingdings" pitchFamily="2" charset="2"/>
              <a:buNone/>
            </a:pPr>
            <a:endParaRPr lang="en-US" sz="1000" dirty="0" smtClean="0"/>
          </a:p>
          <a:p>
            <a:pPr marL="0" indent="0" algn="just">
              <a:lnSpc>
                <a:spcPct val="85000"/>
              </a:lnSpc>
              <a:spcBef>
                <a:spcPct val="0"/>
              </a:spcBef>
              <a:buFont typeface="Symbol" pitchFamily="18" charset="2"/>
              <a:buNone/>
            </a:pPr>
            <a:r>
              <a:rPr lang="en-US" sz="2000" dirty="0" smtClean="0">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0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y</a:t>
            </a:r>
            <a:r>
              <a:rPr lang="en-US" sz="2400" i="1" baseline="-25000" dirty="0" err="1" smtClean="0">
                <a:solidFill>
                  <a:srgbClr val="FFFF00"/>
                </a:solidFill>
              </a:rPr>
              <a:t>j</a:t>
            </a:r>
            <a:r>
              <a:rPr lang="en-US" sz="2400" i="1" baseline="-25000" dirty="0" smtClean="0">
                <a:solidFill>
                  <a:srgbClr val="FFFF00"/>
                </a:solidFill>
              </a:rPr>
              <a:t> </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i="1"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lnSpc>
                <a:spcPct val="85000"/>
              </a:lnSpc>
              <a:spcBef>
                <a:spcPct val="0"/>
              </a:spcBef>
              <a:buFont typeface="Symbol" pitchFamily="18" charset="2"/>
              <a:buNone/>
            </a:pPr>
            <a:endParaRPr lang="en-US" sz="1000" dirty="0" smtClean="0"/>
          </a:p>
          <a:p>
            <a:pPr marL="0" indent="0">
              <a:lnSpc>
                <a:spcPct val="85000"/>
              </a:lnSpc>
              <a:spcBef>
                <a:spcPct val="0"/>
              </a:spcBef>
              <a:buFont typeface="Symbol" pitchFamily="18" charset="2"/>
              <a:buNone/>
            </a:pPr>
            <a:r>
              <a:rPr lang="en-US" sz="2000" dirty="0" smtClean="0"/>
              <a:t>Weight       </a:t>
            </a:r>
            <a:r>
              <a:rPr lang="en-US" sz="2400" i="1" dirty="0" err="1" smtClean="0">
                <a:solidFill>
                  <a:srgbClr val="FFFF00"/>
                </a:solidFill>
              </a:rPr>
              <a:t>w</a:t>
            </a:r>
            <a:r>
              <a:rPr lang="en-US" sz="2400" i="1" baseline="-25000" dirty="0" err="1" smtClean="0">
                <a:solidFill>
                  <a:srgbClr val="FFFF00"/>
                </a:solidFill>
              </a:rPr>
              <a:t>ij</a:t>
            </a:r>
            <a:r>
              <a:rPr lang="en-US" sz="2400" i="1" baseline="-25000" dirty="0" smtClean="0">
                <a:solidFill>
                  <a:srgbClr val="FFFF00"/>
                </a:solidFill>
              </a:rPr>
              <a:t> </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y</a:t>
            </a:r>
            <a:r>
              <a:rPr lang="en-US" sz="2400" i="1" baseline="-25000" dirty="0" err="1" smtClean="0">
                <a:solidFill>
                  <a:srgbClr val="FFFF00"/>
                </a:solidFill>
              </a:rPr>
              <a:t>j</a:t>
            </a:r>
            <a:r>
              <a:rPr lang="en-US" sz="2400" i="1" baseline="-25000" dirty="0" smtClean="0">
                <a:solidFill>
                  <a:srgbClr val="FFFF00"/>
                </a:solidFill>
              </a:rPr>
              <a:t> </a:t>
            </a:r>
            <a:r>
              <a:rPr lang="en-US" sz="2400" i="1" dirty="0" smtClean="0">
                <a:solidFill>
                  <a:srgbClr val="FFFF00"/>
                </a:solidFill>
              </a:rPr>
              <a:t> </a:t>
            </a:r>
            <a:r>
              <a:rPr lang="en-US" sz="2400" dirty="0" smtClean="0">
                <a:solidFill>
                  <a:srgbClr val="FFFF00"/>
                </a:solidFill>
              </a:rPr>
              <a:t>= x</a:t>
            </a:r>
            <a:r>
              <a:rPr lang="en-US" sz="2400" i="1" baseline="-25000" dirty="0" smtClean="0">
                <a:solidFill>
                  <a:srgbClr val="FFFF00"/>
                </a:solidFill>
              </a:rPr>
              <a:t>i </a:t>
            </a:r>
            <a:r>
              <a:rPr lang="en-US" sz="2400" i="1" dirty="0" smtClean="0">
                <a:solidFill>
                  <a:srgbClr val="FFFF00"/>
                </a:solidFill>
              </a:rPr>
              <a:t>/</a:t>
            </a:r>
            <a:r>
              <a:rPr lang="en-US" sz="2400" dirty="0" smtClean="0">
                <a:solidFill>
                  <a:srgbClr val="FFFF00"/>
                </a:solidFill>
              </a:rPr>
              <a:t> </a:t>
            </a:r>
            <a:r>
              <a:rPr lang="en-US" sz="2400" dirty="0" err="1" smtClean="0">
                <a:solidFill>
                  <a:srgbClr val="FFFF00"/>
                </a:solidFill>
                <a:latin typeface="Symbol" pitchFamily="18" charset="2"/>
              </a:rPr>
              <a:t>S</a:t>
            </a:r>
            <a:r>
              <a:rPr lang="en-US" sz="2400" baseline="-25000" dirty="0" err="1" smtClean="0">
                <a:solidFill>
                  <a:srgbClr val="FFFF00"/>
                </a:solidFill>
              </a:rPr>
              <a:t>k</a:t>
            </a:r>
            <a:r>
              <a:rPr lang="en-US" sz="2400" dirty="0" smtClean="0">
                <a:solidFill>
                  <a:srgbClr val="FFFF00"/>
                </a:solidFill>
              </a:rPr>
              <a:t> </a:t>
            </a:r>
            <a:r>
              <a:rPr lang="en-US" sz="2400" i="1" dirty="0" err="1" smtClean="0">
                <a:solidFill>
                  <a:srgbClr val="FFFF00"/>
                </a:solidFill>
              </a:rPr>
              <a:t>x</a:t>
            </a:r>
            <a:r>
              <a:rPr lang="en-US" sz="2400" i="1" baseline="-25000" dirty="0" err="1" smtClean="0">
                <a:solidFill>
                  <a:srgbClr val="FFFF00"/>
                </a:solidFill>
              </a:rPr>
              <a:t>k</a:t>
            </a:r>
            <a:r>
              <a:rPr lang="en-US" sz="2400" i="1" baseline="-25000" dirty="0" smtClean="0">
                <a:solidFill>
                  <a:srgbClr val="FFFF00"/>
                </a:solidFill>
              </a:rPr>
              <a:t> </a:t>
            </a:r>
            <a:r>
              <a:rPr lang="en-US" sz="2400" i="1" dirty="0" err="1" smtClean="0">
                <a:solidFill>
                  <a:srgbClr val="FFFF00"/>
                </a:solidFill>
              </a:rPr>
              <a:t>w</a:t>
            </a:r>
            <a:r>
              <a:rPr lang="en-US" sz="2400" i="1" baseline="-25000" dirty="0" err="1" smtClean="0">
                <a:solidFill>
                  <a:srgbClr val="FFFF00"/>
                </a:solidFill>
              </a:rPr>
              <a:t>kj</a:t>
            </a:r>
            <a:r>
              <a:rPr lang="en-US" sz="2400" baseline="-25000" dirty="0" smtClean="0">
                <a:solidFill>
                  <a:srgbClr val="FFFF00"/>
                </a:solidFill>
              </a:rPr>
              <a:t> </a:t>
            </a:r>
            <a:endParaRPr lang="en-US" sz="2000" baseline="-25000" dirty="0" smtClean="0">
              <a:solidFill>
                <a:srgbClr val="FFFF00"/>
              </a:solidFill>
            </a:endParaRPr>
          </a:p>
          <a:p>
            <a:pPr marL="0" indent="0">
              <a:lnSpc>
                <a:spcPct val="85000"/>
              </a:lnSpc>
              <a:spcBef>
                <a:spcPct val="0"/>
              </a:spcBef>
              <a:buFont typeface="Symbol" pitchFamily="18" charset="2"/>
              <a:buNone/>
            </a:pPr>
            <a:endParaRPr lang="en-US" sz="2000" baseline="-25000" dirty="0" smtClean="0"/>
          </a:p>
          <a:p>
            <a:pPr marL="0" indent="0">
              <a:lnSpc>
                <a:spcPct val="85000"/>
              </a:lnSpc>
              <a:spcBef>
                <a:spcPct val="0"/>
              </a:spcBef>
              <a:buFont typeface="Symbol" pitchFamily="18" charset="2"/>
              <a:buNone/>
            </a:pPr>
            <a:r>
              <a:rPr lang="en-US" sz="2000" dirty="0" smtClean="0"/>
              <a:t>The weight of a given input signal is then a fraction of the complete weighted activity of all the signals. </a:t>
            </a:r>
          </a:p>
          <a:p>
            <a:pPr marL="0" indent="0">
              <a:lnSpc>
                <a:spcPct val="85000"/>
              </a:lnSpc>
              <a:spcBef>
                <a:spcPct val="0"/>
              </a:spcBef>
              <a:buFont typeface="Symbol" pitchFamily="18" charset="2"/>
              <a:buNone/>
            </a:pPr>
            <a:endParaRPr lang="en-US" sz="2000" dirty="0" smtClean="0"/>
          </a:p>
          <a:p>
            <a:pPr marL="0" indent="0">
              <a:lnSpc>
                <a:spcPct val="85000"/>
              </a:lnSpc>
              <a:spcBef>
                <a:spcPct val="0"/>
              </a:spcBef>
              <a:buFont typeface="Symbol" pitchFamily="18" charset="2"/>
              <a:buNone/>
            </a:pPr>
            <a:r>
              <a:rPr lang="en-US" sz="2000" dirty="0" smtClean="0"/>
              <a:t>This rule also leads to the calculation of the most important main component. How to calculate the other components? </a:t>
            </a:r>
          </a:p>
        </p:txBody>
      </p:sp>
    </p:spTree>
    <p:extLst>
      <p:ext uri="{BB962C8B-B14F-4D97-AF65-F5344CB8AC3E}">
        <p14:creationId xmlns:p14="http://schemas.microsoft.com/office/powerpoint/2010/main" val="2104855572"/>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660400" y="441325"/>
            <a:ext cx="7772400" cy="574675"/>
          </a:xfrm>
        </p:spPr>
        <p:txBody>
          <a:bodyPr/>
          <a:lstStyle/>
          <a:p>
            <a:pPr>
              <a:defRPr/>
            </a:pPr>
            <a:r>
              <a:rPr lang="en-US" sz="3600" dirty="0" smtClean="0"/>
              <a:t>Problems with PCA</a:t>
            </a:r>
          </a:p>
        </p:txBody>
      </p:sp>
      <p:sp>
        <p:nvSpPr>
          <p:cNvPr id="21508" name="Rectangle 3"/>
          <p:cNvSpPr>
            <a:spLocks noGrp="1" noChangeArrowheads="1"/>
          </p:cNvSpPr>
          <p:nvPr>
            <p:ph type="body" sz="half" idx="1"/>
          </p:nvPr>
        </p:nvSpPr>
        <p:spPr>
          <a:xfrm>
            <a:off x="539750" y="1125538"/>
            <a:ext cx="8281988" cy="1079500"/>
          </a:xfrm>
          <a:noFill/>
        </p:spPr>
        <p:txBody>
          <a:bodyPr/>
          <a:lstStyle/>
          <a:p>
            <a:pPr marL="0" indent="0">
              <a:buFont typeface="Wingdings" pitchFamily="2" charset="2"/>
              <a:buNone/>
            </a:pPr>
            <a:r>
              <a:rPr lang="en-US" sz="2000" dirty="0" smtClean="0"/>
              <a:t>How to generate the succeeding PCA components in neural networks? </a:t>
            </a:r>
          </a:p>
          <a:p>
            <a:r>
              <a:rPr lang="en-US" sz="2000" dirty="0" smtClean="0"/>
              <a:t>We may perform </a:t>
            </a:r>
            <a:r>
              <a:rPr lang="en-US" sz="2000" dirty="0" err="1" smtClean="0"/>
              <a:t>orthogonalization</a:t>
            </a:r>
            <a:r>
              <a:rPr lang="en-US" sz="2000" dirty="0" smtClean="0"/>
              <a:t> of successive </a:t>
            </a:r>
            <a:r>
              <a:rPr lang="en-US" sz="2000" i="1" dirty="0" err="1" smtClean="0">
                <a:solidFill>
                  <a:srgbClr val="FFFF00"/>
                </a:solidFill>
              </a:rPr>
              <a:t>y</a:t>
            </a:r>
            <a:r>
              <a:rPr lang="en-US" sz="2000" i="1" baseline="-25000" dirty="0" err="1" smtClean="0">
                <a:solidFill>
                  <a:srgbClr val="FFFF00"/>
                </a:solidFill>
              </a:rPr>
              <a:t>j</a:t>
            </a:r>
            <a:r>
              <a:rPr lang="en-US" sz="2000" dirty="0" smtClean="0"/>
              <a:t>  </a:t>
            </a:r>
            <a:r>
              <a:rPr lang="en-US" dirty="0" smtClean="0"/>
              <a:t>numerically, </a:t>
            </a:r>
            <a:r>
              <a:rPr lang="en-US" dirty="0"/>
              <a:t>but </a:t>
            </a:r>
            <a:r>
              <a:rPr lang="en-US" sz="2000" dirty="0" smtClean="0"/>
              <a:t>this is not easy to do with the help of a neural network. </a:t>
            </a:r>
          </a:p>
        </p:txBody>
      </p:sp>
      <p:sp>
        <p:nvSpPr>
          <p:cNvPr id="21509" name="Rectangle 4"/>
          <p:cNvSpPr>
            <a:spLocks noChangeArrowheads="1"/>
          </p:cNvSpPr>
          <p:nvPr/>
        </p:nvSpPr>
        <p:spPr bwMode="auto">
          <a:xfrm>
            <a:off x="525463" y="2266992"/>
            <a:ext cx="8281987"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ts val="0"/>
              </a:spcBef>
              <a:spcAft>
                <a:spcPts val="600"/>
              </a:spcAft>
              <a:buClr>
                <a:srgbClr val="FFCC66"/>
              </a:buClr>
              <a:buSzPct val="100000"/>
              <a:buFont typeface="Arial" pitchFamily="34" charset="0"/>
              <a:buChar char="•"/>
            </a:pPr>
            <a:r>
              <a:rPr lang="en-US" sz="2000" dirty="0">
                <a:solidFill>
                  <a:srgbClr val="FFFFFF"/>
                </a:solidFill>
                <a:latin typeface="Calibri" pitchFamily="34" charset="0"/>
              </a:rPr>
              <a:t>Sequential PCA orders components, from the most important to the least; this can be achieved by introducing connections between hidden </a:t>
            </a:r>
            <a:r>
              <a:rPr lang="en-US" sz="2000" dirty="0" smtClean="0">
                <a:solidFill>
                  <a:srgbClr val="FFFFFF"/>
                </a:solidFill>
                <a:latin typeface="Calibri" pitchFamily="34" charset="0"/>
              </a:rPr>
              <a:t>neurons with strong inhibition, </a:t>
            </a:r>
            <a:r>
              <a:rPr lang="en-US" sz="2000" dirty="0">
                <a:solidFill>
                  <a:srgbClr val="FFFFFF"/>
                </a:solidFill>
                <a:latin typeface="Calibri" pitchFamily="34" charset="0"/>
              </a:rPr>
              <a:t>but this is an artificial solution.</a:t>
            </a:r>
          </a:p>
          <a:p>
            <a:pPr marL="342900" indent="-342900" algn="l">
              <a:spcBef>
                <a:spcPts val="0"/>
              </a:spcBef>
              <a:spcAft>
                <a:spcPts val="600"/>
              </a:spcAft>
              <a:buClr>
                <a:srgbClr val="FFCC66"/>
              </a:buClr>
              <a:buSzPct val="100000"/>
              <a:buFont typeface="Arial" pitchFamily="34" charset="0"/>
              <a:buChar char="•"/>
            </a:pPr>
            <a:r>
              <a:rPr lang="en-US" sz="2000" dirty="0">
                <a:solidFill>
                  <a:srgbClr val="FFFFFF"/>
                </a:solidFill>
                <a:latin typeface="Calibri" pitchFamily="34" charset="0"/>
              </a:rPr>
              <a:t>PCA assumes a hierarchical structure: the most important component for all images, in effect we get </a:t>
            </a:r>
            <a:r>
              <a:rPr lang="en-US" sz="2000" dirty="0" err="1">
                <a:solidFill>
                  <a:srgbClr val="FFFFFF"/>
                </a:solidFill>
                <a:latin typeface="Calibri" pitchFamily="34" charset="0"/>
              </a:rPr>
              <a:t>eg</a:t>
            </a:r>
            <a:r>
              <a:rPr lang="en-US" sz="2000" dirty="0">
                <a:solidFill>
                  <a:srgbClr val="FFFFFF"/>
                </a:solidFill>
                <a:latin typeface="Calibri" pitchFamily="34" charset="0"/>
              </a:rPr>
              <a:t>. for image analysis, successive components as chessboards with an increasing number of squares since the correlations of pixels for a large number of images disappear. </a:t>
            </a:r>
          </a:p>
          <a:p>
            <a:pPr marL="342900" indent="-342900" algn="l">
              <a:spcBef>
                <a:spcPts val="0"/>
              </a:spcBef>
              <a:spcAft>
                <a:spcPts val="600"/>
              </a:spcAft>
              <a:buClr>
                <a:srgbClr val="FFCC66"/>
              </a:buClr>
              <a:buSzPct val="100000"/>
              <a:buFont typeface="Arial" pitchFamily="34" charset="0"/>
              <a:buChar char="•"/>
            </a:pPr>
            <a:r>
              <a:rPr lang="en-US" sz="2000" dirty="0">
                <a:solidFill>
                  <a:srgbClr val="FFFFFF"/>
                </a:solidFill>
                <a:latin typeface="Calibri" pitchFamily="34" charset="0"/>
              </a:rPr>
              <a:t>The problem with PCA can be characterized as: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PCA </a:t>
            </a:r>
            <a:r>
              <a:rPr lang="en-US" sz="2000" dirty="0">
                <a:solidFill>
                  <a:srgbClr val="FFFFFF"/>
                </a:solidFill>
                <a:latin typeface="Calibri" pitchFamily="34" charset="0"/>
              </a:rPr>
              <a:t>calculates correlations in the entire input space whereas useful correlations exist in local subspaces. </a:t>
            </a:r>
          </a:p>
          <a:p>
            <a:pPr marL="342900" indent="-342900" algn="l">
              <a:spcBef>
                <a:spcPts val="0"/>
              </a:spcBef>
              <a:spcAft>
                <a:spcPts val="600"/>
              </a:spcAft>
              <a:buClr>
                <a:srgbClr val="FFCC66"/>
              </a:buClr>
              <a:buSzPct val="100000"/>
              <a:buFont typeface="Arial" pitchFamily="34" charset="0"/>
              <a:buChar char="•"/>
            </a:pPr>
            <a:r>
              <a:rPr lang="en-US" sz="2000" dirty="0">
                <a:solidFill>
                  <a:srgbClr val="FFFFFF"/>
                </a:solidFill>
                <a:latin typeface="Calibri" pitchFamily="34" charset="0"/>
              </a:rPr>
              <a:t>Natural images create </a:t>
            </a:r>
            <a:r>
              <a:rPr lang="en-US" sz="2000" dirty="0" err="1">
                <a:solidFill>
                  <a:srgbClr val="FFFF00"/>
                </a:solidFill>
                <a:latin typeface="Calibri" pitchFamily="34" charset="0"/>
              </a:rPr>
              <a:t>heterarchies</a:t>
            </a:r>
            <a:r>
              <a:rPr lang="en-US" sz="2000" dirty="0">
                <a:solidFill>
                  <a:srgbClr val="FFFFFF"/>
                </a:solidFill>
                <a:latin typeface="Calibri" pitchFamily="34" charset="0"/>
              </a:rPr>
              <a:t>, different combinations are equally important for different images, subsets of features relevant for certain categories are not important for differentiating others. </a:t>
            </a:r>
          </a:p>
        </p:txBody>
      </p:sp>
    </p:spTree>
    <p:extLst>
      <p:ext uri="{BB962C8B-B14F-4D97-AF65-F5344CB8AC3E}">
        <p14:creationId xmlns:p14="http://schemas.microsoft.com/office/powerpoint/2010/main" val="3719995225"/>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FAC70C43-20F2-4F22-93C7-45BF4D826A25}" type="slidenum">
              <a:rPr lang="en-US" sz="1400" i="0">
                <a:solidFill>
                  <a:srgbClr val="0000B6"/>
                </a:solidFill>
                <a:latin typeface="Book Antiqua" pitchFamily="18" charset="0"/>
              </a:rPr>
              <a:pPr/>
              <a:t>27</a:t>
            </a:fld>
            <a:endParaRPr lang="en-US" sz="1400" i="0">
              <a:solidFill>
                <a:srgbClr val="0000B6"/>
              </a:solidFill>
              <a:latin typeface="Book Antiqua" pitchFamily="18" charset="0"/>
            </a:endParaRPr>
          </a:p>
        </p:txBody>
      </p:sp>
      <p:sp>
        <p:nvSpPr>
          <p:cNvPr id="1064962" name="Rectangle 2"/>
          <p:cNvSpPr>
            <a:spLocks noGrp="1" noChangeArrowheads="1"/>
          </p:cNvSpPr>
          <p:nvPr>
            <p:ph type="title"/>
          </p:nvPr>
        </p:nvSpPr>
        <p:spPr>
          <a:xfrm>
            <a:off x="660400" y="441325"/>
            <a:ext cx="7772400" cy="574675"/>
          </a:xfrm>
        </p:spPr>
        <p:txBody>
          <a:bodyPr/>
          <a:lstStyle/>
          <a:p>
            <a:pPr>
              <a:defRPr/>
            </a:pPr>
            <a:r>
              <a:rPr lang="en-US" sz="3600" dirty="0" smtClean="0"/>
              <a:t>Conditional PCA</a:t>
            </a:r>
          </a:p>
        </p:txBody>
      </p:sp>
      <p:sp>
        <p:nvSpPr>
          <p:cNvPr id="22532" name="Rectangle 3"/>
          <p:cNvSpPr>
            <a:spLocks noGrp="1" noChangeArrowheads="1"/>
          </p:cNvSpPr>
          <p:nvPr>
            <p:ph type="body" sz="half" idx="1"/>
          </p:nvPr>
        </p:nvSpPr>
        <p:spPr>
          <a:xfrm>
            <a:off x="539750" y="1139186"/>
            <a:ext cx="8604250" cy="790575"/>
          </a:xfrm>
          <a:noFill/>
        </p:spPr>
        <p:txBody>
          <a:bodyPr/>
          <a:lstStyle/>
          <a:p>
            <a:pPr marL="0" indent="0">
              <a:lnSpc>
                <a:spcPct val="90000"/>
              </a:lnSpc>
              <a:buFont typeface="Wingdings" pitchFamily="2" charset="2"/>
              <a:buNone/>
            </a:pPr>
            <a:r>
              <a:rPr lang="en-US" sz="2000" dirty="0" smtClean="0"/>
              <a:t>Conditional principal component analysis (CPCA): calculate correlations not for all features but only for these features which are present in selected images. </a:t>
            </a:r>
          </a:p>
        </p:txBody>
      </p:sp>
      <p:sp>
        <p:nvSpPr>
          <p:cNvPr id="22533" name="Rectangle 4"/>
          <p:cNvSpPr>
            <a:spLocks noChangeArrowheads="1"/>
          </p:cNvSpPr>
          <p:nvPr/>
        </p:nvSpPr>
        <p:spPr bwMode="auto">
          <a:xfrm>
            <a:off x="525463" y="2055813"/>
            <a:ext cx="4537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5000"/>
              </a:spcBef>
              <a:buClr>
                <a:srgbClr val="315263"/>
              </a:buClr>
              <a:buSzPct val="75000"/>
              <a:buFont typeface="Wingdings" pitchFamily="2" charset="2"/>
              <a:buNone/>
            </a:pPr>
            <a:r>
              <a:rPr lang="en-US" sz="2000" dirty="0">
                <a:solidFill>
                  <a:srgbClr val="FFFFFF"/>
                </a:solidFill>
                <a:latin typeface="Calibri" pitchFamily="34" charset="0"/>
              </a:rPr>
              <a:t>PCA functions on all features, giving orthogonal components.</a:t>
            </a:r>
            <a:endParaRPr lang="en-US" sz="1000" dirty="0">
              <a:solidFill>
                <a:srgbClr val="FFFFFF"/>
              </a:solidFill>
              <a:latin typeface="Calibri" pitchFamily="34" charset="0"/>
            </a:endParaRPr>
          </a:p>
          <a:p>
            <a:pPr algn="l">
              <a:spcBef>
                <a:spcPct val="5000"/>
              </a:spcBef>
              <a:buClr>
                <a:srgbClr val="315263"/>
              </a:buClr>
              <a:buSzPct val="75000"/>
              <a:buFont typeface="Wingdings" pitchFamily="2" charset="2"/>
              <a:buNone/>
            </a:pPr>
            <a:endParaRPr lang="en-US" sz="1000" dirty="0">
              <a:solidFill>
                <a:srgbClr val="FFFFFF"/>
              </a:solidFill>
              <a:latin typeface="Calibri" pitchFamily="34" charset="0"/>
            </a:endParaRPr>
          </a:p>
          <a:p>
            <a:pPr algn="l">
              <a:spcBef>
                <a:spcPct val="5000"/>
              </a:spcBef>
              <a:buClr>
                <a:srgbClr val="315263"/>
              </a:buClr>
              <a:buSzPct val="75000"/>
              <a:buFont typeface="Wingdings" pitchFamily="2" charset="2"/>
              <a:buNone/>
            </a:pPr>
            <a:r>
              <a:rPr lang="en-US" sz="2000" dirty="0">
                <a:solidFill>
                  <a:srgbClr val="FFFFFF"/>
                </a:solidFill>
                <a:latin typeface="Calibri" pitchFamily="34" charset="0"/>
              </a:rPr>
              <a:t>CPCA functions on subsets of features, ensuring that different components encode different interesting combinations of signal features, </a:t>
            </a:r>
            <a:r>
              <a:rPr lang="en-US" sz="2000" dirty="0" err="1">
                <a:solidFill>
                  <a:srgbClr val="FFFFFF"/>
                </a:solidFill>
                <a:latin typeface="Calibri" pitchFamily="34" charset="0"/>
              </a:rPr>
              <a:t>eg</a:t>
            </a:r>
            <a:r>
              <a:rPr lang="en-US" sz="2000" dirty="0">
                <a:solidFill>
                  <a:srgbClr val="FFFFFF"/>
                </a:solidFill>
                <a:latin typeface="Calibri" pitchFamily="34" charset="0"/>
              </a:rPr>
              <a:t>. edges.</a:t>
            </a:r>
            <a:endParaRPr lang="en-US" sz="1000" dirty="0">
              <a:solidFill>
                <a:srgbClr val="FFFFFF"/>
              </a:solidFill>
              <a:latin typeface="Calibri" pitchFamily="34" charset="0"/>
            </a:endParaRPr>
          </a:p>
          <a:p>
            <a:pPr algn="l">
              <a:spcBef>
                <a:spcPct val="5000"/>
              </a:spcBef>
              <a:buClr>
                <a:srgbClr val="315263"/>
              </a:buClr>
              <a:buSzPct val="75000"/>
              <a:buFont typeface="Wingdings" pitchFamily="2" charset="2"/>
              <a:buNone/>
            </a:pPr>
            <a:endParaRPr lang="en-US" sz="1000" dirty="0">
              <a:solidFill>
                <a:srgbClr val="FFFFFF"/>
              </a:solidFill>
              <a:latin typeface="Calibri" pitchFamily="34" charset="0"/>
            </a:endParaRPr>
          </a:p>
          <a:p>
            <a:pPr algn="l">
              <a:spcBef>
                <a:spcPct val="5000"/>
              </a:spcBef>
              <a:buClr>
                <a:srgbClr val="315263"/>
              </a:buClr>
              <a:buSzPct val="75000"/>
              <a:buFont typeface="Wingdings" pitchFamily="2" charset="2"/>
              <a:buNone/>
            </a:pPr>
            <a:r>
              <a:rPr lang="en-US" sz="2000" dirty="0">
                <a:solidFill>
                  <a:srgbClr val="FFFFFF"/>
                </a:solidFill>
                <a:latin typeface="Calibri" pitchFamily="34" charset="0"/>
              </a:rPr>
              <a:t>The competition realized with the help of </a:t>
            </a:r>
            <a:r>
              <a:rPr lang="en-US" sz="2000" dirty="0" err="1">
                <a:solidFill>
                  <a:srgbClr val="FFFFFF"/>
                </a:solidFill>
                <a:latin typeface="Calibri" pitchFamily="34" charset="0"/>
              </a:rPr>
              <a:t>kWTA</a:t>
            </a:r>
            <a:r>
              <a:rPr lang="en-US" sz="2000" dirty="0">
                <a:solidFill>
                  <a:srgbClr val="FFFFFF"/>
                </a:solidFill>
                <a:latin typeface="Calibri" pitchFamily="34" charset="0"/>
              </a:rPr>
              <a:t> will ensure the activity of different neurons for different images.</a:t>
            </a:r>
            <a:br>
              <a:rPr lang="en-US" sz="2000" dirty="0">
                <a:solidFill>
                  <a:srgbClr val="FFFFFF"/>
                </a:solidFill>
                <a:latin typeface="Calibri" pitchFamily="34" charset="0"/>
              </a:rPr>
            </a:br>
            <a:endParaRPr lang="en-US" sz="1000" dirty="0">
              <a:solidFill>
                <a:srgbClr val="FFFFFF"/>
              </a:solidFill>
              <a:latin typeface="Calibri" pitchFamily="34" charset="0"/>
            </a:endParaRPr>
          </a:p>
          <a:p>
            <a:pPr algn="l">
              <a:spcBef>
                <a:spcPct val="5000"/>
              </a:spcBef>
              <a:buClr>
                <a:srgbClr val="315263"/>
              </a:buClr>
              <a:buSzPct val="75000"/>
              <a:buFont typeface="Wingdings" pitchFamily="2" charset="2"/>
              <a:buNone/>
            </a:pPr>
            <a:r>
              <a:rPr lang="en-US" sz="2000" dirty="0">
                <a:solidFill>
                  <a:srgbClr val="FFFFFF"/>
                </a:solidFill>
                <a:latin typeface="Calibri" pitchFamily="34" charset="0"/>
              </a:rPr>
              <a:t>In </a:t>
            </a:r>
            <a:r>
              <a:rPr lang="en-US" sz="2000" dirty="0" smtClean="0">
                <a:solidFill>
                  <a:srgbClr val="FFFFFF"/>
                </a:solidFill>
                <a:latin typeface="Calibri" pitchFamily="34" charset="0"/>
              </a:rPr>
              <a:t>effect, it will create receptive </a:t>
            </a:r>
            <a:r>
              <a:rPr lang="en-US" sz="2000" dirty="0">
                <a:solidFill>
                  <a:srgbClr val="FFFFFF"/>
                </a:solidFill>
                <a:latin typeface="Calibri" pitchFamily="34" charset="0"/>
              </a:rPr>
              <a:t>fields =&gt; that </a:t>
            </a:r>
            <a:r>
              <a:rPr lang="en-US" sz="2000" dirty="0" smtClean="0">
                <a:solidFill>
                  <a:srgbClr val="FFFFFF"/>
                </a:solidFill>
                <a:latin typeface="Calibri" pitchFamily="34" charset="0"/>
              </a:rPr>
              <a:t>can be combined to recreate images</a:t>
            </a:r>
            <a:endParaRPr lang="en-US" sz="2000" dirty="0">
              <a:solidFill>
                <a:srgbClr val="FFFFFF"/>
              </a:solidFill>
              <a:latin typeface="Calibri" pitchFamily="34" charset="0"/>
            </a:endParaRPr>
          </a:p>
          <a:p>
            <a:pPr algn="l">
              <a:spcBef>
                <a:spcPct val="5000"/>
              </a:spcBef>
              <a:buClr>
                <a:srgbClr val="315263"/>
              </a:buClr>
              <a:buSzPct val="75000"/>
              <a:buFont typeface="Wingdings" pitchFamily="2" charset="2"/>
              <a:buNone/>
            </a:pPr>
            <a:r>
              <a:rPr lang="en-US" sz="2000" dirty="0" smtClean="0">
                <a:solidFill>
                  <a:srgbClr val="FFFFFF"/>
                </a:solidFill>
                <a:latin typeface="Calibri" pitchFamily="34" charset="0"/>
              </a:rPr>
              <a:t>How </a:t>
            </a:r>
            <a:r>
              <a:rPr lang="en-US" sz="2000" dirty="0">
                <a:solidFill>
                  <a:srgbClr val="FFFFFF"/>
                </a:solidFill>
                <a:latin typeface="Calibri" pitchFamily="34" charset="0"/>
              </a:rPr>
              <a:t>to do this with the help of neurons?</a:t>
            </a:r>
          </a:p>
          <a:p>
            <a:pPr algn="l">
              <a:spcBef>
                <a:spcPct val="5000"/>
              </a:spcBef>
              <a:buClr>
                <a:srgbClr val="315263"/>
              </a:buClr>
              <a:buSzPct val="75000"/>
              <a:buFont typeface="Wingdings" pitchFamily="2" charset="2"/>
              <a:buNone/>
            </a:pPr>
            <a:endParaRPr lang="en-US" sz="2000" dirty="0">
              <a:solidFill>
                <a:srgbClr val="FFFFFF"/>
              </a:solidFill>
              <a:latin typeface="Calibri" pitchFamily="34" charset="0"/>
            </a:endParaRP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906" y="1841500"/>
            <a:ext cx="3867150"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32402556"/>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5567"/>
            <a:ext cx="40894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7010" name="Rectangle 2"/>
          <p:cNvSpPr>
            <a:spLocks noGrp="1" noChangeArrowheads="1"/>
          </p:cNvSpPr>
          <p:nvPr>
            <p:ph type="title"/>
          </p:nvPr>
        </p:nvSpPr>
        <p:spPr>
          <a:xfrm>
            <a:off x="660400" y="441325"/>
            <a:ext cx="7772400" cy="574675"/>
          </a:xfrm>
        </p:spPr>
        <p:txBody>
          <a:bodyPr/>
          <a:lstStyle/>
          <a:p>
            <a:pPr>
              <a:defRPr/>
            </a:pPr>
            <a:r>
              <a:rPr lang="en-US" sz="3600" dirty="0" smtClean="0"/>
              <a:t>CPCA equations</a:t>
            </a:r>
          </a:p>
        </p:txBody>
      </p:sp>
      <p:sp>
        <p:nvSpPr>
          <p:cNvPr id="23557" name="Rectangle 3"/>
          <p:cNvSpPr>
            <a:spLocks noGrp="1" noChangeArrowheads="1"/>
          </p:cNvSpPr>
          <p:nvPr>
            <p:ph type="body" sz="half" idx="1"/>
          </p:nvPr>
        </p:nvSpPr>
        <p:spPr>
          <a:xfrm>
            <a:off x="388938" y="1052513"/>
            <a:ext cx="8503542" cy="5627687"/>
          </a:xfrm>
          <a:noFill/>
        </p:spPr>
        <p:txBody>
          <a:bodyPr/>
          <a:lstStyle/>
          <a:p>
            <a:pPr marL="0" indent="0">
              <a:buFont typeface="Wingdings" pitchFamily="2" charset="2"/>
              <a:buNone/>
            </a:pPr>
            <a:r>
              <a:rPr lang="en-US" sz="2000" dirty="0" smtClean="0"/>
              <a:t>Neurons are trained on subsets of images</a:t>
            </a:r>
            <a:br>
              <a:rPr lang="en-US" sz="2000" dirty="0" smtClean="0"/>
            </a:br>
            <a:r>
              <a:rPr lang="en-US" sz="2000" dirty="0" smtClean="0"/>
              <a:t>with predetermined features, </a:t>
            </a:r>
            <a:r>
              <a:rPr lang="en-US" sz="2000" dirty="0" err="1" smtClean="0"/>
              <a:t>eg</a:t>
            </a:r>
            <a:r>
              <a:rPr lang="en-US" sz="2000" dirty="0" smtClean="0"/>
              <a:t>.</a:t>
            </a:r>
            <a:br>
              <a:rPr lang="en-US" sz="2000" dirty="0" smtClean="0"/>
            </a:br>
            <a:r>
              <a:rPr lang="en-US" sz="2000" dirty="0" smtClean="0"/>
              <a:t>edges slanting in a certain way.</a:t>
            </a:r>
            <a:br>
              <a:rPr lang="en-US" sz="2000" dirty="0" smtClean="0"/>
            </a:br>
            <a:r>
              <a:rPr lang="en-US" sz="2000" dirty="0" smtClean="0"/>
              <a:t>Each subset may be embedded in many   </a:t>
            </a:r>
            <a:br>
              <a:rPr lang="en-US" sz="2000" dirty="0" smtClean="0"/>
            </a:br>
            <a:r>
              <a:rPr lang="en-US" sz="2000" dirty="0" smtClean="0"/>
              <a:t>uncorrelated patterns, but should be </a:t>
            </a:r>
            <a:br>
              <a:rPr lang="en-US" sz="2000" dirty="0" smtClean="0"/>
            </a:br>
            <a:r>
              <a:rPr lang="en-US" sz="2000" dirty="0" smtClean="0"/>
              <a:t>repeated frequently. </a:t>
            </a:r>
          </a:p>
          <a:p>
            <a:pPr marL="0" indent="0" algn="just">
              <a:buFont typeface="Wingdings" pitchFamily="2" charset="2"/>
              <a:buNone/>
            </a:pPr>
            <a:r>
              <a:rPr lang="en-US" sz="2000" dirty="0" smtClean="0"/>
              <a:t>Normalized </a:t>
            </a:r>
            <a:r>
              <a:rPr lang="en-US" sz="2000" dirty="0" err="1" smtClean="0"/>
              <a:t>Hebb's</a:t>
            </a:r>
            <a:r>
              <a:rPr lang="en-US" sz="2000" dirty="0" smtClean="0"/>
              <a:t> rule is used: </a:t>
            </a:r>
          </a:p>
          <a:p>
            <a:pPr marL="0" indent="0" algn="just">
              <a:buFont typeface="Symbol" pitchFamily="18" charset="2"/>
              <a:buNone/>
            </a:pPr>
            <a:r>
              <a:rPr lang="en-US" sz="2000" dirty="0" smtClean="0">
                <a:solidFill>
                  <a:srgbClr val="FFFF00"/>
                </a:solidFill>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a:t>
            </a:r>
            <a:r>
              <a:rPr lang="en-US" sz="2400" i="1" dirty="0" smtClean="0">
                <a:solidFill>
                  <a:srgbClr val="FFFF00"/>
                </a:solidFill>
              </a:rPr>
              <a:t>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buFont typeface="Symbol" pitchFamily="18" charset="2"/>
              <a:buNone/>
            </a:pPr>
            <a:endParaRPr lang="en-US" sz="2000" dirty="0" smtClean="0"/>
          </a:p>
          <a:p>
            <a:pPr marL="0" indent="0" algn="just">
              <a:buFont typeface="Symbol" pitchFamily="18" charset="2"/>
              <a:buNone/>
            </a:pPr>
            <a:r>
              <a:rPr lang="en-US" sz="2000" dirty="0" smtClean="0"/>
              <a:t>The weights move in direction </a:t>
            </a:r>
            <a:r>
              <a:rPr lang="en-US" sz="2000" i="1" dirty="0" smtClean="0">
                <a:solidFill>
                  <a:srgbClr val="FFFF00"/>
                </a:solidFill>
              </a:rPr>
              <a:t>x</a:t>
            </a:r>
            <a:r>
              <a:rPr lang="en-US" sz="2000" i="1" baseline="-25000" dirty="0" smtClean="0">
                <a:solidFill>
                  <a:srgbClr val="FFFF00"/>
                </a:solidFill>
              </a:rPr>
              <a:t>i</a:t>
            </a:r>
            <a:r>
              <a:rPr lang="en-US" sz="2000" dirty="0" smtClean="0"/>
              <a:t>, on condition that there is activity </a:t>
            </a:r>
            <a:r>
              <a:rPr lang="en-US" sz="2000" i="1" dirty="0" err="1" smtClean="0">
                <a:solidFill>
                  <a:srgbClr val="FFFF00"/>
                </a:solidFill>
              </a:rPr>
              <a:t>y</a:t>
            </a:r>
            <a:r>
              <a:rPr lang="en-US" sz="2000" i="1" baseline="-25000" dirty="0" err="1" smtClean="0">
                <a:solidFill>
                  <a:srgbClr val="FFFF00"/>
                </a:solidFill>
              </a:rPr>
              <a:t>j</a:t>
            </a:r>
            <a:r>
              <a:rPr lang="en-US" sz="2000" dirty="0" smtClean="0"/>
              <a:t>. </a:t>
            </a:r>
          </a:p>
          <a:p>
            <a:pPr marL="0" indent="0" algn="just">
              <a:buFont typeface="Symbol" pitchFamily="18" charset="2"/>
              <a:buNone/>
            </a:pPr>
            <a:r>
              <a:rPr lang="en-US" sz="2000" dirty="0" smtClean="0"/>
              <a:t>In effect the conditional probability for inputs/outputs in [0,1]: </a:t>
            </a:r>
          </a:p>
          <a:p>
            <a:pPr marL="0" indent="0" algn="just">
              <a:buFont typeface="Symbol" pitchFamily="18" charset="2"/>
              <a:buNone/>
            </a:pPr>
            <a:endParaRPr lang="en-US" sz="1050" dirty="0" smtClean="0"/>
          </a:p>
          <a:p>
            <a:pPr marL="0" indent="0" algn="just">
              <a:buFont typeface="Symbol" pitchFamily="18" charset="2"/>
              <a:buNone/>
            </a:pPr>
            <a:r>
              <a:rPr lang="en-US" sz="2400" dirty="0" smtClean="0">
                <a:solidFill>
                  <a:srgbClr val="FFFF00"/>
                </a:solidFill>
              </a:rPr>
              <a:t>	P(</a:t>
            </a:r>
            <a:r>
              <a:rPr lang="en-US" sz="2400" i="1" dirty="0" smtClean="0">
                <a:solidFill>
                  <a:srgbClr val="FFFF00"/>
                </a:solidFill>
              </a:rPr>
              <a:t>x</a:t>
            </a:r>
            <a:r>
              <a:rPr lang="en-US" sz="2400" i="1" baseline="-25000" dirty="0" smtClean="0">
                <a:solidFill>
                  <a:srgbClr val="FFFF00"/>
                </a:solidFill>
              </a:rPr>
              <a:t>i </a:t>
            </a:r>
            <a:r>
              <a:rPr lang="en-US" sz="2400" dirty="0" smtClean="0">
                <a:solidFill>
                  <a:srgbClr val="FFFF00"/>
                </a:solidFill>
              </a:rPr>
              <a:t>=1|</a:t>
            </a:r>
            <a:r>
              <a:rPr lang="en-US" sz="2400" i="1" dirty="0" smtClean="0">
                <a:solidFill>
                  <a:srgbClr val="FFFF00"/>
                </a:solidFill>
              </a:rPr>
              <a:t>y</a:t>
            </a:r>
            <a:r>
              <a:rPr lang="en-US" sz="2400" i="1" baseline="-25000" dirty="0" smtClean="0">
                <a:solidFill>
                  <a:srgbClr val="FFFF00"/>
                </a:solidFill>
              </a:rPr>
              <a:t>j </a:t>
            </a:r>
            <a:r>
              <a:rPr lang="en-US" sz="2400" dirty="0" smtClean="0">
                <a:solidFill>
                  <a:srgbClr val="FFFF00"/>
                </a:solidFill>
              </a:rPr>
              <a:t>=1) = P(</a:t>
            </a:r>
            <a:r>
              <a:rPr lang="en-US" sz="2400" i="1" dirty="0" err="1" smtClean="0">
                <a:solidFill>
                  <a:srgbClr val="FFFF00"/>
                </a:solidFill>
              </a:rPr>
              <a:t>x</a:t>
            </a:r>
            <a:r>
              <a:rPr lang="en-US" sz="2400" i="1" baseline="-25000" dirty="0" err="1" smtClean="0">
                <a:solidFill>
                  <a:srgbClr val="FFFF00"/>
                </a:solidFill>
              </a:rPr>
              <a:t>i</a:t>
            </a:r>
            <a:r>
              <a:rPr lang="en-US" sz="2400" dirty="0" err="1" smtClean="0">
                <a:solidFill>
                  <a:srgbClr val="FFFF00"/>
                </a:solidFill>
              </a:rPr>
              <a:t>|</a:t>
            </a:r>
            <a:r>
              <a:rPr lang="en-US" sz="2400" i="1" dirty="0" err="1" smtClean="0">
                <a:solidFill>
                  <a:srgbClr val="FFFF00"/>
                </a:solidFill>
              </a:rPr>
              <a:t>y</a:t>
            </a:r>
            <a:r>
              <a:rPr lang="en-US" sz="2400" i="1" baseline="-25000" dirty="0" err="1" smtClean="0">
                <a:solidFill>
                  <a:srgbClr val="FFFF00"/>
                </a:solidFill>
              </a:rPr>
              <a:t>j</a:t>
            </a:r>
            <a:r>
              <a:rPr lang="en-US" sz="2400" dirty="0" smtClean="0">
                <a:solidFill>
                  <a:srgbClr val="FFFF00"/>
                </a:solidFill>
              </a:rPr>
              <a:t>) = </a:t>
            </a:r>
            <a:r>
              <a:rPr lang="en-US" sz="2400" i="1" dirty="0" err="1" smtClean="0">
                <a:solidFill>
                  <a:srgbClr val="FFFF00"/>
                </a:solidFill>
              </a:rPr>
              <a:t>w</a:t>
            </a:r>
            <a:r>
              <a:rPr lang="en-US" sz="2400" i="1" baseline="-25000" dirty="0" err="1" smtClean="0">
                <a:solidFill>
                  <a:srgbClr val="FFFF00"/>
                </a:solidFill>
              </a:rPr>
              <a:t>ij</a:t>
            </a:r>
            <a:endParaRPr lang="en-US" sz="2400" i="1" baseline="-25000" dirty="0" smtClean="0">
              <a:solidFill>
                <a:srgbClr val="FFFF00"/>
              </a:solidFill>
            </a:endParaRPr>
          </a:p>
          <a:p>
            <a:pPr marL="0" indent="0" algn="just">
              <a:buFont typeface="Symbol" pitchFamily="18" charset="2"/>
              <a:buNone/>
            </a:pPr>
            <a:endParaRPr lang="en-US" sz="1100" i="1" baseline="-25000" dirty="0" smtClean="0"/>
          </a:p>
          <a:p>
            <a:pPr marL="0" indent="0">
              <a:buFont typeface="Symbol" pitchFamily="18" charset="2"/>
              <a:buNone/>
            </a:pPr>
            <a:r>
              <a:rPr lang="en-US" sz="2000" dirty="0" smtClean="0"/>
              <a:t>The weight </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 = </a:t>
            </a:r>
            <a:r>
              <a:rPr lang="en-US" sz="2000" dirty="0" smtClean="0"/>
              <a:t>the probability that the input unit </a:t>
            </a:r>
            <a:r>
              <a:rPr lang="en-US" sz="2000" i="1" dirty="0" smtClean="0">
                <a:solidFill>
                  <a:srgbClr val="FFFF00"/>
                </a:solidFill>
              </a:rPr>
              <a:t>x</a:t>
            </a:r>
            <a:r>
              <a:rPr lang="en-US" sz="2000" i="1" baseline="-25000" dirty="0" smtClean="0">
                <a:solidFill>
                  <a:srgbClr val="FFFF00"/>
                </a:solidFill>
              </a:rPr>
              <a:t>i</a:t>
            </a:r>
            <a:r>
              <a:rPr lang="en-US" sz="2000" i="1" dirty="0" smtClean="0">
                <a:solidFill>
                  <a:srgbClr val="FFFF00"/>
                </a:solidFill>
              </a:rPr>
              <a:t> </a:t>
            </a:r>
            <a:r>
              <a:rPr lang="en-US" sz="2000" dirty="0" smtClean="0"/>
              <a:t>is active given that the receiving unit </a:t>
            </a:r>
            <a:r>
              <a:rPr lang="en-US" sz="2000" i="1" dirty="0" err="1" smtClean="0">
                <a:solidFill>
                  <a:srgbClr val="FFFF00"/>
                </a:solidFill>
              </a:rPr>
              <a:t>y</a:t>
            </a:r>
            <a:r>
              <a:rPr lang="en-US" sz="2000" i="1" baseline="-25000" dirty="0" err="1" smtClean="0">
                <a:solidFill>
                  <a:srgbClr val="FFFF00"/>
                </a:solidFill>
              </a:rPr>
              <a:t>j</a:t>
            </a:r>
            <a:r>
              <a:rPr lang="en-US" sz="2000" i="1" dirty="0" smtClean="0">
                <a:solidFill>
                  <a:srgbClr val="FFFF00"/>
                </a:solidFill>
              </a:rPr>
              <a:t>  </a:t>
            </a:r>
            <a:r>
              <a:rPr lang="en-US" sz="2000" dirty="0" smtClean="0"/>
              <a:t>is also active. For uncorrelated pixels it will be small.</a:t>
            </a:r>
          </a:p>
        </p:txBody>
      </p:sp>
    </p:spTree>
    <p:extLst>
      <p:ext uri="{BB962C8B-B14F-4D97-AF65-F5344CB8AC3E}">
        <p14:creationId xmlns:p14="http://schemas.microsoft.com/office/powerpoint/2010/main" val="4033516481"/>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a:xfrm>
            <a:off x="660400" y="441325"/>
            <a:ext cx="7772400" cy="574675"/>
          </a:xfrm>
        </p:spPr>
        <p:txBody>
          <a:bodyPr/>
          <a:lstStyle/>
          <a:p>
            <a:r>
              <a:rPr lang="en-US" sz="3600" dirty="0" smtClean="0">
                <a:effectLst>
                  <a:outerShdw blurRad="38100" dist="38100" dir="2700000" algn="tl">
                    <a:srgbClr val="000000">
                      <a:alpha val="43137"/>
                    </a:srgbClr>
                  </a:outerShdw>
                </a:effectLst>
              </a:rPr>
              <a:t>CPCA self-organized learning</a:t>
            </a:r>
            <a:endParaRPr lang="en-US" sz="3600" dirty="0">
              <a:effectLst>
                <a:outerShdw blurRad="38100" dist="38100" dir="2700000" algn="tl">
                  <a:srgbClr val="000000">
                    <a:alpha val="43137"/>
                  </a:srgbClr>
                </a:outerShdw>
              </a:effectLst>
            </a:endParaRPr>
          </a:p>
        </p:txBody>
      </p:sp>
      <p:sp>
        <p:nvSpPr>
          <p:cNvPr id="23557" name="Rectangle 3"/>
          <p:cNvSpPr>
            <a:spLocks noGrp="1" noChangeArrowheads="1"/>
          </p:cNvSpPr>
          <p:nvPr>
            <p:ph type="body" sz="half" idx="1"/>
          </p:nvPr>
        </p:nvSpPr>
        <p:spPr>
          <a:xfrm>
            <a:off x="388938" y="1052513"/>
            <a:ext cx="8425879" cy="1440383"/>
          </a:xfrm>
          <a:noFill/>
        </p:spPr>
        <p:txBody>
          <a:bodyPr/>
          <a:lstStyle/>
          <a:p>
            <a:pPr marL="0" indent="0">
              <a:buFont typeface="Wingdings" pitchFamily="2" charset="2"/>
              <a:buNone/>
            </a:pPr>
            <a:r>
              <a:rPr lang="en-US" sz="2000" dirty="0" smtClean="0"/>
              <a:t>Chapter 4: </a:t>
            </a:r>
            <a:r>
              <a:rPr lang="en-US" sz="2000" dirty="0" err="1" smtClean="0"/>
              <a:t>Self_org.proj</a:t>
            </a:r>
            <a:r>
              <a:rPr lang="en-US" sz="2000" dirty="0" smtClean="0"/>
              <a:t>, learn in simple environments!</a:t>
            </a:r>
          </a:p>
          <a:p>
            <a:pPr marL="0" indent="0">
              <a:buFont typeface="Symbol" pitchFamily="18" charset="2"/>
              <a:buNone/>
            </a:pPr>
            <a:r>
              <a:rPr lang="en-US" sz="2000" dirty="0" smtClean="0"/>
              <a:t>Inputs: 5 horizontal and 5 vertical bars, 2 shown at one time: one in some position plus all possible context, all 9*10/2=45 combinations, creating conditional PCA inputs, with correlations for pixels in lines. </a:t>
            </a:r>
            <a:r>
              <a:rPr lang="en-US" sz="2000" dirty="0" err="1" smtClean="0"/>
              <a:t>kWTA</a:t>
            </a:r>
            <a:r>
              <a:rPr lang="en-US" sz="2000" dirty="0" smtClean="0"/>
              <a:t>, k=2 used.</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448184"/>
            <a:ext cx="43148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08920"/>
            <a:ext cx="31813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4355976" y="6239134"/>
            <a:ext cx="4314825" cy="400110"/>
          </a:xfrm>
          <a:prstGeom prst="rect">
            <a:avLst/>
          </a:prstGeom>
          <a:noFill/>
        </p:spPr>
        <p:txBody>
          <a:bodyPr wrap="square" rtlCol="0">
            <a:spAutoFit/>
          </a:bodyPr>
          <a:lstStyle/>
          <a:p>
            <a:pPr algn="l"/>
            <a:r>
              <a:rPr lang="en-US" sz="2000" dirty="0" smtClean="0">
                <a:latin typeface="+mn-lt"/>
              </a:rPr>
              <a:t>&lt;= Selective representations appear</a:t>
            </a:r>
            <a:endParaRPr lang="en-US" sz="2000" dirty="0">
              <a:latin typeface="+mn-lt"/>
            </a:endParaRPr>
          </a:p>
        </p:txBody>
      </p:sp>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794" y="3621170"/>
            <a:ext cx="28575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782723"/>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660400" y="441325"/>
            <a:ext cx="7772400" cy="530225"/>
          </a:xfrm>
        </p:spPr>
        <p:txBody>
          <a:bodyPr/>
          <a:lstStyle/>
          <a:p>
            <a:r>
              <a:rPr lang="en-US" dirty="0" smtClean="0">
                <a:solidFill>
                  <a:schemeClr val="bg2"/>
                </a:solidFill>
              </a:rPr>
              <a:t>Topographical </a:t>
            </a:r>
            <a:r>
              <a:rPr lang="en-US" dirty="0">
                <a:solidFill>
                  <a:schemeClr val="bg2"/>
                </a:solidFill>
              </a:rPr>
              <a:t>representations</a:t>
            </a:r>
          </a:p>
        </p:txBody>
      </p:sp>
      <p:sp>
        <p:nvSpPr>
          <p:cNvPr id="1140739" name="Rectangle 3"/>
          <p:cNvSpPr>
            <a:spLocks noChangeArrowheads="1"/>
          </p:cNvSpPr>
          <p:nvPr/>
        </p:nvSpPr>
        <p:spPr bwMode="auto">
          <a:xfrm>
            <a:off x="760413" y="1322388"/>
            <a:ext cx="7940675" cy="800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Self-organization is modeled in many ways; simple models are helpful in explaining qualitative features of topographic maps. </a:t>
            </a:r>
          </a:p>
        </p:txBody>
      </p:sp>
      <p:sp>
        <p:nvSpPr>
          <p:cNvPr id="1140741" name="Rectangle 5"/>
          <p:cNvSpPr>
            <a:spLocks noChangeArrowheads="1"/>
          </p:cNvSpPr>
          <p:nvPr/>
        </p:nvSpPr>
        <p:spPr bwMode="auto">
          <a:xfrm>
            <a:off x="573087" y="2149784"/>
            <a:ext cx="2669589" cy="4316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Many examples, best known are somatosensory and motor primary cortex, but many other motor and sensory areas have topographical organization, including visual and auditory areas. </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Quantization of perception is useful.</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How can it arise?</a:t>
            </a:r>
            <a:endParaRPr lang="en-US" sz="2000" dirty="0">
              <a:solidFill>
                <a:srgbClr val="FFFFFF"/>
              </a:solidFill>
              <a:latin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677" y="2348880"/>
            <a:ext cx="58674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287804"/>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660400" y="441325"/>
            <a:ext cx="7772400" cy="574675"/>
          </a:xfrm>
        </p:spPr>
        <p:txBody>
          <a:bodyPr/>
          <a:lstStyle/>
          <a:p>
            <a:pPr>
              <a:defRPr/>
            </a:pPr>
            <a:r>
              <a:rPr lang="en-US" sz="3600" dirty="0" smtClean="0"/>
              <a:t>Probabilistic interpretation</a:t>
            </a:r>
          </a:p>
        </p:txBody>
      </p:sp>
      <p:sp>
        <p:nvSpPr>
          <p:cNvPr id="24580" name="Rectangle 3"/>
          <p:cNvSpPr>
            <a:spLocks noGrp="1" noChangeArrowheads="1"/>
          </p:cNvSpPr>
          <p:nvPr>
            <p:ph type="body" sz="half" idx="1"/>
          </p:nvPr>
        </p:nvSpPr>
        <p:spPr>
          <a:xfrm>
            <a:off x="684213" y="1196975"/>
            <a:ext cx="8280400" cy="5256213"/>
          </a:xfrm>
          <a:noFill/>
        </p:spPr>
        <p:txBody>
          <a:bodyPr/>
          <a:lstStyle/>
          <a:p>
            <a:pPr marL="0" indent="0">
              <a:lnSpc>
                <a:spcPct val="90000"/>
              </a:lnSpc>
              <a:spcBef>
                <a:spcPct val="0"/>
              </a:spcBef>
              <a:buFont typeface="Wingdings" pitchFamily="2" charset="2"/>
              <a:buNone/>
            </a:pPr>
            <a:r>
              <a:rPr lang="en-US" sz="2000" dirty="0" smtClean="0"/>
              <a:t>The success of CPCA depends on the selection of a function determining the activity of neurons – an automatic determination process is possible in a few ways: self-organization or error correction.</a:t>
            </a:r>
          </a:p>
          <a:p>
            <a:pPr marL="0" indent="0">
              <a:lnSpc>
                <a:spcPct val="90000"/>
              </a:lnSpc>
              <a:spcBef>
                <a:spcPct val="0"/>
              </a:spcBef>
              <a:buFont typeface="Wingdings" pitchFamily="2" charset="2"/>
              <a:buNone/>
            </a:pPr>
            <a:endParaRPr lang="en-US" sz="1000" dirty="0" smtClean="0"/>
          </a:p>
          <a:p>
            <a:pPr marL="0" indent="0">
              <a:lnSpc>
                <a:spcPct val="90000"/>
              </a:lnSpc>
              <a:spcBef>
                <a:spcPct val="0"/>
              </a:spcBef>
              <a:buFont typeface="Wingdings" pitchFamily="2" charset="2"/>
              <a:buNone/>
            </a:pPr>
            <a:r>
              <a:rPr lang="en-US" sz="2000" dirty="0" smtClean="0"/>
              <a:t>Activations averaged over time are represented by probabilities P(</a:t>
            </a:r>
            <a:r>
              <a:rPr lang="en-US" sz="2000" i="1" dirty="0" err="1" smtClean="0"/>
              <a:t>x</a:t>
            </a:r>
            <a:r>
              <a:rPr lang="en-US" sz="2000" i="1" baseline="-25000" dirty="0" err="1" smtClean="0"/>
              <a:t>i</a:t>
            </a:r>
            <a:r>
              <a:rPr lang="en-US" sz="2000" dirty="0" err="1" smtClean="0"/>
              <a:t>|</a:t>
            </a:r>
            <a:r>
              <a:rPr lang="en-US" sz="2000" i="1" dirty="0" err="1" smtClean="0"/>
              <a:t>t</a:t>
            </a:r>
            <a:r>
              <a:rPr lang="en-US" sz="2000" dirty="0" smtClean="0"/>
              <a:t>), </a:t>
            </a:r>
            <a:r>
              <a:rPr lang="en-US" sz="2000" dirty="0" smtClean="0">
                <a:solidFill>
                  <a:srgbClr val="FFFF00"/>
                </a:solidFill>
              </a:rPr>
              <a:t>P(</a:t>
            </a:r>
            <a:r>
              <a:rPr lang="en-US" sz="2000" i="1" dirty="0" err="1" smtClean="0">
                <a:solidFill>
                  <a:srgbClr val="FFFF00"/>
                </a:solidFill>
              </a:rPr>
              <a:t>y</a:t>
            </a:r>
            <a:r>
              <a:rPr lang="en-US" sz="2000" i="1" baseline="-25000" dirty="0" err="1" smtClean="0">
                <a:solidFill>
                  <a:srgbClr val="FFFF00"/>
                </a:solidFill>
              </a:rPr>
              <a:t>j</a:t>
            </a:r>
            <a:r>
              <a:rPr lang="en-US" sz="2000" dirty="0" err="1" smtClean="0">
                <a:solidFill>
                  <a:srgbClr val="FFFF00"/>
                </a:solidFill>
              </a:rPr>
              <a:t>|</a:t>
            </a:r>
            <a:r>
              <a:rPr lang="en-US" sz="2000" i="1" dirty="0" err="1" smtClean="0">
                <a:solidFill>
                  <a:srgbClr val="FFFF00"/>
                </a:solidFill>
              </a:rPr>
              <a:t>t</a:t>
            </a:r>
            <a:r>
              <a:rPr lang="en-US" sz="2000" dirty="0" smtClean="0">
                <a:solidFill>
                  <a:srgbClr val="FFFF00"/>
                </a:solidFill>
              </a:rPr>
              <a:t>)</a:t>
            </a:r>
            <a:r>
              <a:rPr lang="en-US" sz="2000" dirty="0" smtClean="0"/>
              <a:t>.  The change in weights for all images </a:t>
            </a:r>
            <a:r>
              <a:rPr lang="en-US" sz="2000" i="1" dirty="0" smtClean="0"/>
              <a:t>t</a:t>
            </a:r>
            <a:r>
              <a:rPr lang="en-US" sz="2000" dirty="0" smtClean="0"/>
              <a:t> appearing with P(</a:t>
            </a:r>
            <a:r>
              <a:rPr lang="en-US" sz="2000" i="1" dirty="0" smtClean="0"/>
              <a:t>t</a:t>
            </a:r>
            <a:r>
              <a:rPr lang="en-US" sz="2000" dirty="0" smtClean="0"/>
              <a:t>): </a:t>
            </a:r>
          </a:p>
          <a:p>
            <a:pPr marL="0" indent="0" algn="just">
              <a:lnSpc>
                <a:spcPct val="90000"/>
              </a:lnSpc>
              <a:spcBef>
                <a:spcPct val="0"/>
              </a:spcBef>
              <a:buFont typeface="Wingdings" pitchFamily="2" charset="2"/>
              <a:buNone/>
            </a:pPr>
            <a:r>
              <a:rPr lang="en-US" sz="2000" dirty="0" smtClean="0"/>
              <a:t> </a:t>
            </a:r>
          </a:p>
          <a:p>
            <a:pPr marL="0" indent="0" algn="just">
              <a:lnSpc>
                <a:spcPct val="90000"/>
              </a:lnSpc>
              <a:spcBef>
                <a:spcPct val="0"/>
              </a:spcBef>
              <a:buFont typeface="Symbol" pitchFamily="18" charset="2"/>
              <a:buNone/>
            </a:pPr>
            <a:r>
              <a:rPr lang="en-US" sz="2400" dirty="0" smtClean="0">
                <a:solidFill>
                  <a:srgbClr val="D25500"/>
                </a:solidFill>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 [S</a:t>
            </a:r>
            <a:r>
              <a:rPr lang="en-US" sz="2400" baseline="-25000" dirty="0" smtClean="0">
                <a:solidFill>
                  <a:srgbClr val="FFFF00"/>
                </a:solidFill>
              </a:rPr>
              <a:t>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 P(</a:t>
            </a:r>
            <a:r>
              <a:rPr lang="en-US" sz="2400" i="1" dirty="0" err="1" smtClean="0">
                <a:solidFill>
                  <a:srgbClr val="FFFF00"/>
                </a:solidFill>
              </a:rPr>
              <a:t>x</a:t>
            </a:r>
            <a:r>
              <a:rPr lang="en-US" sz="2400" i="1" baseline="-25000" dirty="0" err="1" smtClean="0">
                <a:solidFill>
                  <a:srgbClr val="FFFF00"/>
                </a:solidFill>
              </a:rPr>
              <a:t>i</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a:t>
            </a:r>
            <a:r>
              <a:rPr lang="en-US" sz="2400" i="1" baseline="-25000" dirty="0" smtClean="0">
                <a:solidFill>
                  <a:srgbClr val="FFFF00"/>
                </a:solidFill>
              </a:rPr>
              <a: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P(</a:t>
            </a:r>
            <a:r>
              <a:rPr lang="en-US" sz="2400" i="1" dirty="0" smtClean="0">
                <a:solidFill>
                  <a:srgbClr val="FFFF00"/>
                </a:solidFill>
              </a:rPr>
              <a:t>t</a:t>
            </a:r>
            <a:r>
              <a:rPr lang="en-US" sz="2400" dirty="0" smtClean="0">
                <a:solidFill>
                  <a:srgbClr val="FFFF00"/>
                </a:solidFill>
              </a:rPr>
              <a:t>)</a:t>
            </a:r>
            <a:r>
              <a:rPr lang="en-US" sz="2400" baseline="-25000" dirty="0" smtClean="0">
                <a:solidFill>
                  <a:srgbClr val="FFFF00"/>
                </a:solidFill>
              </a:rPr>
              <a:t> </a:t>
            </a:r>
          </a:p>
          <a:p>
            <a:pPr marL="0" indent="0" algn="just">
              <a:lnSpc>
                <a:spcPct val="90000"/>
              </a:lnSpc>
              <a:spcBef>
                <a:spcPct val="0"/>
              </a:spcBef>
              <a:buFont typeface="Symbol" pitchFamily="18" charset="2"/>
              <a:buNone/>
            </a:pPr>
            <a:endParaRPr lang="en-US" sz="1200" dirty="0" smtClean="0">
              <a:solidFill>
                <a:srgbClr val="A84400"/>
              </a:solidFill>
            </a:endParaRPr>
          </a:p>
          <a:p>
            <a:pPr marL="0" indent="0" algn="just">
              <a:lnSpc>
                <a:spcPct val="90000"/>
              </a:lnSpc>
              <a:spcBef>
                <a:spcPct val="0"/>
              </a:spcBef>
              <a:buFont typeface="Symbol" pitchFamily="18" charset="2"/>
              <a:buNone/>
            </a:pPr>
            <a:r>
              <a:rPr lang="en-US" sz="2000" dirty="0" smtClean="0"/>
              <a:t>In a state of equilibrium </a:t>
            </a:r>
            <a:r>
              <a:rPr lang="en-US" sz="2000" dirty="0" err="1" smtClean="0">
                <a:solidFill>
                  <a:srgbClr val="FFFF00"/>
                </a:solidFill>
                <a:latin typeface="Symbol" pitchFamily="18" charset="2"/>
              </a:rPr>
              <a:t>D</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 =0 </a:t>
            </a:r>
            <a:r>
              <a:rPr lang="en-US" sz="2000" dirty="0" smtClean="0"/>
              <a:t>so: </a:t>
            </a:r>
          </a:p>
          <a:p>
            <a:pPr marL="0" indent="0" algn="just">
              <a:lnSpc>
                <a:spcPct val="90000"/>
              </a:lnSpc>
              <a:spcBef>
                <a:spcPct val="0"/>
              </a:spcBef>
              <a:buFont typeface="Symbol" pitchFamily="18" charset="2"/>
              <a:buNone/>
            </a:pPr>
            <a:endParaRPr lang="en-US" sz="1400" dirty="0" smtClean="0"/>
          </a:p>
          <a:p>
            <a:pPr marL="0" indent="0" algn="just">
              <a:lnSpc>
                <a:spcPct val="90000"/>
              </a:lnSpc>
              <a:spcBef>
                <a:spcPct val="0"/>
              </a:spcBef>
              <a:buFont typeface="Symbol" pitchFamily="18" charset="2"/>
              <a:buNone/>
            </a:pPr>
            <a:r>
              <a:rPr lang="en-US" sz="2000" dirty="0" smtClean="0">
                <a:solidFill>
                  <a:srgbClr val="A84400"/>
                </a:solidFill>
                <a:latin typeface="Symbol" pitchFamily="18" charset="2"/>
              </a:rPr>
              <a:t>	</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S</a:t>
            </a:r>
            <a:r>
              <a:rPr lang="en-US" sz="2400" baseline="-25000" dirty="0" smtClean="0">
                <a:solidFill>
                  <a:srgbClr val="FFFF00"/>
                </a:solidFill>
              </a:rPr>
              <a:t>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)P(</a:t>
            </a:r>
            <a:r>
              <a:rPr lang="en-US" sz="2400" i="1" dirty="0" err="1" smtClean="0">
                <a:solidFill>
                  <a:srgbClr val="FFFF00"/>
                </a:solidFill>
              </a:rPr>
              <a:t>x</a:t>
            </a:r>
            <a:r>
              <a:rPr lang="en-US" sz="2400" i="1" baseline="-25000" dirty="0" err="1" smtClean="0">
                <a:solidFill>
                  <a:srgbClr val="FFFF00"/>
                </a:solidFill>
              </a:rPr>
              <a:t>i</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)P(</a:t>
            </a:r>
            <a:r>
              <a:rPr lang="en-US" sz="2400" i="1" dirty="0" smtClean="0">
                <a:solidFill>
                  <a:srgbClr val="FFFF00"/>
                </a:solidFill>
              </a:rPr>
              <a:t>t</a:t>
            </a:r>
            <a:r>
              <a:rPr lang="en-US" sz="2400" dirty="0" smtClean="0">
                <a:solidFill>
                  <a:srgbClr val="FFFF00"/>
                </a:solidFill>
              </a:rPr>
              <a:t>)</a:t>
            </a:r>
            <a:r>
              <a:rPr lang="en-US" sz="2400" baseline="-25000" dirty="0" smtClean="0">
                <a:solidFill>
                  <a:srgbClr val="FFFF00"/>
                </a:solidFill>
              </a:rPr>
              <a:t> </a:t>
            </a:r>
            <a:r>
              <a:rPr lang="en-US" sz="2400" dirty="0" smtClean="0">
                <a:solidFill>
                  <a:srgbClr val="FFFF00"/>
                </a:solidFill>
              </a:rPr>
              <a:t>/ </a:t>
            </a:r>
            <a:r>
              <a:rPr lang="en-US" sz="2400" dirty="0" smtClean="0">
                <a:solidFill>
                  <a:srgbClr val="FFFF00"/>
                </a:solidFill>
                <a:latin typeface="Symbol" pitchFamily="18" charset="2"/>
              </a:rPr>
              <a:t>S</a:t>
            </a:r>
            <a:r>
              <a:rPr lang="en-US" sz="2400" baseline="-25000" dirty="0" smtClean="0">
                <a:solidFill>
                  <a:srgbClr val="FFFF00"/>
                </a:solidFill>
              </a:rPr>
              <a:t>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)P(</a:t>
            </a:r>
            <a:r>
              <a:rPr lang="en-US" sz="2400" i="1" dirty="0" smtClean="0">
                <a:solidFill>
                  <a:srgbClr val="FFFF00"/>
                </a:solidFill>
              </a:rPr>
              <a:t>t</a:t>
            </a:r>
            <a:r>
              <a:rPr lang="en-US" sz="2400" dirty="0" smtClean="0">
                <a:solidFill>
                  <a:srgbClr val="FFFF00"/>
                </a:solidFill>
              </a:rPr>
              <a:t>) =</a:t>
            </a:r>
          </a:p>
          <a:p>
            <a:pPr marL="0" indent="0" algn="just">
              <a:lnSpc>
                <a:spcPct val="90000"/>
              </a:lnSpc>
              <a:spcBef>
                <a:spcPct val="0"/>
              </a:spcBef>
              <a:buFont typeface="Symbol" pitchFamily="18" charset="2"/>
              <a:buNone/>
            </a:pPr>
            <a:r>
              <a:rPr lang="en-US" sz="2400" dirty="0" smtClean="0">
                <a:solidFill>
                  <a:srgbClr val="FFFF00"/>
                </a:solidFill>
                <a:latin typeface="Symbol" pitchFamily="18" charset="2"/>
              </a:rPr>
              <a:t>	         S</a:t>
            </a:r>
            <a:r>
              <a:rPr lang="en-US" sz="2400" baseline="-25000" dirty="0" smtClean="0">
                <a:solidFill>
                  <a:srgbClr val="FFFF00"/>
                </a:solidFill>
              </a:rPr>
              <a:t>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x</a:t>
            </a:r>
            <a:r>
              <a:rPr lang="en-US" sz="2400" i="1" baseline="-25000" dirty="0" err="1" smtClean="0">
                <a:solidFill>
                  <a:srgbClr val="FFFF00"/>
                </a:solidFill>
              </a:rPr>
              <a:t>i</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a:t>
            </a:r>
            <a:r>
              <a:rPr lang="en-US" sz="2400" baseline="-25000" dirty="0" smtClean="0">
                <a:solidFill>
                  <a:srgbClr val="FFFF00"/>
                </a:solidFill>
              </a:rPr>
              <a:t> </a:t>
            </a:r>
            <a:r>
              <a:rPr lang="en-US" sz="2400" dirty="0" smtClean="0">
                <a:solidFill>
                  <a:srgbClr val="FFFF00"/>
                </a:solidFill>
              </a:rPr>
              <a:t>/ </a:t>
            </a:r>
            <a:r>
              <a:rPr lang="en-US" sz="2400" dirty="0" smtClean="0">
                <a:solidFill>
                  <a:srgbClr val="FFFF00"/>
                </a:solidFill>
                <a:latin typeface="Symbol" pitchFamily="18" charset="2"/>
              </a:rPr>
              <a:t>S</a:t>
            </a:r>
            <a:r>
              <a:rPr lang="en-US" sz="2400" baseline="-25000" dirty="0" smtClean="0">
                <a:solidFill>
                  <a:srgbClr val="FFFF00"/>
                </a:solidFill>
              </a:rPr>
              <a:t>t </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err="1" smtClean="0">
                <a:solidFill>
                  <a:srgbClr val="FFFF00"/>
                </a:solidFill>
              </a:rPr>
              <a:t>,</a:t>
            </a:r>
            <a:r>
              <a:rPr lang="en-US" sz="2400" i="1" dirty="0" err="1" smtClean="0">
                <a:solidFill>
                  <a:srgbClr val="FFFF00"/>
                </a:solidFill>
              </a:rPr>
              <a:t>t</a:t>
            </a:r>
            <a:r>
              <a:rPr lang="en-US" sz="2400" dirty="0" smtClean="0">
                <a:solidFill>
                  <a:srgbClr val="FFFF00"/>
                </a:solidFill>
              </a:rPr>
              <a:t>) = P(</a:t>
            </a:r>
            <a:r>
              <a:rPr lang="en-US" sz="2400" i="1" dirty="0" smtClean="0">
                <a:solidFill>
                  <a:srgbClr val="FFFF00"/>
                </a:solidFill>
              </a:rPr>
              <a:t>x</a:t>
            </a:r>
            <a:r>
              <a:rPr lang="en-US" sz="2400" i="1" baseline="-25000" dirty="0" smtClean="0">
                <a:solidFill>
                  <a:srgbClr val="FFFF00"/>
                </a:solidFill>
              </a:rPr>
              <a:t>i </a:t>
            </a:r>
            <a:r>
              <a:rPr lang="en-US" sz="2400" i="1" dirty="0" smtClean="0">
                <a:solidFill>
                  <a:srgbClr val="FFFF00"/>
                </a:solidFill>
              </a:rPr>
              <a:t>,</a:t>
            </a:r>
            <a:r>
              <a:rPr lang="en-US" sz="2400" i="1" dirty="0" err="1" smtClean="0">
                <a:solidFill>
                  <a:srgbClr val="FFFF00"/>
                </a:solidFill>
              </a:rPr>
              <a:t>y</a:t>
            </a:r>
            <a:r>
              <a:rPr lang="en-US" sz="2400" i="1" baseline="-25000" dirty="0" err="1" smtClean="0">
                <a:solidFill>
                  <a:srgbClr val="FFFF00"/>
                </a:solidFill>
              </a:rPr>
              <a:t>j</a:t>
            </a:r>
            <a:r>
              <a:rPr lang="en-US" sz="2400" dirty="0" smtClean="0">
                <a:solidFill>
                  <a:srgbClr val="FFFF00"/>
                </a:solidFill>
              </a:rPr>
              <a:t>)/P(</a:t>
            </a:r>
            <a:r>
              <a:rPr lang="en-US" sz="2400" i="1" dirty="0" err="1" smtClean="0">
                <a:solidFill>
                  <a:srgbClr val="FFFF00"/>
                </a:solidFill>
              </a:rPr>
              <a:t>y</a:t>
            </a:r>
            <a:r>
              <a:rPr lang="en-US" sz="2400" i="1" baseline="-25000" dirty="0" err="1" smtClean="0">
                <a:solidFill>
                  <a:srgbClr val="FFFF00"/>
                </a:solidFill>
              </a:rPr>
              <a:t>j</a:t>
            </a:r>
            <a:r>
              <a:rPr lang="en-US" sz="2400" dirty="0" smtClean="0">
                <a:solidFill>
                  <a:srgbClr val="FFFF00"/>
                </a:solidFill>
              </a:rPr>
              <a:t>) = P(</a:t>
            </a:r>
            <a:r>
              <a:rPr lang="en-US" sz="2400" i="1" dirty="0" err="1" smtClean="0">
                <a:solidFill>
                  <a:srgbClr val="FFFF00"/>
                </a:solidFill>
              </a:rPr>
              <a:t>x</a:t>
            </a:r>
            <a:r>
              <a:rPr lang="en-US" sz="2400" i="1" baseline="-25000" dirty="0" err="1" smtClean="0">
                <a:solidFill>
                  <a:srgbClr val="FFFF00"/>
                </a:solidFill>
              </a:rPr>
              <a:t>i</a:t>
            </a:r>
            <a:r>
              <a:rPr lang="en-US" sz="2400" i="1" dirty="0" err="1" smtClean="0">
                <a:solidFill>
                  <a:srgbClr val="FFFF00"/>
                </a:solidFill>
              </a:rPr>
              <a:t>|y</a:t>
            </a:r>
            <a:r>
              <a:rPr lang="en-US" sz="2400" i="1" baseline="-25000" dirty="0" err="1" smtClean="0">
                <a:solidFill>
                  <a:srgbClr val="FFFF00"/>
                </a:solidFill>
              </a:rPr>
              <a:t>j</a:t>
            </a:r>
            <a:r>
              <a:rPr lang="en-US" sz="2400" dirty="0" smtClean="0">
                <a:solidFill>
                  <a:srgbClr val="FFFF00"/>
                </a:solidFill>
              </a:rPr>
              <a:t>)</a:t>
            </a:r>
            <a:r>
              <a:rPr lang="en-US" sz="2400" baseline="-25000" dirty="0" smtClean="0">
                <a:solidFill>
                  <a:srgbClr val="FFFF00"/>
                </a:solidFill>
              </a:rPr>
              <a:t> </a:t>
            </a:r>
            <a:endParaRPr lang="en-US" sz="2400" dirty="0" smtClean="0">
              <a:solidFill>
                <a:srgbClr val="FFFF00"/>
              </a:solidFill>
            </a:endParaRPr>
          </a:p>
          <a:p>
            <a:pPr marL="0" indent="0" algn="just">
              <a:lnSpc>
                <a:spcPct val="90000"/>
              </a:lnSpc>
              <a:spcBef>
                <a:spcPct val="0"/>
              </a:spcBef>
              <a:buFont typeface="Symbol" pitchFamily="18" charset="2"/>
              <a:buNone/>
            </a:pPr>
            <a:endParaRPr lang="en-US" sz="2000" dirty="0" smtClean="0"/>
          </a:p>
          <a:p>
            <a:pPr marL="0" indent="0">
              <a:lnSpc>
                <a:spcPct val="90000"/>
              </a:lnSpc>
              <a:spcBef>
                <a:spcPct val="0"/>
              </a:spcBef>
              <a:buFont typeface="Symbol" pitchFamily="18" charset="2"/>
              <a:buNone/>
            </a:pPr>
            <a:r>
              <a:rPr lang="en-US" sz="2000" dirty="0" smtClean="0"/>
              <a:t>Weight </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 = </a:t>
            </a:r>
            <a:r>
              <a:rPr lang="en-US" sz="2000" dirty="0" smtClean="0"/>
              <a:t>conditional probability </a:t>
            </a:r>
            <a:r>
              <a:rPr lang="en-US" sz="2000" i="1" dirty="0" smtClean="0">
                <a:solidFill>
                  <a:srgbClr val="FFFF00"/>
                </a:solidFill>
              </a:rPr>
              <a:t>x</a:t>
            </a:r>
            <a:r>
              <a:rPr lang="en-US" sz="2000" i="1" baseline="-25000" dirty="0" smtClean="0">
                <a:solidFill>
                  <a:srgbClr val="FFFF00"/>
                </a:solidFill>
              </a:rPr>
              <a:t>i</a:t>
            </a:r>
            <a:r>
              <a:rPr lang="en-US" sz="2000" i="1" dirty="0" smtClean="0">
                <a:solidFill>
                  <a:srgbClr val="FFFF00"/>
                </a:solidFill>
              </a:rPr>
              <a:t> </a:t>
            </a:r>
            <a:r>
              <a:rPr lang="en-US" sz="2000" dirty="0" smtClean="0"/>
              <a:t>under condition </a:t>
            </a:r>
            <a:r>
              <a:rPr lang="en-US" sz="2000" i="1" dirty="0" err="1" smtClean="0">
                <a:solidFill>
                  <a:srgbClr val="FFFF00"/>
                </a:solidFill>
              </a:rPr>
              <a:t>y</a:t>
            </a:r>
            <a:r>
              <a:rPr lang="en-US" sz="2000" i="1" baseline="-25000" dirty="0" err="1" smtClean="0">
                <a:solidFill>
                  <a:srgbClr val="FFFF00"/>
                </a:solidFill>
              </a:rPr>
              <a:t>j</a:t>
            </a:r>
            <a:r>
              <a:rPr lang="en-US" sz="2000" dirty="0" smtClean="0"/>
              <a:t>. </a:t>
            </a:r>
            <a:br>
              <a:rPr lang="en-US" sz="2000" dirty="0" smtClean="0"/>
            </a:br>
            <a:r>
              <a:rPr lang="en-US" sz="2000" dirty="0" smtClean="0"/>
              <a:t>How to biologically justify normalization?</a:t>
            </a:r>
          </a:p>
        </p:txBody>
      </p:sp>
    </p:spTree>
    <p:extLst>
      <p:ext uri="{BB962C8B-B14F-4D97-AF65-F5344CB8AC3E}">
        <p14:creationId xmlns:p14="http://schemas.microsoft.com/office/powerpoint/2010/main" val="1842537854"/>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a:xfrm>
            <a:off x="660400" y="441325"/>
            <a:ext cx="7772400" cy="574675"/>
          </a:xfrm>
        </p:spPr>
        <p:txBody>
          <a:bodyPr/>
          <a:lstStyle/>
          <a:p>
            <a:pPr>
              <a:defRPr/>
            </a:pPr>
            <a:r>
              <a:rPr lang="en-US" sz="3600" dirty="0" smtClean="0"/>
              <a:t>Biological interpretation</a:t>
            </a:r>
          </a:p>
        </p:txBody>
      </p:sp>
      <p:sp>
        <p:nvSpPr>
          <p:cNvPr id="25604" name="Rectangle 3"/>
          <p:cNvSpPr>
            <a:spLocks noGrp="1" noChangeArrowheads="1"/>
          </p:cNvSpPr>
          <p:nvPr>
            <p:ph type="body" sz="half" idx="1"/>
          </p:nvPr>
        </p:nvSpPr>
        <p:spPr>
          <a:xfrm>
            <a:off x="684213" y="1196975"/>
            <a:ext cx="8280400" cy="5191125"/>
          </a:xfrm>
          <a:noFill/>
        </p:spPr>
        <p:txBody>
          <a:bodyPr/>
          <a:lstStyle/>
          <a:p>
            <a:pPr marL="0" indent="0" algn="just">
              <a:spcBef>
                <a:spcPct val="0"/>
              </a:spcBef>
              <a:buFont typeface="Wingdings" pitchFamily="2" charset="2"/>
              <a:buNone/>
            </a:pPr>
            <a:r>
              <a:rPr lang="en-US" sz="2000" dirty="0" smtClean="0"/>
              <a:t>Normalized </a:t>
            </a:r>
            <a:r>
              <a:rPr lang="en-US" sz="2000" dirty="0" err="1" smtClean="0"/>
              <a:t>Hebb's</a:t>
            </a:r>
            <a:r>
              <a:rPr lang="en-US" sz="2000" dirty="0" smtClean="0"/>
              <a:t> rule:</a:t>
            </a:r>
          </a:p>
          <a:p>
            <a:pPr marL="0" indent="0" algn="just">
              <a:spcBef>
                <a:spcPct val="0"/>
              </a:spcBef>
              <a:buFont typeface="Wingdings" pitchFamily="2" charset="2"/>
              <a:buNone/>
            </a:pPr>
            <a:r>
              <a:rPr lang="en-US" sz="1000" dirty="0" smtClean="0"/>
              <a:t> </a:t>
            </a:r>
          </a:p>
          <a:p>
            <a:pPr marL="0" indent="0" algn="just">
              <a:spcBef>
                <a:spcPct val="0"/>
              </a:spcBef>
              <a:buFont typeface="Symbol" pitchFamily="18" charset="2"/>
              <a:buNone/>
            </a:pPr>
            <a:r>
              <a:rPr lang="en-US" sz="2000" dirty="0" smtClean="0">
                <a:latin typeface="Symbol" pitchFamily="18" charset="2"/>
              </a:rPr>
              <a:t>	</a:t>
            </a:r>
            <a:r>
              <a:rPr lang="en-US" sz="2400" dirty="0" err="1" smtClean="0">
                <a:solidFill>
                  <a:srgbClr val="FFFF00"/>
                </a:solidFill>
                <a:latin typeface="Symbol" pitchFamily="18" charset="2"/>
              </a:rPr>
              <a:t>D</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 </a:t>
            </a:r>
            <a:r>
              <a:rPr lang="en-US" sz="2400" dirty="0" smtClean="0">
                <a:solidFill>
                  <a:srgbClr val="FFFF00"/>
                </a:solidFill>
                <a:latin typeface="Symbol" pitchFamily="18" charset="2"/>
              </a:rPr>
              <a:t>e</a:t>
            </a:r>
            <a:r>
              <a:rPr lang="en-US" sz="2400" dirty="0" smtClean="0">
                <a:solidFill>
                  <a:srgbClr val="FFFF00"/>
                </a:solidFill>
              </a:rPr>
              <a:t> (x</a:t>
            </a:r>
            <a:r>
              <a:rPr lang="en-US" sz="2400" i="1" baseline="-25000" dirty="0" smtClean="0">
                <a:solidFill>
                  <a:srgbClr val="FFFF00"/>
                </a:solidFill>
              </a:rPr>
              <a:t>i </a:t>
            </a:r>
            <a:r>
              <a:rPr lang="en-US" sz="2400" dirty="0" smtClean="0">
                <a:solidFill>
                  <a:srgbClr val="FFFF00"/>
                </a:solidFill>
              </a:rPr>
              <a:t>-</a:t>
            </a:r>
            <a:r>
              <a:rPr lang="en-US" sz="2400" i="1" dirty="0" err="1" smtClean="0">
                <a:solidFill>
                  <a:srgbClr val="FFFF00"/>
                </a:solidFill>
              </a:rPr>
              <a:t>w</a:t>
            </a:r>
            <a:r>
              <a:rPr lang="en-US" sz="2400" i="1" baseline="-25000" dirty="0" err="1" smtClean="0">
                <a:solidFill>
                  <a:srgbClr val="FFFF00"/>
                </a:solidFill>
              </a:rPr>
              <a:t>ij</a:t>
            </a:r>
            <a:r>
              <a:rPr lang="en-US" sz="2400" dirty="0" smtClean="0">
                <a:solidFill>
                  <a:srgbClr val="FFFF00"/>
                </a:solidFill>
              </a:rPr>
              <a:t>) </a:t>
            </a:r>
            <a:r>
              <a:rPr lang="en-US" sz="2400" dirty="0" err="1" smtClean="0">
                <a:solidFill>
                  <a:srgbClr val="FFFF00"/>
                </a:solidFill>
              </a:rPr>
              <a:t>y</a:t>
            </a:r>
            <a:r>
              <a:rPr lang="en-US" sz="2400" i="1" baseline="-25000" dirty="0" err="1" smtClean="0">
                <a:solidFill>
                  <a:srgbClr val="FFFF00"/>
                </a:solidFill>
              </a:rPr>
              <a:t>j</a:t>
            </a:r>
            <a:r>
              <a:rPr lang="en-US" sz="2400" baseline="-25000" dirty="0" smtClean="0">
                <a:solidFill>
                  <a:srgbClr val="FFFF00"/>
                </a:solidFill>
              </a:rPr>
              <a:t> </a:t>
            </a:r>
          </a:p>
          <a:p>
            <a:pPr marL="0" indent="0" algn="just">
              <a:spcBef>
                <a:spcPct val="0"/>
              </a:spcBef>
              <a:buFont typeface="Symbol" pitchFamily="18" charset="2"/>
              <a:buNone/>
            </a:pPr>
            <a:endParaRPr lang="en-US" sz="1000" dirty="0" smtClean="0"/>
          </a:p>
          <a:p>
            <a:pPr marL="0" indent="0" algn="just">
              <a:spcBef>
                <a:spcPct val="0"/>
              </a:spcBef>
              <a:buFont typeface="Wingdings" pitchFamily="2" charset="2"/>
              <a:buNone/>
            </a:pPr>
            <a:r>
              <a:rPr lang="en-US" sz="2000" dirty="0" smtClean="0"/>
              <a:t>Let's assume that the weights are </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 ~0.5</a:t>
            </a:r>
            <a:r>
              <a:rPr lang="en-US" sz="2000" dirty="0" smtClean="0"/>
              <a:t>, there are then 3 possibilities:</a:t>
            </a:r>
          </a:p>
          <a:p>
            <a:pPr marL="0" indent="0">
              <a:spcBef>
                <a:spcPct val="0"/>
              </a:spcBef>
              <a:buFont typeface="Wingdings" pitchFamily="2" charset="2"/>
              <a:buNone/>
            </a:pPr>
            <a:r>
              <a:rPr lang="en-US" sz="2000" dirty="0" smtClean="0"/>
              <a:t>1. </a:t>
            </a:r>
            <a:r>
              <a:rPr lang="en-US" sz="2000" dirty="0" smtClean="0">
                <a:solidFill>
                  <a:srgbClr val="FFFF00"/>
                </a:solidFill>
              </a:rPr>
              <a:t>x</a:t>
            </a:r>
            <a:r>
              <a:rPr lang="en-US" sz="2000" i="1" baseline="-25000" dirty="0" smtClean="0">
                <a:solidFill>
                  <a:srgbClr val="FFFF00"/>
                </a:solidFill>
              </a:rPr>
              <a:t>i </a:t>
            </a:r>
            <a:r>
              <a:rPr lang="en-US" sz="2000" dirty="0" smtClean="0">
                <a:solidFill>
                  <a:srgbClr val="FFFF00"/>
                </a:solidFill>
              </a:rPr>
              <a:t>, </a:t>
            </a:r>
            <a:r>
              <a:rPr lang="en-US" sz="2000" dirty="0" err="1" smtClean="0">
                <a:solidFill>
                  <a:srgbClr val="FFFF00"/>
                </a:solidFill>
              </a:rPr>
              <a:t>y</a:t>
            </a:r>
            <a:r>
              <a:rPr lang="en-US" sz="2000" i="1" baseline="-25000" dirty="0" err="1" smtClean="0">
                <a:solidFill>
                  <a:srgbClr val="FFFF00"/>
                </a:solidFill>
              </a:rPr>
              <a:t>j</a:t>
            </a:r>
            <a:r>
              <a:rPr lang="en-US" sz="2000" baseline="-25000" dirty="0" smtClean="0">
                <a:solidFill>
                  <a:srgbClr val="FFFF00"/>
                </a:solidFill>
              </a:rPr>
              <a:t> </a:t>
            </a:r>
            <a:r>
              <a:rPr lang="en-US" sz="2000" dirty="0" smtClean="0">
                <a:solidFill>
                  <a:srgbClr val="FFFF00"/>
                </a:solidFill>
              </a:rPr>
              <a:t>~1 </a:t>
            </a:r>
            <a:r>
              <a:rPr lang="en-US" sz="2000" dirty="0" smtClean="0"/>
              <a:t> (a strong pre- and postsynaptic activity), so </a:t>
            </a:r>
            <a:r>
              <a:rPr lang="en-US" sz="2000" dirty="0" smtClean="0">
                <a:solidFill>
                  <a:srgbClr val="FFFF00"/>
                </a:solidFill>
              </a:rPr>
              <a:t>x</a:t>
            </a:r>
            <a:r>
              <a:rPr lang="en-US" sz="2000" i="1" baseline="-25000" dirty="0" smtClean="0">
                <a:solidFill>
                  <a:srgbClr val="FFFF00"/>
                </a:solidFill>
              </a:rPr>
              <a:t>i </a:t>
            </a:r>
            <a:r>
              <a:rPr lang="en-US" sz="2000" dirty="0" smtClean="0">
                <a:solidFill>
                  <a:srgbClr val="FFFF00"/>
                </a:solidFill>
              </a:rPr>
              <a:t>&gt; </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 </a:t>
            </a:r>
            <a:r>
              <a:rPr lang="en-US" sz="2000" dirty="0" smtClean="0"/>
              <a:t/>
            </a:r>
            <a:br>
              <a:rPr lang="en-US" sz="2000" dirty="0" smtClean="0"/>
            </a:br>
            <a:r>
              <a:rPr lang="en-US" sz="2000" dirty="0" smtClean="0"/>
              <a:t>    weights increase, so we have LTP, as in NMDA channels.</a:t>
            </a:r>
          </a:p>
          <a:p>
            <a:pPr marL="0" indent="0">
              <a:spcBef>
                <a:spcPct val="0"/>
              </a:spcBef>
              <a:buFont typeface="Wingdings" pitchFamily="2" charset="2"/>
              <a:buNone/>
            </a:pPr>
            <a:r>
              <a:rPr lang="en-US" sz="2000" dirty="0" smtClean="0"/>
              <a:t>2. </a:t>
            </a:r>
            <a:r>
              <a:rPr lang="en-US" sz="2000" dirty="0" err="1" smtClean="0">
                <a:solidFill>
                  <a:srgbClr val="FFFF00"/>
                </a:solidFill>
              </a:rPr>
              <a:t>y</a:t>
            </a:r>
            <a:r>
              <a:rPr lang="en-US" sz="2000" i="1" baseline="-25000" dirty="0" err="1" smtClean="0">
                <a:solidFill>
                  <a:srgbClr val="FFFF00"/>
                </a:solidFill>
              </a:rPr>
              <a:t>j</a:t>
            </a:r>
            <a:r>
              <a:rPr lang="en-US" sz="2000" baseline="-25000" dirty="0" smtClean="0">
                <a:solidFill>
                  <a:srgbClr val="FFFF00"/>
                </a:solidFill>
              </a:rPr>
              <a:t> </a:t>
            </a:r>
            <a:r>
              <a:rPr lang="en-US" sz="2000" dirty="0" smtClean="0">
                <a:solidFill>
                  <a:srgbClr val="FFFF00"/>
                </a:solidFill>
              </a:rPr>
              <a:t>~1 </a:t>
            </a:r>
            <a:r>
              <a:rPr lang="en-US" sz="2000" dirty="0" smtClean="0"/>
              <a:t>but </a:t>
            </a:r>
            <a:r>
              <a:rPr lang="en-US" sz="2000" dirty="0" smtClean="0">
                <a:solidFill>
                  <a:srgbClr val="FFFF00"/>
                </a:solidFill>
              </a:rPr>
              <a:t>x</a:t>
            </a:r>
            <a:r>
              <a:rPr lang="en-US" sz="2000" i="1" baseline="-25000" dirty="0" smtClean="0">
                <a:solidFill>
                  <a:srgbClr val="FFFF00"/>
                </a:solidFill>
              </a:rPr>
              <a:t>i </a:t>
            </a:r>
            <a:r>
              <a:rPr lang="en-US" sz="2000" dirty="0" smtClean="0">
                <a:solidFill>
                  <a:srgbClr val="FFFF00"/>
                </a:solidFill>
              </a:rPr>
              <a:t>&lt; </a:t>
            </a:r>
            <a:r>
              <a:rPr lang="en-US" sz="2000" i="1" dirty="0" err="1" smtClean="0">
                <a:solidFill>
                  <a:srgbClr val="FFFF00"/>
                </a:solidFill>
              </a:rPr>
              <a:t>w</a:t>
            </a:r>
            <a:r>
              <a:rPr lang="en-US" sz="2000" i="1" baseline="-25000" dirty="0" err="1" smtClean="0">
                <a:solidFill>
                  <a:srgbClr val="FFFF00"/>
                </a:solidFill>
              </a:rPr>
              <a:t>ij</a:t>
            </a:r>
            <a:r>
              <a:rPr lang="en-US" sz="2000" dirty="0" smtClean="0"/>
              <a:t>, weight decrease, we have LTD, a weak input signal </a:t>
            </a:r>
            <a:br>
              <a:rPr lang="en-US" sz="2000" dirty="0" smtClean="0"/>
            </a:br>
            <a:r>
              <a:rPr lang="en-US" sz="2000" dirty="0" smtClean="0"/>
              <a:t>    will suffice to unblock the Mg</a:t>
            </a:r>
            <a:r>
              <a:rPr lang="en-US" sz="2000" baseline="30000" dirty="0" smtClean="0"/>
              <a:t>2+</a:t>
            </a:r>
            <a:r>
              <a:rPr lang="en-US" sz="2000" dirty="0" smtClean="0"/>
              <a:t> ion of NMDA channel.</a:t>
            </a:r>
          </a:p>
          <a:p>
            <a:pPr marL="0" indent="0">
              <a:spcBef>
                <a:spcPct val="0"/>
              </a:spcBef>
              <a:buFont typeface="Wingdings" pitchFamily="2" charset="2"/>
              <a:buNone/>
            </a:pPr>
            <a:r>
              <a:rPr lang="en-US" sz="2000" dirty="0" smtClean="0"/>
              <a:t>	A strong postsynaptic activity can also unblock other voltage 	dependent channels and introduce a small amount of </a:t>
            </a:r>
            <a:r>
              <a:rPr lang="en-US" sz="2000" dirty="0" err="1" smtClean="0"/>
              <a:t>Ca</a:t>
            </a:r>
            <a:r>
              <a:rPr lang="en-US" sz="2000" dirty="0" smtClean="0"/>
              <a:t>++. </a:t>
            </a:r>
          </a:p>
          <a:p>
            <a:pPr marL="0" indent="0">
              <a:spcBef>
                <a:spcPct val="0"/>
              </a:spcBef>
              <a:buFont typeface="Wingdings" pitchFamily="2" charset="2"/>
              <a:buNone/>
            </a:pPr>
            <a:r>
              <a:rPr lang="en-US" sz="2000" dirty="0" smtClean="0"/>
              <a:t>3. Activity </a:t>
            </a:r>
            <a:r>
              <a:rPr lang="en-US" sz="2000" dirty="0" err="1" smtClean="0">
                <a:solidFill>
                  <a:srgbClr val="FFFF00"/>
                </a:solidFill>
              </a:rPr>
              <a:t>y</a:t>
            </a:r>
            <a:r>
              <a:rPr lang="en-US" sz="2000" i="1" baseline="-25000" dirty="0" err="1" smtClean="0">
                <a:solidFill>
                  <a:srgbClr val="FFFF00"/>
                </a:solidFill>
              </a:rPr>
              <a:t>j</a:t>
            </a:r>
            <a:r>
              <a:rPr lang="en-US" sz="2000" baseline="-25000" dirty="0" smtClean="0">
                <a:solidFill>
                  <a:srgbClr val="FFFF00"/>
                </a:solidFill>
              </a:rPr>
              <a:t> </a:t>
            </a:r>
            <a:r>
              <a:rPr lang="en-US" sz="2000" dirty="0" smtClean="0">
                <a:solidFill>
                  <a:srgbClr val="FFFF00"/>
                </a:solidFill>
              </a:rPr>
              <a:t>~0 </a:t>
            </a:r>
            <a:r>
              <a:rPr lang="en-US" sz="2000" dirty="0" smtClean="0"/>
              <a:t>doesn't give any changes, voltage channels and NMDA</a:t>
            </a:r>
            <a:br>
              <a:rPr lang="en-US" sz="2000" dirty="0" smtClean="0"/>
            </a:br>
            <a:r>
              <a:rPr lang="en-US" sz="2000" dirty="0" smtClean="0"/>
              <a:t>    aren't active.</a:t>
            </a:r>
          </a:p>
          <a:p>
            <a:pPr marL="0" indent="0">
              <a:spcBef>
                <a:spcPct val="0"/>
              </a:spcBef>
              <a:buFont typeface="Wingdings" pitchFamily="2" charset="2"/>
              <a:buNone/>
            </a:pPr>
            <a:r>
              <a:rPr lang="en-US" sz="2000" dirty="0" smtClean="0"/>
              <a:t>Learning happens faster for small </a:t>
            </a:r>
            <a:r>
              <a:rPr lang="en-US" sz="2000" i="1" dirty="0" err="1" smtClean="0">
                <a:solidFill>
                  <a:srgbClr val="FFFF00"/>
                </a:solidFill>
              </a:rPr>
              <a:t>w</a:t>
            </a:r>
            <a:r>
              <a:rPr lang="en-US" sz="2000" i="1" baseline="-25000" dirty="0" err="1" smtClean="0">
                <a:solidFill>
                  <a:srgbClr val="FFFF00"/>
                </a:solidFill>
              </a:rPr>
              <a:t>ij</a:t>
            </a:r>
            <a:r>
              <a:rPr lang="en-US" sz="2000" dirty="0" smtClean="0">
                <a:solidFill>
                  <a:srgbClr val="FFFF00"/>
                </a:solidFill>
              </a:rPr>
              <a:t>,</a:t>
            </a:r>
            <a:r>
              <a:rPr lang="en-US" sz="2000" dirty="0" smtClean="0"/>
              <a:t> because </a:t>
            </a:r>
            <a:r>
              <a:rPr lang="en-US" sz="2000" dirty="0" smtClean="0">
                <a:solidFill>
                  <a:srgbClr val="FFFF00"/>
                </a:solidFill>
              </a:rPr>
              <a:t>x</a:t>
            </a:r>
            <a:r>
              <a:rPr lang="en-US" sz="2000" i="1" baseline="-25000" dirty="0" smtClean="0">
                <a:solidFill>
                  <a:srgbClr val="FFFF00"/>
                </a:solidFill>
              </a:rPr>
              <a:t>i </a:t>
            </a:r>
            <a:r>
              <a:rPr lang="en-US" sz="2000" dirty="0" smtClean="0">
                <a:solidFill>
                  <a:srgbClr val="FFFF00"/>
                </a:solidFill>
              </a:rPr>
              <a:t>&lt; </a:t>
            </a:r>
            <a:r>
              <a:rPr lang="en-US" sz="2000" i="1" dirty="0" err="1" smtClean="0">
                <a:solidFill>
                  <a:srgbClr val="FFFF00"/>
                </a:solidFill>
              </a:rPr>
              <a:t>w</a:t>
            </a:r>
            <a:r>
              <a:rPr lang="en-US" sz="2000" i="1" baseline="-25000" dirty="0" err="1" smtClean="0">
                <a:solidFill>
                  <a:srgbClr val="FFFF00"/>
                </a:solidFill>
              </a:rPr>
              <a:t>ij</a:t>
            </a:r>
            <a:r>
              <a:rPr lang="en-US" sz="2000" i="1" baseline="-25000" dirty="0" smtClean="0">
                <a:solidFill>
                  <a:srgbClr val="FFFF00"/>
                </a:solidFill>
              </a:rPr>
              <a:t> </a:t>
            </a:r>
            <a:r>
              <a:rPr lang="en-US" sz="2000" dirty="0" smtClean="0"/>
              <a:t>more often.</a:t>
            </a:r>
            <a:endParaRPr lang="en-US" sz="2000" i="1" baseline="-25000" dirty="0" smtClean="0"/>
          </a:p>
          <a:p>
            <a:pPr marL="0" indent="0">
              <a:spcBef>
                <a:spcPct val="0"/>
              </a:spcBef>
              <a:buFont typeface="Wingdings" pitchFamily="2" charset="2"/>
              <a:buNone/>
            </a:pPr>
            <a:r>
              <a:rPr lang="en-US" sz="2000" dirty="0" smtClean="0"/>
              <a:t>Qualitatively consistent with observations of weight saturation. </a:t>
            </a:r>
          </a:p>
        </p:txBody>
      </p:sp>
    </p:spTree>
    <p:extLst>
      <p:ext uri="{BB962C8B-B14F-4D97-AF65-F5344CB8AC3E}">
        <p14:creationId xmlns:p14="http://schemas.microsoft.com/office/powerpoint/2010/main" val="2979251835"/>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ChangeArrowheads="1"/>
          </p:cNvSpPr>
          <p:nvPr>
            <p:ph type="title"/>
          </p:nvPr>
        </p:nvSpPr>
        <p:spPr>
          <a:xfrm>
            <a:off x="660400" y="441325"/>
            <a:ext cx="7772400" cy="574675"/>
          </a:xfrm>
        </p:spPr>
        <p:txBody>
          <a:bodyPr/>
          <a:lstStyle/>
          <a:p>
            <a:pPr>
              <a:defRPr/>
            </a:pPr>
            <a:r>
              <a:rPr lang="en-US" sz="3600" dirty="0" smtClean="0"/>
              <a:t>Normalization of weights in CPCA</a:t>
            </a:r>
          </a:p>
        </p:txBody>
      </p:sp>
      <p:sp>
        <p:nvSpPr>
          <p:cNvPr id="27652" name="Rectangle 3"/>
          <p:cNvSpPr>
            <a:spLocks noGrp="1" noChangeArrowheads="1"/>
          </p:cNvSpPr>
          <p:nvPr>
            <p:ph type="body" sz="half" idx="1"/>
          </p:nvPr>
        </p:nvSpPr>
        <p:spPr>
          <a:xfrm>
            <a:off x="539750" y="1125538"/>
            <a:ext cx="8281988" cy="1367358"/>
          </a:xfrm>
          <a:noFill/>
        </p:spPr>
        <p:txBody>
          <a:bodyPr/>
          <a:lstStyle/>
          <a:p>
            <a:pPr marL="0" indent="0">
              <a:buFont typeface="Wingdings" pitchFamily="2" charset="2"/>
              <a:buNone/>
            </a:pPr>
            <a:r>
              <a:rPr lang="en-US" sz="2000" dirty="0" smtClean="0"/>
              <a:t>CPCA weights are not very selective, don't lead to image differentiation – they don't have the dynamic range. </a:t>
            </a:r>
            <a:br>
              <a:rPr lang="en-US" sz="2000" dirty="0" smtClean="0"/>
            </a:br>
            <a:r>
              <a:rPr lang="en-US" sz="2000" dirty="0" smtClean="0"/>
              <a:t>For typical situations </a:t>
            </a:r>
            <a:r>
              <a:rPr lang="en-US" sz="2000" dirty="0" smtClean="0">
                <a:solidFill>
                  <a:srgbClr val="FFFF00"/>
                </a:solidFill>
              </a:rPr>
              <a:t>P(</a:t>
            </a:r>
            <a:r>
              <a:rPr lang="en-US" sz="2000" i="1" dirty="0" err="1" smtClean="0">
                <a:solidFill>
                  <a:srgbClr val="FFFF00"/>
                </a:solidFill>
              </a:rPr>
              <a:t>x</a:t>
            </a:r>
            <a:r>
              <a:rPr lang="en-US" sz="2000" i="1" baseline="-25000" dirty="0" err="1" smtClean="0">
                <a:solidFill>
                  <a:srgbClr val="FFFF00"/>
                </a:solidFill>
              </a:rPr>
              <a:t>i</a:t>
            </a:r>
            <a:r>
              <a:rPr lang="en-US" sz="2000" i="1" dirty="0" err="1" smtClean="0">
                <a:solidFill>
                  <a:srgbClr val="FFFF00"/>
                </a:solidFill>
              </a:rPr>
              <a:t>|y</a:t>
            </a:r>
            <a:r>
              <a:rPr lang="en-US" sz="2000" i="1" baseline="-25000" dirty="0" err="1" smtClean="0">
                <a:solidFill>
                  <a:srgbClr val="FFFF00"/>
                </a:solidFill>
              </a:rPr>
              <a:t>j</a:t>
            </a:r>
            <a:r>
              <a:rPr lang="en-US" sz="2000" dirty="0" smtClean="0">
                <a:solidFill>
                  <a:srgbClr val="FFFF00"/>
                </a:solidFill>
              </a:rPr>
              <a:t>) </a:t>
            </a:r>
            <a:r>
              <a:rPr lang="en-US" sz="2000" dirty="0" smtClean="0"/>
              <a:t>is small, but we want it around 0.5. </a:t>
            </a:r>
          </a:p>
          <a:p>
            <a:pPr marL="0" indent="0">
              <a:buFont typeface="Wingdings" pitchFamily="2" charset="2"/>
              <a:buNone/>
            </a:pPr>
            <a:r>
              <a:rPr lang="en-US" sz="2000" dirty="0" smtClean="0"/>
              <a:t>Solution: renormalization of weights and contrast enhancement.</a:t>
            </a:r>
          </a:p>
        </p:txBody>
      </p:sp>
      <p:sp>
        <p:nvSpPr>
          <p:cNvPr id="27653" name="Rectangle 4"/>
          <p:cNvSpPr>
            <a:spLocks noChangeArrowheads="1"/>
          </p:cNvSpPr>
          <p:nvPr/>
        </p:nvSpPr>
        <p:spPr bwMode="auto">
          <a:xfrm>
            <a:off x="534988" y="2560860"/>
            <a:ext cx="8281987" cy="3964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Clr>
                <a:srgbClr val="315263"/>
              </a:buClr>
              <a:buSzPct val="75000"/>
              <a:buFont typeface="Wingdings" pitchFamily="2" charset="2"/>
              <a:buNone/>
            </a:pPr>
            <a:r>
              <a:rPr lang="en-US" sz="2000" dirty="0">
                <a:solidFill>
                  <a:srgbClr val="FFFFFF"/>
                </a:solidFill>
                <a:latin typeface="Calibri" pitchFamily="34" charset="0"/>
              </a:rPr>
              <a:t>Normalization: uncorrelated signals should have a weight of 0.5, but in simulations with seldom appearing signals x</a:t>
            </a:r>
            <a:r>
              <a:rPr lang="en-US" sz="2000" baseline="-25000" dirty="0">
                <a:solidFill>
                  <a:srgbClr val="FFFFFF"/>
                </a:solidFill>
                <a:latin typeface="Calibri" pitchFamily="34" charset="0"/>
              </a:rPr>
              <a:t>i</a:t>
            </a:r>
            <a:r>
              <a:rPr lang="en-US" sz="2000" dirty="0">
                <a:solidFill>
                  <a:srgbClr val="FFFFFF"/>
                </a:solidFill>
                <a:latin typeface="Calibri" pitchFamily="34" charset="0"/>
              </a:rPr>
              <a:t> approach a value of </a:t>
            </a:r>
            <a:r>
              <a:rPr lang="en-US" sz="2000" dirty="0" smtClean="0">
                <a:solidFill>
                  <a:srgbClr val="FFFF00"/>
                </a:solidFill>
                <a:latin typeface="Symbol" pitchFamily="18" charset="2"/>
              </a:rPr>
              <a:t>a</a:t>
            </a:r>
            <a:r>
              <a:rPr lang="en-US" sz="2000" dirty="0" smtClean="0">
                <a:solidFill>
                  <a:srgbClr val="FFFF00"/>
                </a:solidFill>
                <a:latin typeface="Calibri" pitchFamily="34" charset="0"/>
              </a:rPr>
              <a:t>~0.1-0.2</a:t>
            </a:r>
            <a:r>
              <a:rPr lang="en-US" sz="2000" dirty="0">
                <a:solidFill>
                  <a:srgbClr val="FFFFFF"/>
                </a:solidFill>
                <a:latin typeface="Calibri" pitchFamily="34" charset="0"/>
              </a:rPr>
              <a:t>. Let's factorize the weight change into two terms: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endParaRPr lang="en-US" sz="1000" dirty="0">
              <a:solidFill>
                <a:srgbClr val="FFFFFF"/>
              </a:solidFill>
              <a:latin typeface="Calibri" pitchFamily="34" charset="0"/>
            </a:endParaRPr>
          </a:p>
          <a:p>
            <a:pPr algn="l">
              <a:buClr>
                <a:srgbClr val="315263"/>
              </a:buClr>
              <a:buSzPct val="75000"/>
              <a:buFont typeface="Symbol" pitchFamily="18" charset="2"/>
              <a:buNone/>
            </a:pPr>
            <a:r>
              <a:rPr lang="en-US" sz="2000" dirty="0">
                <a:solidFill>
                  <a:srgbClr val="FFFFFF"/>
                </a:solidFill>
                <a:latin typeface="Symbol" pitchFamily="18" charset="2"/>
              </a:rPr>
              <a:t>	</a:t>
            </a:r>
            <a:r>
              <a:rPr lang="en-US" dirty="0" err="1">
                <a:solidFill>
                  <a:srgbClr val="FFFF00"/>
                </a:solidFill>
                <a:latin typeface="Symbol" pitchFamily="18" charset="2"/>
              </a:rPr>
              <a:t>D</a:t>
            </a:r>
            <a:r>
              <a:rPr lang="en-US" dirty="0" err="1">
                <a:solidFill>
                  <a:srgbClr val="FFFF00"/>
                </a:solidFill>
                <a:latin typeface="Calibri" pitchFamily="34" charset="0"/>
              </a:rPr>
              <a:t>w</a:t>
            </a:r>
            <a:r>
              <a:rPr lang="en-US" baseline="-25000" dirty="0" err="1">
                <a:solidFill>
                  <a:srgbClr val="FFFF00"/>
                </a:solidFill>
                <a:latin typeface="Calibri" pitchFamily="34" charset="0"/>
              </a:rPr>
              <a:t>ij</a:t>
            </a:r>
            <a:r>
              <a:rPr lang="en-US" dirty="0">
                <a:solidFill>
                  <a:srgbClr val="FFFF00"/>
                </a:solidFill>
                <a:latin typeface="Calibri" pitchFamily="34" charset="0"/>
              </a:rPr>
              <a:t> = </a:t>
            </a:r>
            <a:r>
              <a:rPr lang="en-US" dirty="0">
                <a:solidFill>
                  <a:srgbClr val="FFFF00"/>
                </a:solidFill>
                <a:latin typeface="Symbol" pitchFamily="18" charset="2"/>
              </a:rPr>
              <a:t>e</a:t>
            </a:r>
            <a:r>
              <a:rPr lang="en-US" dirty="0">
                <a:solidFill>
                  <a:srgbClr val="FFFF00"/>
                </a:solidFill>
                <a:latin typeface="Calibri" pitchFamily="34" charset="0"/>
              </a:rPr>
              <a:t> (x</a:t>
            </a:r>
            <a:r>
              <a:rPr lang="en-US" baseline="-25000" dirty="0">
                <a:solidFill>
                  <a:srgbClr val="FFFF00"/>
                </a:solidFill>
                <a:latin typeface="Calibri" pitchFamily="34" charset="0"/>
              </a:rPr>
              <a:t>i </a:t>
            </a:r>
            <a:r>
              <a:rPr lang="en-US" dirty="0">
                <a:solidFill>
                  <a:srgbClr val="FFFF00"/>
                </a:solidFill>
                <a:latin typeface="Calibri" pitchFamily="34" charset="0"/>
              </a:rPr>
              <a:t>-</a:t>
            </a:r>
            <a:r>
              <a:rPr lang="en-US" dirty="0" err="1">
                <a:solidFill>
                  <a:srgbClr val="FFFF00"/>
                </a:solidFill>
                <a:latin typeface="Calibri" pitchFamily="34" charset="0"/>
              </a:rPr>
              <a:t>w</a:t>
            </a:r>
            <a:r>
              <a:rPr lang="en-US" baseline="-25000" dirty="0" err="1">
                <a:solidFill>
                  <a:srgbClr val="FFFF00"/>
                </a:solidFill>
                <a:latin typeface="Calibri" pitchFamily="34" charset="0"/>
              </a:rPr>
              <a:t>ij</a:t>
            </a:r>
            <a:r>
              <a:rPr lang="en-US" dirty="0">
                <a:solidFill>
                  <a:srgbClr val="FFFF00"/>
                </a:solidFill>
                <a:latin typeface="Calibri" pitchFamily="34" charset="0"/>
              </a:rPr>
              <a:t>) </a:t>
            </a:r>
            <a:r>
              <a:rPr lang="en-US" dirty="0" err="1">
                <a:solidFill>
                  <a:srgbClr val="FFFF00"/>
                </a:solidFill>
                <a:latin typeface="Calibri" pitchFamily="34" charset="0"/>
              </a:rPr>
              <a:t>y</a:t>
            </a:r>
            <a:r>
              <a:rPr lang="en-US" baseline="-25000" dirty="0" err="1">
                <a:solidFill>
                  <a:srgbClr val="FFFF00"/>
                </a:solidFill>
                <a:latin typeface="Calibri" pitchFamily="34" charset="0"/>
              </a:rPr>
              <a:t>j</a:t>
            </a:r>
            <a:r>
              <a:rPr lang="en-US" baseline="-25000" dirty="0">
                <a:solidFill>
                  <a:srgbClr val="FFFF00"/>
                </a:solidFill>
                <a:latin typeface="Calibri" pitchFamily="34" charset="0"/>
              </a:rPr>
              <a:t> </a:t>
            </a:r>
            <a:r>
              <a:rPr lang="en-US" dirty="0">
                <a:solidFill>
                  <a:srgbClr val="FFFF00"/>
                </a:solidFill>
                <a:latin typeface="Calibri" pitchFamily="34" charset="0"/>
              </a:rPr>
              <a:t>= </a:t>
            </a:r>
            <a:r>
              <a:rPr lang="en-US" dirty="0">
                <a:solidFill>
                  <a:srgbClr val="FFFF00"/>
                </a:solidFill>
                <a:latin typeface="Symbol" pitchFamily="18" charset="2"/>
              </a:rPr>
              <a:t>e</a:t>
            </a:r>
            <a:r>
              <a:rPr lang="en-US" dirty="0">
                <a:solidFill>
                  <a:srgbClr val="FFFF00"/>
                </a:solidFill>
                <a:latin typeface="Calibri" pitchFamily="34" charset="0"/>
              </a:rPr>
              <a:t> [(1-w</a:t>
            </a:r>
            <a:r>
              <a:rPr lang="en-US" baseline="-25000" dirty="0">
                <a:solidFill>
                  <a:srgbClr val="FFFF00"/>
                </a:solidFill>
                <a:latin typeface="Calibri" pitchFamily="34" charset="0"/>
              </a:rPr>
              <a:t>ij</a:t>
            </a:r>
            <a:r>
              <a:rPr lang="en-US" dirty="0">
                <a:solidFill>
                  <a:srgbClr val="FFFF00"/>
                </a:solidFill>
                <a:latin typeface="Calibri" pitchFamily="34" charset="0"/>
              </a:rPr>
              <a:t>) x</a:t>
            </a:r>
            <a:r>
              <a:rPr lang="en-US" baseline="-25000" dirty="0">
                <a:solidFill>
                  <a:srgbClr val="FFFF00"/>
                </a:solidFill>
                <a:latin typeface="Calibri" pitchFamily="34" charset="0"/>
              </a:rPr>
              <a:t>i</a:t>
            </a:r>
            <a:r>
              <a:rPr lang="en-US" dirty="0">
                <a:solidFill>
                  <a:srgbClr val="FFFF00"/>
                </a:solidFill>
                <a:latin typeface="Calibri" pitchFamily="34" charset="0"/>
              </a:rPr>
              <a:t> </a:t>
            </a:r>
            <a:r>
              <a:rPr lang="en-US" dirty="0" err="1">
                <a:solidFill>
                  <a:srgbClr val="FFFF00"/>
                </a:solidFill>
                <a:latin typeface="Calibri" pitchFamily="34" charset="0"/>
              </a:rPr>
              <a:t>y</a:t>
            </a:r>
            <a:r>
              <a:rPr lang="en-US" baseline="-25000" dirty="0" err="1">
                <a:solidFill>
                  <a:srgbClr val="FFFF00"/>
                </a:solidFill>
                <a:latin typeface="Calibri" pitchFamily="34" charset="0"/>
              </a:rPr>
              <a:t>j</a:t>
            </a:r>
            <a:r>
              <a:rPr lang="en-US" dirty="0">
                <a:solidFill>
                  <a:srgbClr val="FFFF00"/>
                </a:solidFill>
                <a:latin typeface="Calibri" pitchFamily="34" charset="0"/>
              </a:rPr>
              <a:t>+(1-x</a:t>
            </a:r>
            <a:r>
              <a:rPr lang="en-US" baseline="-25000" dirty="0">
                <a:solidFill>
                  <a:srgbClr val="FFFF00"/>
                </a:solidFill>
                <a:latin typeface="Calibri" pitchFamily="34" charset="0"/>
              </a:rPr>
              <a:t>i</a:t>
            </a:r>
            <a:r>
              <a:rPr lang="en-US" dirty="0">
                <a:solidFill>
                  <a:srgbClr val="FFFF00"/>
                </a:solidFill>
                <a:latin typeface="Calibri" pitchFamily="34" charset="0"/>
              </a:rPr>
              <a:t>)(0-w</a:t>
            </a:r>
            <a:r>
              <a:rPr lang="en-US" baseline="-25000" dirty="0">
                <a:solidFill>
                  <a:srgbClr val="FFFF00"/>
                </a:solidFill>
                <a:latin typeface="Calibri" pitchFamily="34" charset="0"/>
              </a:rPr>
              <a:t>ij</a:t>
            </a:r>
            <a:r>
              <a:rPr lang="en-US" dirty="0">
                <a:solidFill>
                  <a:srgbClr val="FFFF00"/>
                </a:solidFill>
                <a:latin typeface="Calibri" pitchFamily="34" charset="0"/>
              </a:rPr>
              <a:t>)</a:t>
            </a:r>
            <a:r>
              <a:rPr lang="en-US" dirty="0" err="1">
                <a:solidFill>
                  <a:srgbClr val="FFFF00"/>
                </a:solidFill>
                <a:latin typeface="Calibri" pitchFamily="34" charset="0"/>
              </a:rPr>
              <a:t>y</a:t>
            </a:r>
            <a:r>
              <a:rPr lang="en-US" baseline="-25000" dirty="0" err="1">
                <a:solidFill>
                  <a:srgbClr val="FFFF00"/>
                </a:solidFill>
                <a:latin typeface="Calibri" pitchFamily="34" charset="0"/>
              </a:rPr>
              <a:t>j</a:t>
            </a:r>
            <a:r>
              <a:rPr lang="en-US" baseline="-25000" dirty="0">
                <a:solidFill>
                  <a:srgbClr val="FFFF00"/>
                </a:solidFill>
                <a:latin typeface="Calibri" pitchFamily="34" charset="0"/>
              </a:rPr>
              <a:t> </a:t>
            </a:r>
            <a:r>
              <a:rPr lang="en-US" dirty="0">
                <a:solidFill>
                  <a:srgbClr val="FFFF00"/>
                </a:solidFill>
                <a:latin typeface="Calibri" pitchFamily="34" charset="0"/>
              </a:rPr>
              <a:t>]</a:t>
            </a:r>
          </a:p>
          <a:p>
            <a:pPr algn="l">
              <a:buClr>
                <a:srgbClr val="315263"/>
              </a:buClr>
              <a:buSzPct val="75000"/>
              <a:buFont typeface="Symbol" pitchFamily="18" charset="2"/>
              <a:buNone/>
            </a:pPr>
            <a:endParaRPr lang="en-US" sz="2000" dirty="0">
              <a:solidFill>
                <a:srgbClr val="FFFFFF"/>
              </a:solidFill>
              <a:latin typeface="Calibri" pitchFamily="34" charset="0"/>
            </a:endParaRPr>
          </a:p>
          <a:p>
            <a:pPr algn="l">
              <a:buClr>
                <a:srgbClr val="315263"/>
              </a:buClr>
              <a:buSzPct val="75000"/>
              <a:buFont typeface="Symbol" pitchFamily="18" charset="2"/>
              <a:buNone/>
            </a:pPr>
            <a:r>
              <a:rPr lang="en-US" sz="2000" dirty="0">
                <a:solidFill>
                  <a:srgbClr val="FFFFFF"/>
                </a:solidFill>
                <a:latin typeface="Calibri" pitchFamily="34" charset="0"/>
              </a:rPr>
              <a:t>The first term causes an increase in weights in the direction of 1, the second causes a decrease in the direction of 0; if we want to maintain average weights around 0.5 we must increase the first term, </a:t>
            </a:r>
            <a:r>
              <a:rPr lang="en-US" sz="2000" dirty="0" err="1">
                <a:solidFill>
                  <a:srgbClr val="FFFFFF"/>
                </a:solidFill>
                <a:latin typeface="Calibri" pitchFamily="34" charset="0"/>
              </a:rPr>
              <a:t>eg</a:t>
            </a:r>
            <a:r>
              <a:rPr lang="en-US" sz="2000" dirty="0">
                <a:solidFill>
                  <a:srgbClr val="FFFFFF"/>
                </a:solidFill>
                <a:latin typeface="Calibri" pitchFamily="34" charset="0"/>
              </a:rPr>
              <a:t>. :</a:t>
            </a:r>
          </a:p>
          <a:p>
            <a:pPr algn="l">
              <a:buClr>
                <a:srgbClr val="315263"/>
              </a:buClr>
              <a:buSzPct val="75000"/>
              <a:buFont typeface="Symbol" pitchFamily="18" charset="2"/>
              <a:buNone/>
            </a:pPr>
            <a:endParaRPr lang="en-US" sz="1000" dirty="0">
              <a:solidFill>
                <a:srgbClr val="FFFFFF"/>
              </a:solidFill>
              <a:latin typeface="Calibri" pitchFamily="34" charset="0"/>
            </a:endParaRPr>
          </a:p>
          <a:p>
            <a:pPr algn="l">
              <a:buClr>
                <a:srgbClr val="315263"/>
              </a:buClr>
              <a:buSzPct val="75000"/>
              <a:buFont typeface="Symbol" pitchFamily="18" charset="2"/>
              <a:buNone/>
            </a:pPr>
            <a:r>
              <a:rPr lang="en-US" sz="2000" dirty="0">
                <a:solidFill>
                  <a:srgbClr val="FFFFFF"/>
                </a:solidFill>
                <a:latin typeface="Symbol" pitchFamily="18" charset="2"/>
              </a:rPr>
              <a:t>	</a:t>
            </a:r>
            <a:r>
              <a:rPr lang="en-US" dirty="0" err="1">
                <a:solidFill>
                  <a:srgbClr val="FFFF00"/>
                </a:solidFill>
                <a:latin typeface="Symbol" pitchFamily="18" charset="2"/>
              </a:rPr>
              <a:t>D</a:t>
            </a:r>
            <a:r>
              <a:rPr lang="en-US" dirty="0" err="1">
                <a:solidFill>
                  <a:srgbClr val="FFFF00"/>
                </a:solidFill>
                <a:latin typeface="Calibri" pitchFamily="34" charset="0"/>
              </a:rPr>
              <a:t>w</a:t>
            </a:r>
            <a:r>
              <a:rPr lang="en-US" baseline="-25000" dirty="0" err="1">
                <a:solidFill>
                  <a:srgbClr val="FFFF00"/>
                </a:solidFill>
                <a:latin typeface="Calibri" pitchFamily="34" charset="0"/>
              </a:rPr>
              <a:t>ij</a:t>
            </a:r>
            <a:r>
              <a:rPr lang="en-US" dirty="0">
                <a:solidFill>
                  <a:srgbClr val="FFFF00"/>
                </a:solidFill>
                <a:latin typeface="Calibri" pitchFamily="34" charset="0"/>
              </a:rPr>
              <a:t> = </a:t>
            </a:r>
            <a:r>
              <a:rPr lang="en-US" dirty="0">
                <a:solidFill>
                  <a:srgbClr val="FFFF00"/>
                </a:solidFill>
                <a:latin typeface="Symbol" pitchFamily="18" charset="2"/>
              </a:rPr>
              <a:t>e</a:t>
            </a:r>
            <a:r>
              <a:rPr lang="en-US" dirty="0">
                <a:solidFill>
                  <a:srgbClr val="FFFF00"/>
                </a:solidFill>
                <a:latin typeface="Calibri" pitchFamily="34" charset="0"/>
              </a:rPr>
              <a:t> [(0.5/</a:t>
            </a:r>
            <a:r>
              <a:rPr lang="en-US" dirty="0">
                <a:solidFill>
                  <a:srgbClr val="FFFF00"/>
                </a:solidFill>
                <a:latin typeface="Symbol" pitchFamily="18" charset="2"/>
              </a:rPr>
              <a:t>a-</a:t>
            </a:r>
            <a:r>
              <a:rPr lang="en-US" dirty="0" err="1">
                <a:solidFill>
                  <a:srgbClr val="FFFF00"/>
                </a:solidFill>
                <a:latin typeface="Calibri" pitchFamily="34" charset="0"/>
              </a:rPr>
              <a:t>w</a:t>
            </a:r>
            <a:r>
              <a:rPr lang="en-US" baseline="-25000" dirty="0" err="1">
                <a:solidFill>
                  <a:srgbClr val="FFFF00"/>
                </a:solidFill>
                <a:latin typeface="Calibri" pitchFamily="34" charset="0"/>
              </a:rPr>
              <a:t>ij</a:t>
            </a:r>
            <a:r>
              <a:rPr lang="en-US" dirty="0">
                <a:solidFill>
                  <a:srgbClr val="FFFF00"/>
                </a:solidFill>
                <a:latin typeface="Calibri" pitchFamily="34" charset="0"/>
              </a:rPr>
              <a:t>) x</a:t>
            </a:r>
            <a:r>
              <a:rPr lang="en-US" baseline="-25000" dirty="0">
                <a:solidFill>
                  <a:srgbClr val="FFFF00"/>
                </a:solidFill>
                <a:latin typeface="Calibri" pitchFamily="34" charset="0"/>
              </a:rPr>
              <a:t>i</a:t>
            </a:r>
            <a:r>
              <a:rPr lang="en-US" dirty="0">
                <a:solidFill>
                  <a:srgbClr val="FFFF00"/>
                </a:solidFill>
                <a:latin typeface="Calibri" pitchFamily="34" charset="0"/>
              </a:rPr>
              <a:t> </a:t>
            </a:r>
            <a:r>
              <a:rPr lang="en-US" dirty="0" err="1">
                <a:solidFill>
                  <a:srgbClr val="FFFF00"/>
                </a:solidFill>
                <a:latin typeface="Calibri" pitchFamily="34" charset="0"/>
              </a:rPr>
              <a:t>y</a:t>
            </a:r>
            <a:r>
              <a:rPr lang="en-US" baseline="-25000" dirty="0" err="1">
                <a:solidFill>
                  <a:srgbClr val="FFFF00"/>
                </a:solidFill>
                <a:latin typeface="Calibri" pitchFamily="34" charset="0"/>
              </a:rPr>
              <a:t>j</a:t>
            </a:r>
            <a:r>
              <a:rPr lang="en-US" dirty="0">
                <a:solidFill>
                  <a:srgbClr val="FFFF00"/>
                </a:solidFill>
                <a:latin typeface="Calibri" pitchFamily="34" charset="0"/>
              </a:rPr>
              <a:t>+(1-x</a:t>
            </a:r>
            <a:r>
              <a:rPr lang="en-US" baseline="-25000" dirty="0">
                <a:solidFill>
                  <a:srgbClr val="FFFF00"/>
                </a:solidFill>
                <a:latin typeface="Calibri" pitchFamily="34" charset="0"/>
              </a:rPr>
              <a:t>i</a:t>
            </a:r>
            <a:r>
              <a:rPr lang="en-US" dirty="0">
                <a:solidFill>
                  <a:srgbClr val="FFFF00"/>
                </a:solidFill>
                <a:latin typeface="Calibri" pitchFamily="34" charset="0"/>
              </a:rPr>
              <a:t>)(0-w</a:t>
            </a:r>
            <a:r>
              <a:rPr lang="en-US" baseline="-25000" dirty="0">
                <a:solidFill>
                  <a:srgbClr val="FFFF00"/>
                </a:solidFill>
                <a:latin typeface="Calibri" pitchFamily="34" charset="0"/>
              </a:rPr>
              <a:t>ij</a:t>
            </a:r>
            <a:r>
              <a:rPr lang="en-US" dirty="0">
                <a:solidFill>
                  <a:srgbClr val="FFFF00"/>
                </a:solidFill>
                <a:latin typeface="Calibri" pitchFamily="34" charset="0"/>
              </a:rPr>
              <a:t>)</a:t>
            </a:r>
            <a:r>
              <a:rPr lang="en-US" dirty="0" err="1">
                <a:solidFill>
                  <a:srgbClr val="FFFF00"/>
                </a:solidFill>
                <a:latin typeface="Calibri" pitchFamily="34" charset="0"/>
              </a:rPr>
              <a:t>y</a:t>
            </a:r>
            <a:r>
              <a:rPr lang="en-US" baseline="-25000" dirty="0" err="1">
                <a:solidFill>
                  <a:srgbClr val="FFFF00"/>
                </a:solidFill>
                <a:latin typeface="Calibri" pitchFamily="34" charset="0"/>
              </a:rPr>
              <a:t>j</a:t>
            </a:r>
            <a:r>
              <a:rPr lang="en-US" baseline="-25000" dirty="0">
                <a:solidFill>
                  <a:srgbClr val="FFFF00"/>
                </a:solidFill>
                <a:latin typeface="Calibri" pitchFamily="34" charset="0"/>
              </a:rPr>
              <a:t> </a:t>
            </a:r>
            <a:r>
              <a:rPr lang="en-US" dirty="0">
                <a:solidFill>
                  <a:srgbClr val="FFFF00"/>
                </a:solidFill>
                <a:latin typeface="Calibri" pitchFamily="34" charset="0"/>
              </a:rPr>
              <a:t>]</a:t>
            </a:r>
            <a:endParaRPr lang="en-US" sz="2000" dirty="0">
              <a:solidFill>
                <a:srgbClr val="FFFF00"/>
              </a:solidFill>
              <a:latin typeface="Calibri" pitchFamily="34" charset="0"/>
            </a:endParaRPr>
          </a:p>
          <a:p>
            <a:pPr algn="l">
              <a:buClr>
                <a:srgbClr val="315263"/>
              </a:buClr>
              <a:buSzPct val="75000"/>
              <a:buFont typeface="Symbol" pitchFamily="18" charset="2"/>
              <a:buNone/>
            </a:pPr>
            <a:endParaRPr lang="en-US" sz="1000" dirty="0">
              <a:solidFill>
                <a:srgbClr val="FFFFFF"/>
              </a:solidFill>
              <a:latin typeface="Calibri" pitchFamily="34" charset="0"/>
            </a:endParaRPr>
          </a:p>
          <a:p>
            <a:pPr algn="l">
              <a:buClr>
                <a:srgbClr val="315263"/>
              </a:buClr>
              <a:buSzPct val="75000"/>
              <a:buFont typeface="Wingdings" pitchFamily="2" charset="2"/>
              <a:buNone/>
            </a:pPr>
            <a:r>
              <a:rPr lang="en-US" sz="2000" dirty="0">
                <a:solidFill>
                  <a:srgbClr val="FFFFFF"/>
                </a:solidFill>
                <a:latin typeface="Calibri" pitchFamily="34" charset="0"/>
              </a:rPr>
              <a:t>The linear correlation is still </a:t>
            </a:r>
            <a:r>
              <a:rPr lang="en-US" sz="2000" dirty="0" err="1">
                <a:solidFill>
                  <a:srgbClr val="FFFF00"/>
                </a:solidFill>
                <a:latin typeface="Calibri" pitchFamily="34" charset="0"/>
              </a:rPr>
              <a:t>w</a:t>
            </a:r>
            <a:r>
              <a:rPr lang="en-US" sz="2000" baseline="-25000" dirty="0" err="1">
                <a:solidFill>
                  <a:srgbClr val="FFFF00"/>
                </a:solidFill>
                <a:latin typeface="Calibri" pitchFamily="34" charset="0"/>
              </a:rPr>
              <a:t>ij</a:t>
            </a:r>
            <a:r>
              <a:rPr lang="en-US" sz="2000" baseline="-25000" dirty="0">
                <a:solidFill>
                  <a:srgbClr val="FFFF00"/>
                </a:solidFill>
                <a:latin typeface="Calibri" pitchFamily="34" charset="0"/>
              </a:rPr>
              <a:t> </a:t>
            </a:r>
            <a:r>
              <a:rPr lang="en-US" sz="2000" dirty="0">
                <a:solidFill>
                  <a:srgbClr val="FFFF00"/>
                </a:solidFill>
                <a:latin typeface="Calibri" pitchFamily="34" charset="0"/>
              </a:rPr>
              <a:t>= P(</a:t>
            </a:r>
            <a:r>
              <a:rPr lang="en-US" sz="2000" dirty="0" err="1">
                <a:solidFill>
                  <a:srgbClr val="FFFF00"/>
                </a:solidFill>
                <a:latin typeface="Calibri" pitchFamily="34" charset="0"/>
              </a:rPr>
              <a:t>x</a:t>
            </a:r>
            <a:r>
              <a:rPr lang="en-US" sz="2000" baseline="-25000" dirty="0" err="1">
                <a:solidFill>
                  <a:srgbClr val="FFFF00"/>
                </a:solidFill>
                <a:latin typeface="Calibri" pitchFamily="34" charset="0"/>
              </a:rPr>
              <a:t>i</a:t>
            </a:r>
            <a:r>
              <a:rPr lang="en-US" sz="2000" dirty="0" err="1">
                <a:solidFill>
                  <a:srgbClr val="FFFF00"/>
                </a:solidFill>
                <a:latin typeface="Calibri" pitchFamily="34" charset="0"/>
              </a:rPr>
              <a:t>|y</a:t>
            </a:r>
            <a:r>
              <a:rPr lang="en-US" sz="2000" baseline="-25000" dirty="0" err="1">
                <a:solidFill>
                  <a:srgbClr val="FFFF00"/>
                </a:solidFill>
                <a:latin typeface="Calibri" pitchFamily="34" charset="0"/>
              </a:rPr>
              <a:t>j</a:t>
            </a:r>
            <a:r>
              <a:rPr lang="en-US" sz="2000" dirty="0">
                <a:solidFill>
                  <a:srgbClr val="FFFF00"/>
                </a:solidFill>
                <a:latin typeface="Calibri" pitchFamily="34" charset="0"/>
              </a:rPr>
              <a:t>)</a:t>
            </a:r>
            <a:r>
              <a:rPr lang="en-US" sz="2000" baseline="-25000" dirty="0">
                <a:solidFill>
                  <a:srgbClr val="FFFF00"/>
                </a:solidFill>
                <a:latin typeface="Calibri" pitchFamily="34" charset="0"/>
              </a:rPr>
              <a:t> </a:t>
            </a:r>
            <a:r>
              <a:rPr lang="en-US" sz="2000" dirty="0">
                <a:solidFill>
                  <a:srgbClr val="FFFF00"/>
                </a:solidFill>
                <a:latin typeface="Calibri" pitchFamily="34" charset="0"/>
              </a:rPr>
              <a:t>0.5/</a:t>
            </a:r>
            <a:r>
              <a:rPr lang="en-US" sz="2000" dirty="0">
                <a:solidFill>
                  <a:srgbClr val="FFFF00"/>
                </a:solidFill>
                <a:latin typeface="Symbol" pitchFamily="18" charset="2"/>
              </a:rPr>
              <a:t>a</a:t>
            </a:r>
            <a:r>
              <a:rPr lang="en-US" sz="2000" dirty="0">
                <a:solidFill>
                  <a:srgbClr val="FFFFFF"/>
                </a:solidFill>
                <a:latin typeface="Symbol" pitchFamily="18" charset="2"/>
              </a:rPr>
              <a:t> .  </a:t>
            </a:r>
            <a:r>
              <a:rPr lang="en-US" sz="2000" dirty="0">
                <a:solidFill>
                  <a:srgbClr val="FFFFFF"/>
                </a:solidFill>
                <a:latin typeface="Calibri" pitchFamily="34" charset="0"/>
              </a:rPr>
              <a:t>The simulator has a parameter </a:t>
            </a:r>
            <a:r>
              <a:rPr lang="en-US" sz="2000" dirty="0" err="1">
                <a:solidFill>
                  <a:srgbClr val="FFFF00"/>
                </a:solidFill>
                <a:latin typeface="Calibri" pitchFamily="34" charset="0"/>
              </a:rPr>
              <a:t>savg_cor</a:t>
            </a:r>
            <a:r>
              <a:rPr lang="en-US" sz="2000" dirty="0">
                <a:solidFill>
                  <a:srgbClr val="FFFF00"/>
                </a:solidFill>
                <a:latin typeface="Calibri" pitchFamily="34" charset="0"/>
                <a:sym typeface="Symbol" pitchFamily="18" charset="2"/>
              </a:rPr>
              <a:t></a:t>
            </a:r>
            <a:r>
              <a:rPr lang="en-US" sz="2000" dirty="0">
                <a:solidFill>
                  <a:srgbClr val="FFFF00"/>
                </a:solidFill>
                <a:latin typeface="Calibri" pitchFamily="34" charset="0"/>
              </a:rPr>
              <a:t>[0,1]</a:t>
            </a:r>
            <a:r>
              <a:rPr lang="en-US" sz="2000" dirty="0">
                <a:solidFill>
                  <a:srgbClr val="FFFFFF"/>
                </a:solidFill>
                <a:latin typeface="Calibri" pitchFamily="34" charset="0"/>
              </a:rPr>
              <a:t> determining the degree of </a:t>
            </a:r>
            <a:r>
              <a:rPr lang="en-US" sz="2000" dirty="0" smtClean="0">
                <a:solidFill>
                  <a:srgbClr val="FFFFFF"/>
                </a:solidFill>
                <a:latin typeface="Calibri" pitchFamily="34" charset="0"/>
              </a:rPr>
              <a:t>renormalization.</a:t>
            </a:r>
            <a:endParaRPr lang="en-US" sz="2000" dirty="0">
              <a:solidFill>
                <a:srgbClr val="FFFFFF"/>
              </a:solidFill>
              <a:latin typeface="Calibri" pitchFamily="34" charset="0"/>
            </a:endParaRPr>
          </a:p>
        </p:txBody>
      </p:sp>
    </p:spTree>
    <p:extLst>
      <p:ext uri="{BB962C8B-B14F-4D97-AF65-F5344CB8AC3E}">
        <p14:creationId xmlns:p14="http://schemas.microsoft.com/office/powerpoint/2010/main" val="2246049790"/>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a:xfrm>
            <a:off x="660400" y="280988"/>
            <a:ext cx="7772400" cy="715962"/>
          </a:xfrm>
        </p:spPr>
        <p:txBody>
          <a:bodyPr/>
          <a:lstStyle/>
          <a:p>
            <a:pPr>
              <a:defRPr/>
            </a:pPr>
            <a:r>
              <a:rPr lang="en-US" dirty="0" smtClean="0"/>
              <a:t>Contrast in CPCA</a:t>
            </a:r>
          </a:p>
        </p:txBody>
      </p:sp>
      <p:sp>
        <p:nvSpPr>
          <p:cNvPr id="3077" name="Rectangle 3"/>
          <p:cNvSpPr>
            <a:spLocks noGrp="1" noChangeArrowheads="1"/>
          </p:cNvSpPr>
          <p:nvPr>
            <p:ph type="body" sz="half" idx="1"/>
          </p:nvPr>
        </p:nvSpPr>
        <p:spPr>
          <a:xfrm>
            <a:off x="571500" y="1160463"/>
            <a:ext cx="8278813" cy="1995487"/>
          </a:xfrm>
          <a:noFill/>
        </p:spPr>
        <p:txBody>
          <a:bodyPr/>
          <a:lstStyle/>
          <a:p>
            <a:pPr marL="0" indent="0">
              <a:lnSpc>
                <a:spcPct val="90000"/>
              </a:lnSpc>
              <a:buFont typeface="Wingdings" pitchFamily="2" charset="2"/>
              <a:buNone/>
            </a:pPr>
            <a:r>
              <a:rPr lang="en-US" sz="2000" smtClean="0"/>
              <a:t>Instead of a linear weight change we want to ignore weak correlations and strengthen strong correlations – to increase the contrast between interesting aspects of signals and those that are not. </a:t>
            </a:r>
          </a:p>
          <a:p>
            <a:pPr marL="0" indent="0">
              <a:lnSpc>
                <a:spcPct val="90000"/>
              </a:lnSpc>
              <a:buFont typeface="Wingdings" pitchFamily="2" charset="2"/>
              <a:buNone/>
            </a:pPr>
            <a:r>
              <a:rPr lang="en-US" sz="2000" smtClean="0"/>
              <a:t>This increases the simplicity of the connections (the weak ones can be skipped) and accelerates the learning process, helping the weights decide what to do. </a:t>
            </a:r>
          </a:p>
        </p:txBody>
      </p:sp>
      <p:sp>
        <p:nvSpPr>
          <p:cNvPr id="3078" name="Rectangle 4"/>
          <p:cNvSpPr>
            <a:spLocks noChangeArrowheads="1"/>
          </p:cNvSpPr>
          <p:nvPr/>
        </p:nvSpPr>
        <p:spPr bwMode="auto">
          <a:xfrm>
            <a:off x="539750" y="2997200"/>
            <a:ext cx="37449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Contrast enhancement: </a:t>
            </a:r>
            <a:br>
              <a:rPr lang="en-US" sz="2000" dirty="0">
                <a:solidFill>
                  <a:srgbClr val="FFFFFF"/>
                </a:solidFill>
                <a:latin typeface="Calibri" pitchFamily="34" charset="0"/>
              </a:rPr>
            </a:br>
            <a:r>
              <a:rPr lang="en-US" sz="2000" dirty="0">
                <a:solidFill>
                  <a:srgbClr val="FFFFFF"/>
                </a:solidFill>
                <a:latin typeface="Calibri" pitchFamily="34" charset="0"/>
              </a:rPr>
              <a:t>instead of a linear weight change use a sigmoidal one: </a:t>
            </a:r>
          </a:p>
        </p:txBody>
      </p:sp>
      <p:pic>
        <p:nvPicPr>
          <p:cNvPr id="30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52738"/>
            <a:ext cx="424497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0" name="Rectangle 6"/>
          <p:cNvSpPr>
            <a:spLocks noChangeArrowheads="1"/>
          </p:cNvSpPr>
          <p:nvPr/>
        </p:nvSpPr>
        <p:spPr bwMode="auto">
          <a:xfrm>
            <a:off x="684213" y="5733255"/>
            <a:ext cx="3960812" cy="10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Two </a:t>
            </a:r>
            <a:r>
              <a:rPr lang="en-US" sz="2000" dirty="0" smtClean="0">
                <a:solidFill>
                  <a:srgbClr val="FFFFFF"/>
                </a:solidFill>
                <a:latin typeface="Calibri" pitchFamily="34" charset="0"/>
              </a:rPr>
              <a:t>parameters: gain </a:t>
            </a:r>
            <a:r>
              <a:rPr lang="en-US" sz="2000" dirty="0">
                <a:solidFill>
                  <a:srgbClr val="FFFF00"/>
                </a:solidFill>
                <a:latin typeface="Symbol" pitchFamily="18" charset="2"/>
              </a:rPr>
              <a:t>g</a:t>
            </a:r>
            <a:r>
              <a:rPr lang="en-US" sz="2000" dirty="0">
                <a:solidFill>
                  <a:srgbClr val="FFFFFF"/>
                </a:solidFill>
                <a:latin typeface="Symbol" pitchFamily="18" charset="2"/>
              </a:rPr>
              <a:t> </a:t>
            </a:r>
            <a:r>
              <a:rPr lang="en-US" sz="2000" dirty="0">
                <a:solidFill>
                  <a:srgbClr val="FFFFFF"/>
                </a:solidFill>
                <a:latin typeface="Calibri" pitchFamily="34" charset="0"/>
              </a:rPr>
              <a:t>and offset </a:t>
            </a:r>
            <a:r>
              <a:rPr lang="en-US" sz="2000" dirty="0">
                <a:solidFill>
                  <a:srgbClr val="FFFF00"/>
                </a:solidFill>
                <a:latin typeface="Symbol" pitchFamily="18" charset="2"/>
              </a:rPr>
              <a:t>q</a:t>
            </a:r>
            <a:r>
              <a:rPr lang="en-US" sz="2000" dirty="0">
                <a:solidFill>
                  <a:srgbClr val="FFFFFF"/>
                </a:solidFill>
                <a:latin typeface="Symbol" pitchFamily="18" charset="2"/>
              </a:rPr>
              <a:t>. </a:t>
            </a:r>
            <a:r>
              <a:rPr lang="en-US" sz="2000" dirty="0" smtClean="0">
                <a:solidFill>
                  <a:srgbClr val="FFFF00"/>
                </a:solidFill>
                <a:latin typeface="Symbol" pitchFamily="18" charset="2"/>
              </a:rPr>
              <a:t>q&gt;1 </a:t>
            </a:r>
            <a:r>
              <a:rPr lang="en-US" sz="2000" dirty="0">
                <a:solidFill>
                  <a:srgbClr val="FFFFFF"/>
                </a:solidFill>
                <a:latin typeface="Calibri" pitchFamily="34" charset="0"/>
              </a:rPr>
              <a:t>imposes higher threshold</a:t>
            </a:r>
          </a:p>
        </p:txBody>
      </p:sp>
      <p:sp>
        <p:nvSpPr>
          <p:cNvPr id="3081" name="Rectangle 8"/>
          <p:cNvSpPr>
            <a:spLocks noChangeArrowheads="1"/>
          </p:cNvSpPr>
          <p:nvPr/>
        </p:nvSpPr>
        <p:spPr bwMode="auto">
          <a:xfrm>
            <a:off x="4643438" y="5949950"/>
            <a:ext cx="42497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a:solidFill>
                  <a:srgbClr val="FFFFFF"/>
                </a:solidFill>
                <a:latin typeface="Calibri" pitchFamily="34" charset="0"/>
              </a:rPr>
              <a:t>Attention: this is a scaling of individual weights not of activations!</a:t>
            </a:r>
          </a:p>
        </p:txBody>
      </p:sp>
      <p:graphicFrame>
        <p:nvGraphicFramePr>
          <p:cNvPr id="3074" name="Object 9"/>
          <p:cNvGraphicFramePr>
            <a:graphicFrameLocks noGrp="1" noChangeAspect="1"/>
          </p:cNvGraphicFramePr>
          <p:nvPr>
            <p:ph sz="half" idx="2"/>
            <p:extLst>
              <p:ext uri="{D42A27DB-BD31-4B8C-83A1-F6EECF244321}">
                <p14:modId xmlns:p14="http://schemas.microsoft.com/office/powerpoint/2010/main" val="111019514"/>
              </p:ext>
            </p:extLst>
          </p:nvPr>
        </p:nvGraphicFramePr>
        <p:xfrm>
          <a:off x="830263" y="4137025"/>
          <a:ext cx="2860980" cy="1596230"/>
        </p:xfrm>
        <a:graphic>
          <a:graphicData uri="http://schemas.openxmlformats.org/presentationml/2006/ole">
            <mc:AlternateContent xmlns:mc="http://schemas.openxmlformats.org/markup-compatibility/2006">
              <mc:Choice xmlns:v="urn:schemas-microsoft-com:vml" Requires="v">
                <p:oleObj spid="_x0000_s16402" name="Equation" r:id="rId5" imgW="1320480" imgH="736560" progId="Equation.DSMT4">
                  <p:embed/>
                </p:oleObj>
              </mc:Choice>
              <mc:Fallback>
                <p:oleObj name="Equation" r:id="rId5" imgW="1320480" imgH="736560" progId="Equation.DSMT4">
                  <p:embed/>
                  <p:pic>
                    <p:nvPicPr>
                      <p:cNvPr id="0" name=""/>
                      <p:cNvPicPr>
                        <a:picLocks noChangeAspect="1" noChangeArrowheads="1"/>
                      </p:cNvPicPr>
                      <p:nvPr/>
                    </p:nvPicPr>
                    <p:blipFill>
                      <a:blip r:embed="rId6"/>
                      <a:srcRect/>
                      <a:stretch>
                        <a:fillRect/>
                      </a:stretch>
                    </p:blipFill>
                    <p:spPr bwMode="auto">
                      <a:xfrm>
                        <a:off x="830263" y="4137025"/>
                        <a:ext cx="2860980" cy="159623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0915317"/>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a:xfrm>
            <a:off x="660400" y="280988"/>
            <a:ext cx="7772400" cy="715962"/>
          </a:xfrm>
        </p:spPr>
        <p:txBody>
          <a:bodyPr/>
          <a:lstStyle/>
          <a:p>
            <a:pPr>
              <a:defRPr/>
            </a:pPr>
            <a:r>
              <a:rPr lang="en-US" dirty="0" smtClean="0"/>
              <a:t>BCM/XCAL Model</a:t>
            </a:r>
          </a:p>
        </p:txBody>
      </p:sp>
      <p:sp>
        <p:nvSpPr>
          <p:cNvPr id="3077" name="Rectangle 3"/>
          <p:cNvSpPr>
            <a:spLocks noGrp="1" noChangeArrowheads="1"/>
          </p:cNvSpPr>
          <p:nvPr>
            <p:ph type="body" sz="half" idx="1"/>
          </p:nvPr>
        </p:nvSpPr>
        <p:spPr>
          <a:xfrm>
            <a:off x="571500" y="1160463"/>
            <a:ext cx="8278813" cy="2268537"/>
          </a:xfrm>
          <a:noFill/>
        </p:spPr>
        <p:txBody>
          <a:bodyPr/>
          <a:lstStyle/>
          <a:p>
            <a:pPr marL="0" indent="0">
              <a:lnSpc>
                <a:spcPct val="90000"/>
              </a:lnSpc>
              <a:buFont typeface="Wingdings" pitchFamily="2" charset="2"/>
              <a:buNone/>
            </a:pPr>
            <a:r>
              <a:rPr lang="en-US" sz="2000" dirty="0" smtClean="0"/>
              <a:t>More recently BCM rule (</a:t>
            </a:r>
            <a:r>
              <a:rPr lang="en-US" dirty="0" err="1" smtClean="0"/>
              <a:t>Bienenstock</a:t>
            </a:r>
            <a:r>
              <a:rPr lang="en-US" dirty="0"/>
              <a:t>, Cooper &amp; </a:t>
            </a:r>
            <a:r>
              <a:rPr lang="en-US" dirty="0" smtClean="0"/>
              <a:t>Munro, 1982) has been used; </a:t>
            </a:r>
          </a:p>
          <a:p>
            <a:pPr marL="0" indent="0">
              <a:lnSpc>
                <a:spcPct val="90000"/>
              </a:lnSpc>
              <a:buFont typeface="Wingdings" pitchFamily="2" charset="2"/>
              <a:buNone/>
            </a:pPr>
            <a:r>
              <a:rPr lang="en-US" dirty="0" smtClean="0"/>
              <a:t>assuming homeostatic mechanism that regulate neural activity, </a:t>
            </a:r>
            <a:br>
              <a:rPr lang="en-US" dirty="0" smtClean="0"/>
            </a:br>
            <a:r>
              <a:rPr lang="en-US" dirty="0" smtClean="0"/>
              <a:t>each </a:t>
            </a:r>
            <a:r>
              <a:rPr lang="en-US" dirty="0"/>
              <a:t>hidden unit </a:t>
            </a:r>
            <a:r>
              <a:rPr lang="en-US" dirty="0" smtClean="0"/>
              <a:t>should be active </a:t>
            </a:r>
            <a:r>
              <a:rPr lang="en-US" dirty="0"/>
              <a:t>for </a:t>
            </a:r>
            <a:r>
              <a:rPr lang="en-US" dirty="0" smtClean="0"/>
              <a:t>about the </a:t>
            </a:r>
            <a:r>
              <a:rPr lang="en-US" dirty="0"/>
              <a:t>same </a:t>
            </a:r>
            <a:r>
              <a:rPr lang="en-US" dirty="0" smtClean="0"/>
              <a:t>% of </a:t>
            </a:r>
            <a:r>
              <a:rPr lang="en-US" dirty="0"/>
              <a:t>time as </a:t>
            </a:r>
            <a:r>
              <a:rPr lang="en-US" dirty="0" smtClean="0"/>
              <a:t>other units. </a:t>
            </a:r>
          </a:p>
          <a:p>
            <a:pPr marL="0" indent="0">
              <a:lnSpc>
                <a:spcPct val="90000"/>
              </a:lnSpc>
              <a:buFont typeface="Wingdings" pitchFamily="2" charset="2"/>
              <a:buNone/>
            </a:pPr>
            <a:r>
              <a:rPr lang="en-US" dirty="0" smtClean="0"/>
              <a:t>Dynamic threshold </a:t>
            </a:r>
            <a:r>
              <a:rPr lang="en-US" kern="1200" dirty="0" smtClean="0">
                <a:solidFill>
                  <a:srgbClr val="FFFF00"/>
                </a:solidFill>
                <a:latin typeface="Symbol" pitchFamily="18" charset="2"/>
              </a:rPr>
              <a:t>q </a:t>
            </a:r>
            <a:r>
              <a:rPr lang="en-US" dirty="0" smtClean="0"/>
              <a:t>based on neuron activity is used to modify </a:t>
            </a:r>
            <a:r>
              <a:rPr lang="en-US" dirty="0" err="1" smtClean="0"/>
              <a:t>Hebb</a:t>
            </a:r>
            <a:r>
              <a:rPr lang="en-US" dirty="0" smtClean="0"/>
              <a:t> rule:</a:t>
            </a:r>
            <a:br>
              <a:rPr lang="en-US" dirty="0" smtClean="0"/>
            </a:br>
            <a:endParaRPr lang="en-US" sz="1000" kern="1200" dirty="0">
              <a:solidFill>
                <a:srgbClr val="FFFF00"/>
              </a:solidFill>
              <a:latin typeface="Symbol" pitchFamily="18" charset="2"/>
            </a:endParaRPr>
          </a:p>
          <a:p>
            <a:pPr marL="0" indent="0">
              <a:lnSpc>
                <a:spcPct val="90000"/>
              </a:lnSpc>
              <a:buFont typeface="Wingdings" pitchFamily="2" charset="2"/>
              <a:buNone/>
            </a:pPr>
            <a:r>
              <a:rPr lang="en-US" sz="2400" kern="1200" dirty="0">
                <a:solidFill>
                  <a:srgbClr val="FFFF00"/>
                </a:solidFill>
                <a:latin typeface="Symbol" pitchFamily="18" charset="2"/>
              </a:rPr>
              <a:t> </a:t>
            </a:r>
            <a:r>
              <a:rPr lang="en-US" sz="2400" kern="1200" dirty="0" smtClean="0">
                <a:solidFill>
                  <a:srgbClr val="FFFF00"/>
                </a:solidFill>
                <a:latin typeface="Symbol" pitchFamily="18" charset="2"/>
              </a:rPr>
              <a:t>      </a:t>
            </a:r>
            <a:r>
              <a:rPr lang="en-US" sz="2400" kern="1200" dirty="0" err="1" smtClean="0">
                <a:solidFill>
                  <a:srgbClr val="FFFF00"/>
                </a:solidFill>
                <a:latin typeface="Symbol" pitchFamily="18" charset="2"/>
              </a:rPr>
              <a:t>D</a:t>
            </a:r>
            <a:r>
              <a:rPr lang="en-US" sz="2400" i="1" kern="1200" dirty="0" err="1" smtClean="0">
                <a:solidFill>
                  <a:srgbClr val="FFFF00"/>
                </a:solidFill>
                <a:latin typeface="Calibri" pitchFamily="34" charset="0"/>
              </a:rPr>
              <a:t>w</a:t>
            </a:r>
            <a:r>
              <a:rPr lang="en-US" sz="2400" i="1" kern="1200" baseline="-25000" dirty="0" err="1" smtClean="0">
                <a:solidFill>
                  <a:srgbClr val="FFFF00"/>
                </a:solidFill>
                <a:latin typeface="Calibri" pitchFamily="34" charset="0"/>
              </a:rPr>
              <a:t>ij</a:t>
            </a:r>
            <a:r>
              <a:rPr lang="en-US" sz="2400" kern="1200" dirty="0" smtClean="0">
                <a:solidFill>
                  <a:srgbClr val="FFFF00"/>
                </a:solidFill>
                <a:latin typeface="Calibri" pitchFamily="34" charset="0"/>
              </a:rPr>
              <a:t> </a:t>
            </a:r>
            <a:r>
              <a:rPr lang="en-US" sz="2400" kern="1200" dirty="0">
                <a:solidFill>
                  <a:srgbClr val="FFFF00"/>
                </a:solidFill>
                <a:latin typeface="Calibri" pitchFamily="34" charset="0"/>
              </a:rPr>
              <a:t>= </a:t>
            </a:r>
            <a:r>
              <a:rPr lang="en-US" sz="2400" i="1" kern="1200" dirty="0" smtClean="0">
                <a:solidFill>
                  <a:srgbClr val="FFFF00"/>
                </a:solidFill>
                <a:latin typeface="Calibri" pitchFamily="34" charset="0"/>
              </a:rPr>
              <a:t>x</a:t>
            </a:r>
            <a:r>
              <a:rPr lang="en-US" sz="2400" i="1" kern="1200" baseline="-25000" dirty="0" smtClean="0">
                <a:solidFill>
                  <a:srgbClr val="FFFF00"/>
                </a:solidFill>
                <a:latin typeface="Calibri" pitchFamily="34" charset="0"/>
              </a:rPr>
              <a:t>i </a:t>
            </a:r>
            <a:r>
              <a:rPr lang="en-US" sz="2400" i="1" kern="1200" dirty="0" err="1" smtClean="0">
                <a:solidFill>
                  <a:srgbClr val="FFFF00"/>
                </a:solidFill>
                <a:latin typeface="Calibri" pitchFamily="34" charset="0"/>
              </a:rPr>
              <a:t>y</a:t>
            </a:r>
            <a:r>
              <a:rPr lang="en-US" sz="2400" i="1" kern="1200" baseline="-25000" dirty="0" err="1" smtClean="0">
                <a:solidFill>
                  <a:srgbClr val="FFFF00"/>
                </a:solidFill>
                <a:latin typeface="Calibri" pitchFamily="34" charset="0"/>
              </a:rPr>
              <a:t>j</a:t>
            </a:r>
            <a:r>
              <a:rPr lang="en-US" sz="2400" i="1" kern="1200" baseline="-25000" dirty="0" smtClean="0">
                <a:solidFill>
                  <a:srgbClr val="FFFF00"/>
                </a:solidFill>
                <a:latin typeface="Calibri" pitchFamily="34" charset="0"/>
              </a:rPr>
              <a:t> </a:t>
            </a:r>
            <a:r>
              <a:rPr lang="en-US" sz="2400" kern="1200" dirty="0" smtClean="0">
                <a:solidFill>
                  <a:srgbClr val="FFFF00"/>
                </a:solidFill>
                <a:latin typeface="Calibri" pitchFamily="34" charset="0"/>
              </a:rPr>
              <a:t>(</a:t>
            </a:r>
            <a:r>
              <a:rPr lang="en-US" sz="2400" i="1" kern="1200" dirty="0" err="1">
                <a:solidFill>
                  <a:srgbClr val="FFFF00"/>
                </a:solidFill>
                <a:latin typeface="Calibri" pitchFamily="34" charset="0"/>
              </a:rPr>
              <a:t>y</a:t>
            </a:r>
            <a:r>
              <a:rPr lang="en-US" sz="2400" i="1" kern="1200" baseline="-25000" dirty="0" err="1">
                <a:solidFill>
                  <a:srgbClr val="FFFF00"/>
                </a:solidFill>
                <a:latin typeface="Calibri" pitchFamily="34" charset="0"/>
              </a:rPr>
              <a:t>j</a:t>
            </a:r>
            <a:r>
              <a:rPr lang="en-US" sz="2400" i="1" kern="1200" baseline="-25000" dirty="0">
                <a:solidFill>
                  <a:srgbClr val="FFFF00"/>
                </a:solidFill>
                <a:latin typeface="Calibri" pitchFamily="34" charset="0"/>
              </a:rPr>
              <a:t> </a:t>
            </a:r>
            <a:r>
              <a:rPr lang="en-US" sz="2400" kern="1200" dirty="0" smtClean="0">
                <a:solidFill>
                  <a:srgbClr val="FFFF00"/>
                </a:solidFill>
                <a:latin typeface="Symbol" pitchFamily="18" charset="2"/>
              </a:rPr>
              <a:t>-q</a:t>
            </a:r>
            <a:r>
              <a:rPr lang="en-US" sz="2400" i="1" kern="1200" baseline="-25000" dirty="0" smtClean="0">
                <a:solidFill>
                  <a:srgbClr val="FFFF00"/>
                </a:solidFill>
                <a:latin typeface="Calibri" pitchFamily="34" charset="0"/>
              </a:rPr>
              <a:t>i</a:t>
            </a:r>
            <a:r>
              <a:rPr lang="en-US" sz="2400" kern="1200" dirty="0" smtClean="0">
                <a:solidFill>
                  <a:srgbClr val="FFFF00"/>
                </a:solidFill>
                <a:latin typeface="Calibri" pitchFamily="34" charset="0"/>
              </a:rPr>
              <a:t>),  </a:t>
            </a:r>
            <a:r>
              <a:rPr lang="en-US" sz="2400" kern="1200" dirty="0" smtClean="0">
                <a:solidFill>
                  <a:srgbClr val="FFFF00"/>
                </a:solidFill>
                <a:latin typeface="Symbol" pitchFamily="18" charset="2"/>
              </a:rPr>
              <a:t>q</a:t>
            </a:r>
            <a:r>
              <a:rPr lang="en-US" sz="2400" i="1" kern="1200" baseline="-25000" dirty="0" smtClean="0">
                <a:solidFill>
                  <a:srgbClr val="FFFF00"/>
                </a:solidFill>
                <a:latin typeface="Calibri" pitchFamily="34" charset="0"/>
              </a:rPr>
              <a:t>i</a:t>
            </a:r>
            <a:r>
              <a:rPr lang="en-US" sz="2400" kern="1200" dirty="0" smtClean="0">
                <a:solidFill>
                  <a:srgbClr val="FFFF00"/>
                </a:solidFill>
                <a:latin typeface="Calibri" pitchFamily="34" charset="0"/>
              </a:rPr>
              <a:t> = </a:t>
            </a:r>
            <a:r>
              <a:rPr lang="en-US" sz="2400" kern="1200" dirty="0" smtClean="0">
                <a:solidFill>
                  <a:srgbClr val="FFFF00"/>
                </a:solidFill>
                <a:latin typeface="Symbol" pitchFamily="18" charset="2"/>
              </a:rPr>
              <a:t>&lt;</a:t>
            </a:r>
            <a:r>
              <a:rPr lang="en-US" sz="2400" i="1" kern="1200" dirty="0" err="1" smtClean="0">
                <a:solidFill>
                  <a:srgbClr val="FFFF00"/>
                </a:solidFill>
                <a:latin typeface="Calibri" pitchFamily="34" charset="0"/>
              </a:rPr>
              <a:t>y</a:t>
            </a:r>
            <a:r>
              <a:rPr lang="en-US" sz="2400" i="1" kern="1200" baseline="-25000" dirty="0" err="1" smtClean="0">
                <a:solidFill>
                  <a:srgbClr val="FFFF00"/>
                </a:solidFill>
                <a:latin typeface="Calibri" pitchFamily="34" charset="0"/>
              </a:rPr>
              <a:t>j</a:t>
            </a:r>
            <a:r>
              <a:rPr lang="en-US" sz="2400" kern="1200" dirty="0" smtClean="0">
                <a:solidFill>
                  <a:srgbClr val="FFFF00"/>
                </a:solidFill>
                <a:latin typeface="Symbol" pitchFamily="18" charset="2"/>
              </a:rPr>
              <a:t>&gt;</a:t>
            </a:r>
            <a:r>
              <a:rPr lang="en-US" sz="2400" kern="1200" baseline="30000" dirty="0" smtClean="0">
                <a:solidFill>
                  <a:srgbClr val="FFFF00"/>
                </a:solidFill>
                <a:latin typeface="Calibri" pitchFamily="34" charset="0"/>
              </a:rPr>
              <a:t>2</a:t>
            </a:r>
            <a:endParaRPr lang="en-US" sz="2400" kern="1200" dirty="0">
              <a:latin typeface="Calibri" pitchFamily="34" charset="0"/>
            </a:endParaRPr>
          </a:p>
        </p:txBody>
      </p:sp>
      <p:sp>
        <p:nvSpPr>
          <p:cNvPr id="3078" name="Rectangle 4"/>
          <p:cNvSpPr>
            <a:spLocks noChangeArrowheads="1"/>
          </p:cNvSpPr>
          <p:nvPr/>
        </p:nvSpPr>
        <p:spPr bwMode="auto">
          <a:xfrm>
            <a:off x="539750" y="3573016"/>
            <a:ext cx="828072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Final neuron output grows for large </a:t>
            </a:r>
            <a:r>
              <a:rPr lang="en-US" sz="2000" i="1" dirty="0" smtClean="0">
                <a:solidFill>
                  <a:srgbClr val="FFFF00"/>
                </a:solidFill>
                <a:latin typeface="Calibri" pitchFamily="34" charset="0"/>
              </a:rPr>
              <a:t>y</a:t>
            </a:r>
            <a:r>
              <a:rPr lang="en-US" sz="2000" i="1" dirty="0" smtClean="0">
                <a:solidFill>
                  <a:srgbClr val="FFFFFF"/>
                </a:solidFill>
                <a:latin typeface="Calibri" pitchFamily="34" charset="0"/>
              </a:rPr>
              <a:t> </a:t>
            </a:r>
            <a:r>
              <a:rPr lang="en-US" sz="2000" dirty="0" smtClean="0">
                <a:solidFill>
                  <a:srgbClr val="FFFFFF"/>
                </a:solidFill>
                <a:latin typeface="Calibri" pitchFamily="34" charset="0"/>
              </a:rPr>
              <a:t>and then saturates, </a:t>
            </a: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similar to the dependence </a:t>
            </a:r>
            <a:r>
              <a:rPr lang="en-US" sz="2000" dirty="0">
                <a:solidFill>
                  <a:srgbClr val="FFFFFF"/>
                </a:solidFill>
                <a:latin typeface="Calibri" pitchFamily="34" charset="0"/>
              </a:rPr>
              <a:t>of synaptic plasticity on </a:t>
            </a:r>
            <a:r>
              <a:rPr lang="en-US" sz="2000" dirty="0" smtClean="0">
                <a:solidFill>
                  <a:srgbClr val="FFFF00"/>
                </a:solidFill>
                <a:latin typeface="Calibri" pitchFamily="34" charset="0"/>
              </a:rPr>
              <a:t>Ca</a:t>
            </a:r>
            <a:r>
              <a:rPr lang="en-US" sz="2000" baseline="30000" dirty="0" smtClean="0">
                <a:solidFill>
                  <a:srgbClr val="FFFF00"/>
                </a:solidFill>
                <a:latin typeface="Calibri" pitchFamily="34" charset="0"/>
              </a:rPr>
              <a:t>2+</a:t>
            </a:r>
            <a:r>
              <a:rPr lang="en-US" sz="2000" dirty="0" smtClean="0">
                <a:solidFill>
                  <a:srgbClr val="FFFFFF"/>
                </a:solidFill>
                <a:latin typeface="Calibri" pitchFamily="34" charset="0"/>
              </a:rPr>
              <a:t> </a:t>
            </a:r>
            <a:r>
              <a:rPr lang="en-US" sz="2000" dirty="0">
                <a:solidFill>
                  <a:srgbClr val="FFFFFF"/>
                </a:solidFill>
                <a:latin typeface="Calibri" pitchFamily="34" charset="0"/>
              </a:rPr>
              <a:t>levels.</a:t>
            </a:r>
            <a:endParaRPr lang="en-US" sz="2000" dirty="0" smtClean="0">
              <a:solidFill>
                <a:srgbClr val="FFFFFF"/>
              </a:solidFill>
              <a:latin typeface="Calibri" pitchFamily="34" charset="0"/>
            </a:endParaRPr>
          </a:p>
          <a:p>
            <a:pPr algn="l">
              <a:spcBef>
                <a:spcPct val="20000"/>
              </a:spcBef>
              <a:buClr>
                <a:srgbClr val="315263"/>
              </a:buClr>
              <a:buSzPct val="75000"/>
              <a:buFont typeface="Wingdings" pitchFamily="2" charset="2"/>
              <a:buNone/>
            </a:pPr>
            <a:endParaRPr lang="en-US" sz="1200" dirty="0" smtClean="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dirty="0" smtClean="0">
                <a:solidFill>
                  <a:srgbClr val="FFFFFF"/>
                </a:solidFill>
                <a:latin typeface="Calibri" pitchFamily="34" charset="0"/>
              </a:rPr>
              <a:t>This </a:t>
            </a:r>
            <a:r>
              <a:rPr lang="en-US" sz="2000" dirty="0">
                <a:solidFill>
                  <a:srgbClr val="FFFFFF"/>
                </a:solidFill>
                <a:latin typeface="Calibri" pitchFamily="34" charset="0"/>
              </a:rPr>
              <a:t>is effective </a:t>
            </a:r>
            <a:r>
              <a:rPr lang="en-US" sz="2000" dirty="0" smtClean="0">
                <a:solidFill>
                  <a:srgbClr val="FFFFFF"/>
                </a:solidFill>
                <a:latin typeface="Calibri" pitchFamily="34" charset="0"/>
              </a:rPr>
              <a:t>when: </a:t>
            </a:r>
          </a:p>
          <a:p>
            <a:pPr marL="342900" indent="-342900" algn="l">
              <a:spcBef>
                <a:spcPct val="20000"/>
              </a:spcBef>
              <a:buClr>
                <a:schemeClr val="tx2"/>
              </a:buClr>
              <a:buSzPct val="100000"/>
              <a:buFont typeface="Arial" pitchFamily="34" charset="0"/>
              <a:buChar char="•"/>
            </a:pPr>
            <a:r>
              <a:rPr lang="en-US" sz="2000" dirty="0" smtClean="0">
                <a:solidFill>
                  <a:srgbClr val="FFFFFF"/>
                </a:solidFill>
                <a:latin typeface="Calibri" pitchFamily="34" charset="0"/>
              </a:rPr>
              <a:t>the </a:t>
            </a:r>
            <a:r>
              <a:rPr lang="en-US" sz="2000" dirty="0">
                <a:solidFill>
                  <a:srgbClr val="FFFFFF"/>
                </a:solidFill>
                <a:latin typeface="Calibri" pitchFamily="34" charset="0"/>
              </a:rPr>
              <a:t>relevant features are uniformly distributed in the environment, </a:t>
            </a:r>
            <a:endParaRPr lang="en-US" sz="2000" dirty="0" smtClean="0">
              <a:solidFill>
                <a:srgbClr val="FFFFFF"/>
              </a:solidFill>
              <a:latin typeface="Calibri" pitchFamily="34" charset="0"/>
            </a:endParaRPr>
          </a:p>
          <a:p>
            <a:pPr marL="342900" indent="-342900" algn="l">
              <a:spcBef>
                <a:spcPct val="20000"/>
              </a:spcBef>
              <a:buClr>
                <a:schemeClr val="tx2"/>
              </a:buClr>
              <a:buSzPct val="100000"/>
              <a:buFont typeface="Arial" pitchFamily="34" charset="0"/>
              <a:buChar char="•"/>
            </a:pPr>
            <a:r>
              <a:rPr lang="en-US" sz="2000" dirty="0" smtClean="0">
                <a:solidFill>
                  <a:srgbClr val="FFFFFF"/>
                </a:solidFill>
                <a:latin typeface="Calibri" pitchFamily="34" charset="0"/>
              </a:rPr>
              <a:t>there is a </a:t>
            </a:r>
            <a:r>
              <a:rPr lang="en-US" sz="2000" dirty="0">
                <a:solidFill>
                  <a:srgbClr val="FFFFFF"/>
                </a:solidFill>
                <a:latin typeface="Calibri" pitchFamily="34" charset="0"/>
              </a:rPr>
              <a:t>good match between the number of units in the hidden layer and the number of features. </a:t>
            </a:r>
            <a:endParaRPr lang="en-US" sz="2000" dirty="0" smtClean="0">
              <a:solidFill>
                <a:srgbClr val="FFFFFF"/>
              </a:solidFill>
              <a:latin typeface="Calibri" pitchFamily="34" charset="0"/>
            </a:endParaRPr>
          </a:p>
          <a:p>
            <a:pPr algn="l">
              <a:spcBef>
                <a:spcPct val="20000"/>
              </a:spcBef>
              <a:buClr>
                <a:schemeClr val="tx2"/>
              </a:buClr>
              <a:buSzPct val="100000"/>
            </a:pPr>
            <a:r>
              <a:rPr lang="en-US" sz="2000" dirty="0" smtClean="0">
                <a:solidFill>
                  <a:srgbClr val="FFFFFF"/>
                </a:solidFill>
                <a:latin typeface="Calibri" pitchFamily="34" charset="0"/>
              </a:rPr>
              <a:t>Used in the new </a:t>
            </a:r>
            <a:r>
              <a:rPr lang="en-US" sz="2000" dirty="0" err="1" smtClean="0">
                <a:solidFill>
                  <a:srgbClr val="FFFFFF"/>
                </a:solidFill>
                <a:latin typeface="Calibri" pitchFamily="34" charset="0"/>
                <a:hlinkClick r:id="rId3"/>
              </a:rPr>
              <a:t>eXtended</a:t>
            </a:r>
            <a:r>
              <a:rPr lang="en-US" sz="2000" dirty="0" smtClean="0">
                <a:solidFill>
                  <a:srgbClr val="FFFFFF"/>
                </a:solidFill>
                <a:latin typeface="Calibri" pitchFamily="34" charset="0"/>
                <a:hlinkClick r:id="rId3"/>
              </a:rPr>
              <a:t> </a:t>
            </a:r>
            <a:r>
              <a:rPr lang="en-US" sz="2000" dirty="0">
                <a:solidFill>
                  <a:srgbClr val="FFFFFF"/>
                </a:solidFill>
                <a:latin typeface="Calibri" pitchFamily="34" charset="0"/>
                <a:hlinkClick r:id="rId3"/>
              </a:rPr>
              <a:t>Contrastive Attractor Learning</a:t>
            </a:r>
            <a:r>
              <a:rPr lang="en-US" sz="2000" dirty="0">
                <a:solidFill>
                  <a:srgbClr val="FFFFFF"/>
                </a:solidFill>
                <a:latin typeface="Calibri" pitchFamily="34" charset="0"/>
              </a:rPr>
              <a:t> (XCAL) </a:t>
            </a:r>
            <a:r>
              <a:rPr lang="en-US" sz="2000" dirty="0" smtClean="0">
                <a:solidFill>
                  <a:srgbClr val="FFFFFF"/>
                </a:solidFill>
                <a:latin typeface="Calibri" pitchFamily="34" charset="0"/>
              </a:rPr>
              <a:t>model in Emergent, but it is not clear how that changes results. </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709863"/>
            <a:ext cx="1905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966460"/>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sz="3600" dirty="0" smtClean="0">
                <a:solidFill>
                  <a:schemeClr val="bg2"/>
                </a:solidFill>
              </a:rPr>
              <a:t>What it will be about</a:t>
            </a:r>
            <a:endParaRPr lang="en-US" sz="3600" dirty="0">
              <a:solidFill>
                <a:schemeClr val="bg2"/>
              </a:solidFill>
            </a:endParaRPr>
          </a:p>
        </p:txBody>
      </p:sp>
      <p:sp>
        <p:nvSpPr>
          <p:cNvPr id="9" name="Symbol zastępczy zawartości 8"/>
          <p:cNvSpPr>
            <a:spLocks noGrp="1"/>
          </p:cNvSpPr>
          <p:nvPr>
            <p:ph idx="1"/>
          </p:nvPr>
        </p:nvSpPr>
        <p:spPr>
          <a:xfrm>
            <a:off x="698500" y="1241519"/>
            <a:ext cx="8121650" cy="5400675"/>
          </a:xfrm>
        </p:spPr>
        <p:txBody>
          <a:bodyPr/>
          <a:lstStyle/>
          <a:p>
            <a:pPr marL="457200" indent="-457200">
              <a:buFont typeface="+mj-lt"/>
              <a:buAutoNum type="arabicPeriod"/>
            </a:pPr>
            <a:r>
              <a:rPr lang="en-US" dirty="0" smtClean="0"/>
              <a:t>Self-organized learning: creating topographic representations.</a:t>
            </a:r>
          </a:p>
          <a:p>
            <a:pPr marL="457200" lvl="0" indent="-457200">
              <a:buFont typeface="+mj-lt"/>
              <a:buAutoNum type="arabicPeriod"/>
            </a:pPr>
            <a:r>
              <a:rPr lang="en-US" dirty="0" err="1" smtClean="0"/>
              <a:t>Hebbian</a:t>
            </a:r>
            <a:r>
              <a:rPr lang="en-US" dirty="0" smtClean="0"/>
              <a:t> correlation learning.</a:t>
            </a:r>
          </a:p>
          <a:p>
            <a:pPr marL="457200" indent="-457200">
              <a:buFont typeface="+mj-lt"/>
              <a:buAutoNum type="arabicPeriod"/>
            </a:pPr>
            <a:r>
              <a:rPr lang="en-US" sz="2400" dirty="0" smtClean="0">
                <a:solidFill>
                  <a:schemeClr val="tx2"/>
                </a:solidFill>
              </a:rPr>
              <a:t>Error-driven task learning.</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53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685800" y="350838"/>
            <a:ext cx="7772400" cy="563562"/>
          </a:xfrm>
        </p:spPr>
        <p:txBody>
          <a:bodyPr/>
          <a:lstStyle/>
          <a:p>
            <a:pPr eaLnBrk="1" hangingPunct="1">
              <a:defRPr/>
            </a:pPr>
            <a:r>
              <a:rPr lang="en-US" sz="3600" dirty="0" err="1" smtClean="0">
                <a:solidFill>
                  <a:schemeClr val="bg2"/>
                </a:solidFill>
              </a:rPr>
              <a:t>Hebbian</a:t>
            </a:r>
            <a:r>
              <a:rPr lang="en-US" sz="3600" dirty="0" smtClean="0">
                <a:solidFill>
                  <a:schemeClr val="bg2"/>
                </a:solidFill>
              </a:rPr>
              <a:t> learning has problems</a:t>
            </a:r>
          </a:p>
        </p:txBody>
      </p:sp>
      <p:sp>
        <p:nvSpPr>
          <p:cNvPr id="20483" name="Rectangle 3"/>
          <p:cNvSpPr>
            <a:spLocks noGrp="1" noChangeArrowheads="1"/>
          </p:cNvSpPr>
          <p:nvPr>
            <p:ph type="body" sz="half" idx="1"/>
          </p:nvPr>
        </p:nvSpPr>
        <p:spPr>
          <a:xfrm>
            <a:off x="714375" y="1000125"/>
            <a:ext cx="8135938" cy="2160588"/>
          </a:xfrm>
          <a:noFill/>
        </p:spPr>
        <p:txBody>
          <a:bodyPr/>
          <a:lstStyle/>
          <a:p>
            <a:pPr marL="0" indent="0" eaLnBrk="1" hangingPunct="1">
              <a:buFontTx/>
              <a:buNone/>
            </a:pPr>
            <a:r>
              <a:rPr lang="en-US" sz="2000" smtClean="0">
                <a:solidFill>
                  <a:srgbClr val="FFFFFF"/>
                </a:solidFill>
              </a:rPr>
              <a:t>Hebbian learning based on correlations </a:t>
            </a:r>
            <a:r>
              <a:rPr lang="pl-PL" smtClean="0">
                <a:solidFill>
                  <a:srgbClr val="FFFF00"/>
                </a:solidFill>
              </a:rPr>
              <a:t>&lt;x</a:t>
            </a:r>
            <a:r>
              <a:rPr lang="pl-PL" i="1" baseline="-25000" smtClean="0">
                <a:solidFill>
                  <a:srgbClr val="FFFF00"/>
                </a:solidFill>
              </a:rPr>
              <a:t>i</a:t>
            </a:r>
            <a:r>
              <a:rPr lang="pl-PL" smtClean="0">
                <a:solidFill>
                  <a:srgbClr val="FFFF00"/>
                </a:solidFill>
              </a:rPr>
              <a:t>y</a:t>
            </a:r>
            <a:r>
              <a:rPr lang="pl-PL" i="1" baseline="-25000" smtClean="0">
                <a:solidFill>
                  <a:srgbClr val="FFFF00"/>
                </a:solidFill>
              </a:rPr>
              <a:t>j</a:t>
            </a:r>
            <a:r>
              <a:rPr lang="pl-PL" smtClean="0">
                <a:solidFill>
                  <a:srgbClr val="FFFF00"/>
                </a:solidFill>
              </a:rPr>
              <a:t>&gt; </a:t>
            </a:r>
            <a:r>
              <a:rPr lang="en-US" sz="2000" smtClean="0">
                <a:solidFill>
                  <a:srgbClr val="FFFFFF"/>
                </a:solidFill>
              </a:rPr>
              <a:t>fails for many mappings </a:t>
            </a:r>
            <a:r>
              <a:rPr lang="en-US" sz="2000" smtClean="0">
                <a:solidFill>
                  <a:srgbClr val="FFFF00"/>
                </a:solidFill>
              </a:rPr>
              <a:t>X=&gt;Y</a:t>
            </a:r>
            <a:endParaRPr lang="en-US" smtClean="0"/>
          </a:p>
          <a:p>
            <a:pPr marL="0" indent="0" eaLnBrk="1" hangingPunct="1">
              <a:buFontTx/>
              <a:buNone/>
            </a:pPr>
            <a:r>
              <a:rPr lang="en-US" sz="2000" smtClean="0">
                <a:solidFill>
                  <a:srgbClr val="FFFFFF"/>
                </a:solidFill>
              </a:rPr>
              <a:t>For example: </a:t>
            </a:r>
            <a:br>
              <a:rPr lang="en-US" sz="2000" smtClean="0">
                <a:solidFill>
                  <a:srgbClr val="FFFFFF"/>
                </a:solidFill>
              </a:rPr>
            </a:br>
            <a:r>
              <a:rPr lang="en-US" sz="2000" smtClean="0">
                <a:solidFill>
                  <a:srgbClr val="FFFF00"/>
                </a:solidFill>
              </a:rPr>
              <a:t>y=x</a:t>
            </a:r>
            <a:r>
              <a:rPr lang="en-US" sz="2000" baseline="-25000" smtClean="0">
                <a:solidFill>
                  <a:srgbClr val="FFFF00"/>
                </a:solidFill>
              </a:rPr>
              <a:t>1</a:t>
            </a:r>
            <a:r>
              <a:rPr lang="en-US" sz="2000" smtClean="0">
                <a:solidFill>
                  <a:srgbClr val="FFFF00"/>
                </a:solidFill>
              </a:rPr>
              <a:t>.xor.x</a:t>
            </a:r>
            <a:r>
              <a:rPr lang="en-US" sz="2000" baseline="-25000" smtClean="0">
                <a:solidFill>
                  <a:srgbClr val="FFFF00"/>
                </a:solidFill>
              </a:rPr>
              <a:t>2</a:t>
            </a:r>
            <a:r>
              <a:rPr lang="en-US" sz="2000" smtClean="0">
                <a:solidFill>
                  <a:srgbClr val="FFFFFF"/>
                </a:solidFill>
              </a:rPr>
              <a:t>, or (0,0)=&gt;0</a:t>
            </a:r>
            <a:r>
              <a:rPr lang="en-US" smtClean="0"/>
              <a:t>, (1,1)=&gt;0, (0,1)=&gt;1, (1,0)=&gt;1, </a:t>
            </a:r>
            <a:endParaRPr lang="en-US" sz="2000" smtClean="0">
              <a:solidFill>
                <a:srgbClr val="FFFFFF"/>
              </a:solidFill>
            </a:endParaRPr>
          </a:p>
          <a:p>
            <a:pPr marL="0" indent="0" eaLnBrk="1" hangingPunct="1">
              <a:buFontTx/>
              <a:buNone/>
            </a:pPr>
            <a:r>
              <a:rPr lang="en-US" sz="2000" smtClean="0">
                <a:solidFill>
                  <a:srgbClr val="FFFFFF"/>
                </a:solidFill>
              </a:rPr>
              <a:t>all </a:t>
            </a:r>
            <a:r>
              <a:rPr lang="pl-PL" smtClean="0">
                <a:solidFill>
                  <a:srgbClr val="FFFF00"/>
                </a:solidFill>
              </a:rPr>
              <a:t>&lt;x</a:t>
            </a:r>
            <a:r>
              <a:rPr lang="pl-PL" i="1" baseline="-25000" smtClean="0">
                <a:solidFill>
                  <a:srgbClr val="FFFF00"/>
                </a:solidFill>
              </a:rPr>
              <a:t>i</a:t>
            </a:r>
            <a:r>
              <a:rPr lang="pl-PL" smtClean="0">
                <a:solidFill>
                  <a:srgbClr val="FFFF00"/>
                </a:solidFill>
              </a:rPr>
              <a:t>y</a:t>
            </a:r>
            <a:r>
              <a:rPr lang="pl-PL" i="1" baseline="-25000" smtClean="0">
                <a:solidFill>
                  <a:srgbClr val="FFFF00"/>
                </a:solidFill>
              </a:rPr>
              <a:t>j</a:t>
            </a:r>
            <a:r>
              <a:rPr lang="pl-PL" smtClean="0">
                <a:solidFill>
                  <a:srgbClr val="FFFF00"/>
                </a:solidFill>
              </a:rPr>
              <a:t>&gt;</a:t>
            </a:r>
            <a:r>
              <a:rPr lang="en-US" smtClean="0">
                <a:solidFill>
                  <a:srgbClr val="FFFF00"/>
                </a:solidFill>
              </a:rPr>
              <a:t>=1/2</a:t>
            </a:r>
            <a:r>
              <a:rPr lang="en-US" smtClean="0"/>
              <a:t>. </a:t>
            </a:r>
          </a:p>
          <a:p>
            <a:pPr marL="0" indent="0" eaLnBrk="1" hangingPunct="1">
              <a:buFontTx/>
              <a:buNone/>
            </a:pPr>
            <a:r>
              <a:rPr lang="en-US" smtClean="0"/>
              <a:t>If y = color green or red, and x = position in 2D correlations are not sufficient.</a:t>
            </a:r>
            <a:br>
              <a:rPr lang="en-US" smtClean="0"/>
            </a:br>
            <a:endParaRPr lang="en-US" sz="2000" dirty="0" smtClean="0"/>
          </a:p>
        </p:txBody>
      </p:sp>
      <p:sp>
        <p:nvSpPr>
          <p:cNvPr id="5" name="Rectangle 3"/>
          <p:cNvSpPr txBox="1">
            <a:spLocks noChangeArrowheads="1"/>
          </p:cNvSpPr>
          <p:nvPr/>
        </p:nvSpPr>
        <p:spPr bwMode="auto">
          <a:xfrm>
            <a:off x="672967" y="3263179"/>
            <a:ext cx="4289102" cy="3170238"/>
          </a:xfrm>
          <a:prstGeom prst="rect">
            <a:avLst/>
          </a:prstGeom>
          <a:noFill/>
          <a:ln w="9525">
            <a:noFill/>
            <a:miter lim="800000"/>
            <a:headEnd/>
            <a:tailEnd/>
          </a:ln>
        </p:spPr>
        <p:txBody>
          <a:bodyPr/>
          <a:lstStyle/>
          <a:p>
            <a:pPr algn="l">
              <a:spcBef>
                <a:spcPts val="0"/>
              </a:spcBef>
              <a:spcAft>
                <a:spcPts val="1200"/>
              </a:spcAft>
              <a:buClr>
                <a:schemeClr val="tx2"/>
              </a:buClr>
              <a:buSzPct val="115000"/>
              <a:defRPr/>
            </a:pPr>
            <a:r>
              <a:rPr lang="en-US" sz="2000" kern="0" dirty="0" smtClean="0">
                <a:solidFill>
                  <a:srgbClr val="FFFFFF"/>
                </a:solidFill>
                <a:latin typeface="+mn-lt"/>
              </a:rPr>
              <a:t>All two-class categorization problems </a:t>
            </a:r>
            <a:r>
              <a:rPr lang="en-US" sz="2000" kern="0" dirty="0">
                <a:solidFill>
                  <a:srgbClr val="FFFFFF"/>
                </a:solidFill>
                <a:latin typeface="+mn-lt"/>
              </a:rPr>
              <a:t>that are not separable </a:t>
            </a:r>
            <a:r>
              <a:rPr lang="en-US" sz="2000" kern="0" dirty="0" smtClean="0">
                <a:solidFill>
                  <a:srgbClr val="FFFFFF"/>
                </a:solidFill>
                <a:latin typeface="+mn-lt"/>
              </a:rPr>
              <a:t>by a single hyperplane cannot be solved this way.</a:t>
            </a:r>
          </a:p>
          <a:p>
            <a:pPr algn="l">
              <a:spcBef>
                <a:spcPts val="0"/>
              </a:spcBef>
              <a:spcAft>
                <a:spcPts val="1200"/>
              </a:spcAft>
              <a:buClr>
                <a:schemeClr val="tx2"/>
              </a:buClr>
              <a:buSzPct val="115000"/>
              <a:defRPr/>
            </a:pPr>
            <a:r>
              <a:rPr lang="en-US" sz="2000" kern="0" dirty="0" smtClean="0">
                <a:solidFill>
                  <a:srgbClr val="FFFFFF"/>
                </a:solidFill>
                <a:latin typeface="+mn-lt"/>
              </a:rPr>
              <a:t>For a large number of inputs x almost all problems are not separable.</a:t>
            </a:r>
            <a:endParaRPr lang="en-US" sz="2000" kern="0" dirty="0">
              <a:solidFill>
                <a:srgbClr val="FFFFFF"/>
              </a:solidFill>
              <a:latin typeface="+mn-lt"/>
            </a:endParaRPr>
          </a:p>
          <a:p>
            <a:pPr algn="l">
              <a:spcBef>
                <a:spcPts val="0"/>
              </a:spcBef>
              <a:spcAft>
                <a:spcPts val="1200"/>
              </a:spcAft>
              <a:buClr>
                <a:schemeClr val="tx2"/>
              </a:buClr>
              <a:buSzPct val="115000"/>
              <a:defRPr/>
            </a:pPr>
            <a:r>
              <a:rPr lang="en-US" sz="2000" kern="0" dirty="0" smtClean="0">
                <a:solidFill>
                  <a:srgbClr val="FFFFFF"/>
                </a:solidFill>
                <a:latin typeface="+mn-lt"/>
              </a:rPr>
              <a:t>Learning of tasks or general mappings requires another approach. </a:t>
            </a:r>
            <a:endParaRPr lang="en-US" sz="2000" kern="0" dirty="0">
              <a:solidFill>
                <a:srgbClr val="FFFFFF"/>
              </a:solidFill>
              <a:latin typeface="+mn-lt"/>
            </a:endParaRPr>
          </a:p>
        </p:txBody>
      </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828" y="3235883"/>
            <a:ext cx="36576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290064"/>
      </p:ext>
    </p:extLst>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solidFill>
                  <a:schemeClr val="bg2"/>
                </a:solidFill>
              </a:rPr>
              <a:t>Task learning</a:t>
            </a:r>
          </a:p>
        </p:txBody>
      </p:sp>
      <p:sp>
        <p:nvSpPr>
          <p:cNvPr id="20483" name="Rectangle 3"/>
          <p:cNvSpPr>
            <a:spLocks noGrp="1" noChangeArrowheads="1"/>
          </p:cNvSpPr>
          <p:nvPr>
            <p:ph type="body" sz="half" idx="1"/>
          </p:nvPr>
        </p:nvSpPr>
        <p:spPr>
          <a:xfrm>
            <a:off x="714375" y="1000125"/>
            <a:ext cx="8135938" cy="2160588"/>
          </a:xfrm>
          <a:noFill/>
        </p:spPr>
        <p:txBody>
          <a:bodyPr/>
          <a:lstStyle/>
          <a:p>
            <a:pPr marL="0" indent="0" eaLnBrk="1" hangingPunct="1">
              <a:buFontTx/>
              <a:buNone/>
            </a:pPr>
            <a:r>
              <a:rPr lang="en-US" dirty="0" smtClean="0"/>
              <a:t>In task learning there is a goal, and a mechanism to check if it has been reached, so the learning is error-driven. </a:t>
            </a:r>
            <a:endParaRPr lang="en-US" sz="2000" dirty="0" smtClean="0"/>
          </a:p>
          <a:p>
            <a:pPr marL="0" indent="0" eaLnBrk="1" hangingPunct="1">
              <a:buFontTx/>
              <a:buNone/>
            </a:pPr>
            <a:r>
              <a:rPr lang="en-US" sz="2000" dirty="0" smtClean="0">
                <a:solidFill>
                  <a:srgbClr val="FFFFFF"/>
                </a:solidFill>
              </a:rPr>
              <a:t>Where do the goals come from? </a:t>
            </a:r>
          </a:p>
          <a:p>
            <a:pPr marL="0" indent="0" eaLnBrk="1" hangingPunct="1">
              <a:buFontTx/>
              <a:buNone/>
            </a:pPr>
            <a:r>
              <a:rPr lang="en-US" sz="2000" dirty="0" smtClean="0">
                <a:solidFill>
                  <a:srgbClr val="FFFFFF"/>
                </a:solidFill>
              </a:rPr>
              <a:t>Internal or external teacher:  confronting performance with expectations (predictions) of internal models, using burst of dopamine for reward</a:t>
            </a:r>
            <a:r>
              <a:rPr lang="pl-PL" sz="2000" dirty="0" smtClean="0">
                <a:solidFill>
                  <a:srgbClr val="FFFFFF"/>
                </a:solidFill>
              </a:rPr>
              <a:t>. </a:t>
            </a:r>
            <a:endParaRPr lang="en-US" sz="2000" dirty="0" smtClean="0">
              <a:solidFill>
                <a:srgbClr val="FFFFFF"/>
              </a:solidFill>
            </a:endParaRPr>
          </a:p>
          <a:p>
            <a:pPr marL="0" indent="0" eaLnBrk="1" hangingPunct="1">
              <a:buNone/>
            </a:pPr>
            <a:r>
              <a:rPr lang="en-US" dirty="0" smtClean="0"/>
              <a:t>Input at time </a:t>
            </a:r>
            <a:r>
              <a:rPr lang="en-US" i="1" dirty="0" smtClean="0">
                <a:solidFill>
                  <a:srgbClr val="FFFF00"/>
                </a:solidFill>
              </a:rPr>
              <a:t>t</a:t>
            </a:r>
            <a:r>
              <a:rPr lang="en-US" dirty="0" smtClean="0"/>
              <a:t>  output </a:t>
            </a:r>
            <a:r>
              <a:rPr lang="pl-PL" i="1" dirty="0" smtClean="0">
                <a:solidFill>
                  <a:srgbClr val="FFFF00"/>
                </a:solidFill>
              </a:rPr>
              <a:t>t</a:t>
            </a:r>
            <a:r>
              <a:rPr lang="pl-PL" dirty="0" smtClean="0">
                <a:solidFill>
                  <a:srgbClr val="FFFF00"/>
                </a:solidFill>
              </a:rPr>
              <a:t>+1</a:t>
            </a:r>
            <a:r>
              <a:rPr lang="pl-PL" dirty="0"/>
              <a:t>; </a:t>
            </a:r>
            <a:r>
              <a:rPr lang="en-US" dirty="0" smtClean="0"/>
              <a:t>ex</a:t>
            </a:r>
            <a:r>
              <a:rPr lang="pl-PL" dirty="0" smtClean="0"/>
              <a:t>: </a:t>
            </a:r>
            <a:r>
              <a:rPr lang="en-US" dirty="0" smtClean="0"/>
              <a:t>speech after reading.</a:t>
            </a:r>
            <a:endParaRPr lang="pl-PL" dirty="0"/>
          </a:p>
          <a:p>
            <a:pPr marL="0" indent="0" eaLnBrk="1" hangingPunct="1">
              <a:buFontTx/>
              <a:buNone/>
            </a:pPr>
            <a:endParaRPr lang="pl-PL" sz="2000" dirty="0" smtClean="0">
              <a:solidFill>
                <a:srgbClr val="FFFFFF"/>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3429000"/>
            <a:ext cx="5037137"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Rectangle 3"/>
          <p:cNvSpPr txBox="1">
            <a:spLocks noChangeArrowheads="1"/>
          </p:cNvSpPr>
          <p:nvPr/>
        </p:nvSpPr>
        <p:spPr bwMode="auto">
          <a:xfrm>
            <a:off x="642938" y="3284984"/>
            <a:ext cx="3214687" cy="3358704"/>
          </a:xfrm>
          <a:prstGeom prst="rect">
            <a:avLst/>
          </a:prstGeom>
          <a:noFill/>
          <a:ln w="9525">
            <a:noFill/>
            <a:miter lim="800000"/>
            <a:headEnd/>
            <a:tailEnd/>
          </a:ln>
        </p:spPr>
        <p:txBody>
          <a:bodyPr/>
          <a:lstStyle/>
          <a:p>
            <a:pPr algn="l">
              <a:spcBef>
                <a:spcPct val="20000"/>
              </a:spcBef>
              <a:buClr>
                <a:schemeClr val="tx2"/>
              </a:buClr>
              <a:buSzPct val="115000"/>
              <a:defRPr/>
            </a:pPr>
            <a:r>
              <a:rPr lang="en-US" sz="2000" kern="0" dirty="0" smtClean="0">
                <a:solidFill>
                  <a:srgbClr val="FFFFFF"/>
                </a:solidFill>
                <a:latin typeface="+mn-lt"/>
              </a:rPr>
              <a:t>a) explicit input signal, </a:t>
            </a:r>
            <a:br>
              <a:rPr lang="en-US" sz="2000" kern="0" dirty="0" smtClean="0">
                <a:solidFill>
                  <a:srgbClr val="FFFFFF"/>
                </a:solidFill>
                <a:latin typeface="+mn-lt"/>
              </a:rPr>
            </a:br>
            <a:r>
              <a:rPr lang="en-US" sz="2000" kern="0" dirty="0" smtClean="0">
                <a:solidFill>
                  <a:srgbClr val="FFFFFF"/>
                </a:solidFill>
                <a:latin typeface="+mn-lt"/>
              </a:rPr>
              <a:t>     action + correction</a:t>
            </a:r>
            <a:r>
              <a:rPr lang="pl-PL" sz="2000" kern="0" dirty="0" smtClean="0">
                <a:solidFill>
                  <a:srgbClr val="FFFFFF"/>
                </a:solidFill>
                <a:latin typeface="+mn-lt"/>
              </a:rPr>
              <a:t> </a:t>
            </a:r>
            <a:r>
              <a:rPr lang="en-US" sz="2000" kern="0" dirty="0" smtClean="0">
                <a:solidFill>
                  <a:srgbClr val="FFFFFF"/>
                </a:solidFill>
                <a:latin typeface="+mn-lt"/>
              </a:rPr>
              <a:t>signal</a:t>
            </a:r>
            <a:r>
              <a:rPr lang="pl-PL" sz="2000" kern="0" dirty="0" smtClean="0">
                <a:solidFill>
                  <a:srgbClr val="FFFFFF"/>
                </a:solidFill>
                <a:latin typeface="+mn-lt"/>
              </a:rPr>
              <a:t>;</a:t>
            </a:r>
            <a:endParaRPr lang="pl-PL" sz="2000" kern="0" dirty="0">
              <a:solidFill>
                <a:srgbClr val="FFFFFF"/>
              </a:solidFill>
              <a:latin typeface="+mn-lt"/>
            </a:endParaRPr>
          </a:p>
          <a:p>
            <a:pPr algn="l">
              <a:spcBef>
                <a:spcPct val="20000"/>
              </a:spcBef>
              <a:buClr>
                <a:schemeClr val="tx2"/>
              </a:buClr>
              <a:buSzPct val="115000"/>
              <a:defRPr/>
            </a:pPr>
            <a:r>
              <a:rPr lang="en-US" sz="2000" kern="0" dirty="0" smtClean="0">
                <a:solidFill>
                  <a:srgbClr val="FFFFFF"/>
                </a:solidFill>
                <a:latin typeface="+mn-lt"/>
              </a:rPr>
              <a:t>b)internal expectation, </a:t>
            </a:r>
            <a:br>
              <a:rPr lang="en-US" sz="2000" kern="0" dirty="0" smtClean="0">
                <a:solidFill>
                  <a:srgbClr val="FFFFFF"/>
                </a:solidFill>
                <a:latin typeface="+mn-lt"/>
              </a:rPr>
            </a:br>
            <a:r>
              <a:rPr lang="en-US" sz="2000" kern="0" dirty="0" smtClean="0">
                <a:solidFill>
                  <a:srgbClr val="FFFFFF"/>
                </a:solidFill>
                <a:latin typeface="+mn-lt"/>
              </a:rPr>
              <a:t>    action + self-correction</a:t>
            </a:r>
            <a:r>
              <a:rPr lang="pl-PL" sz="2000" kern="0" dirty="0" smtClean="0">
                <a:solidFill>
                  <a:srgbClr val="FFFFFF"/>
                </a:solidFill>
                <a:latin typeface="+mn-lt"/>
              </a:rPr>
              <a:t>;</a:t>
            </a:r>
            <a:endParaRPr lang="pl-PL" sz="2000" kern="0" dirty="0">
              <a:solidFill>
                <a:srgbClr val="FFFFFF"/>
              </a:solidFill>
              <a:latin typeface="+mn-lt"/>
            </a:endParaRPr>
          </a:p>
          <a:p>
            <a:pPr algn="l">
              <a:spcBef>
                <a:spcPct val="20000"/>
              </a:spcBef>
              <a:buClr>
                <a:schemeClr val="tx2"/>
              </a:buClr>
              <a:buSzPct val="115000"/>
              <a:defRPr/>
            </a:pPr>
            <a:r>
              <a:rPr lang="en-US" sz="2000" kern="0" dirty="0" smtClean="0">
                <a:solidFill>
                  <a:srgbClr val="FFFFFF"/>
                </a:solidFill>
                <a:latin typeface="+mn-lt"/>
              </a:rPr>
              <a:t>c) implicit motor expectation</a:t>
            </a:r>
            <a:endParaRPr lang="pl-PL" sz="2000" kern="0" dirty="0">
              <a:solidFill>
                <a:srgbClr val="FFFFFF"/>
              </a:solidFill>
              <a:latin typeface="+mn-lt"/>
            </a:endParaRPr>
          </a:p>
          <a:p>
            <a:pPr algn="l">
              <a:spcBef>
                <a:spcPct val="20000"/>
              </a:spcBef>
              <a:buClr>
                <a:schemeClr val="tx2"/>
              </a:buClr>
              <a:buSzPct val="115000"/>
              <a:defRPr/>
            </a:pPr>
            <a:r>
              <a:rPr lang="en-US" sz="2000" kern="0" dirty="0" smtClean="0">
                <a:solidFill>
                  <a:srgbClr val="FFFFFF"/>
                </a:solidFill>
                <a:latin typeface="+mn-lt"/>
              </a:rPr>
              <a:t>d) implicit internal reconstruction (internal second input, coming for ex. from parietal cortex).</a:t>
            </a:r>
            <a:endParaRPr lang="pl-PL" sz="2000" kern="0" dirty="0">
              <a:solidFill>
                <a:srgbClr val="FFFFFF"/>
              </a:solidFill>
              <a:latin typeface="+mn-lt"/>
            </a:endParaRPr>
          </a:p>
        </p:txBody>
      </p:sp>
    </p:spTree>
    <p:extLst>
      <p:ext uri="{BB962C8B-B14F-4D97-AF65-F5344CB8AC3E}">
        <p14:creationId xmlns:p14="http://schemas.microsoft.com/office/powerpoint/2010/main" val="2521797145"/>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685800" y="350838"/>
            <a:ext cx="7772400" cy="563562"/>
          </a:xfrm>
        </p:spPr>
        <p:txBody>
          <a:bodyPr/>
          <a:lstStyle/>
          <a:p>
            <a:pPr eaLnBrk="1" hangingPunct="1">
              <a:defRPr/>
            </a:pPr>
            <a:r>
              <a:rPr lang="pl-PL" sz="3600" dirty="0" smtClean="0">
                <a:solidFill>
                  <a:schemeClr val="bg2"/>
                </a:solidFill>
              </a:rPr>
              <a:t>Delta</a:t>
            </a:r>
            <a:r>
              <a:rPr lang="en-US" sz="3600" dirty="0" smtClean="0">
                <a:solidFill>
                  <a:schemeClr val="bg2"/>
                </a:solidFill>
              </a:rPr>
              <a:t> rule and BP</a:t>
            </a:r>
          </a:p>
        </p:txBody>
      </p:sp>
      <p:sp>
        <p:nvSpPr>
          <p:cNvPr id="21507" name="Rectangle 3"/>
          <p:cNvSpPr>
            <a:spLocks noGrp="1" noChangeArrowheads="1"/>
          </p:cNvSpPr>
          <p:nvPr>
            <p:ph type="body" sz="half" idx="1"/>
          </p:nvPr>
        </p:nvSpPr>
        <p:spPr>
          <a:xfrm>
            <a:off x="684212" y="1196975"/>
            <a:ext cx="8174037" cy="1727969"/>
          </a:xfrm>
          <a:noFill/>
        </p:spPr>
        <p:txBody>
          <a:bodyPr/>
          <a:lstStyle/>
          <a:p>
            <a:pPr marL="0" indent="0" eaLnBrk="1" hangingPunct="1">
              <a:buFontTx/>
              <a:buNone/>
            </a:pPr>
            <a:r>
              <a:rPr lang="en-US" sz="2000" dirty="0" smtClean="0">
                <a:solidFill>
                  <a:srgbClr val="FFFFFF"/>
                </a:solidFill>
              </a:rPr>
              <a:t>Delta rule is the optimal way to reduce error in a 2-layer network, without hidden units (Widrow, Hoff 1960), or gradient </a:t>
            </a:r>
            <a:r>
              <a:rPr lang="en-US" sz="2000" dirty="0" err="1" smtClean="0">
                <a:solidFill>
                  <a:srgbClr val="FFFFFF"/>
                </a:solidFill>
              </a:rPr>
              <a:t>discent</a:t>
            </a:r>
            <a:r>
              <a:rPr lang="en-US" sz="2000" dirty="0" smtClean="0">
                <a:solidFill>
                  <a:srgbClr val="FFFFFF"/>
                </a:solidFill>
              </a:rPr>
              <a:t> in linear regression.</a:t>
            </a:r>
          </a:p>
          <a:p>
            <a:pPr marL="0" indent="0" eaLnBrk="1" hangingPunct="1">
              <a:buFontTx/>
              <a:buNone/>
            </a:pPr>
            <a:r>
              <a:rPr lang="pl-PL" sz="2000" dirty="0" smtClean="0">
                <a:solidFill>
                  <a:srgbClr val="FFFFFF"/>
                </a:solidFill>
              </a:rPr>
              <a:t>Idea: </a:t>
            </a:r>
            <a:r>
              <a:rPr lang="en-US" sz="2000" dirty="0" smtClean="0">
                <a:solidFill>
                  <a:srgbClr val="FFFFFF"/>
                </a:solidFill>
              </a:rPr>
              <a:t>correct</a:t>
            </a:r>
            <a:r>
              <a:rPr lang="pl-PL" sz="2000" dirty="0" smtClean="0">
                <a:solidFill>
                  <a:srgbClr val="FFFFFF"/>
                </a:solidFill>
              </a:rPr>
              <a:t> </a:t>
            </a:r>
            <a:r>
              <a:rPr lang="pl-PL" sz="2000" i="1" dirty="0" err="1" smtClean="0">
                <a:solidFill>
                  <a:srgbClr val="FFFF00"/>
                </a:solidFill>
              </a:rPr>
              <a:t>w</a:t>
            </a:r>
            <a:r>
              <a:rPr lang="pl-PL" sz="2000" i="1" baseline="-25000" dirty="0" err="1" smtClean="0">
                <a:solidFill>
                  <a:srgbClr val="FFFF00"/>
                </a:solidFill>
              </a:rPr>
              <a:t>ik</a:t>
            </a:r>
            <a:r>
              <a:rPr lang="pl-PL" sz="2000" dirty="0" smtClean="0">
                <a:solidFill>
                  <a:srgbClr val="FFFF00"/>
                </a:solidFill>
              </a:rPr>
              <a:t> </a:t>
            </a:r>
            <a:r>
              <a:rPr lang="en-US" sz="2000" dirty="0" smtClean="0">
                <a:solidFill>
                  <a:srgbClr val="FFFFFF"/>
                </a:solidFill>
              </a:rPr>
              <a:t>weights when errors are large, do not correct where errors are quite small. </a:t>
            </a:r>
            <a:br>
              <a:rPr lang="en-US" sz="2000" dirty="0" smtClean="0">
                <a:solidFill>
                  <a:srgbClr val="FFFFFF"/>
                </a:solidFill>
              </a:rPr>
            </a:br>
            <a:r>
              <a:rPr lang="en-US" sz="2000" dirty="0" smtClean="0">
                <a:solidFill>
                  <a:srgbClr val="FFFFFF"/>
                </a:solidFill>
              </a:rPr>
              <a:t>Delta = error estimation, starting from the output, propagates to input. </a:t>
            </a:r>
            <a:endParaRPr lang="pl-PL" sz="2000" dirty="0" smtClean="0">
              <a:solidFill>
                <a:srgbClr val="FFFFFF"/>
              </a:solidFill>
            </a:endParaRPr>
          </a:p>
        </p:txBody>
      </p:sp>
      <p:sp>
        <p:nvSpPr>
          <p:cNvPr id="21509" name="pole tekstowe 4"/>
          <p:cNvSpPr txBox="1">
            <a:spLocks noChangeArrowheads="1"/>
          </p:cNvSpPr>
          <p:nvPr/>
        </p:nvSpPr>
        <p:spPr bwMode="auto">
          <a:xfrm>
            <a:off x="683569" y="5786438"/>
            <a:ext cx="81746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r" eaLnBrk="0" fontAlgn="base" hangingPunct="0">
              <a:spcBef>
                <a:spcPct val="0"/>
              </a:spcBef>
              <a:spcAft>
                <a:spcPct val="0"/>
              </a:spcAft>
              <a:defRPr sz="2400">
                <a:solidFill>
                  <a:schemeClr val="tx1"/>
                </a:solidFill>
                <a:latin typeface="Arial" pitchFamily="34" charset="0"/>
              </a:defRPr>
            </a:lvl6pPr>
            <a:lvl7pPr marL="2971800" indent="-228600" algn="r" eaLnBrk="0" fontAlgn="base" hangingPunct="0">
              <a:spcBef>
                <a:spcPct val="0"/>
              </a:spcBef>
              <a:spcAft>
                <a:spcPct val="0"/>
              </a:spcAft>
              <a:defRPr sz="2400">
                <a:solidFill>
                  <a:schemeClr val="tx1"/>
                </a:solidFill>
                <a:latin typeface="Arial" pitchFamily="34" charset="0"/>
              </a:defRPr>
            </a:lvl7pPr>
            <a:lvl8pPr marL="3429000" indent="-228600" algn="r" eaLnBrk="0" fontAlgn="base" hangingPunct="0">
              <a:spcBef>
                <a:spcPct val="0"/>
              </a:spcBef>
              <a:spcAft>
                <a:spcPct val="0"/>
              </a:spcAft>
              <a:defRPr sz="2400">
                <a:solidFill>
                  <a:schemeClr val="tx1"/>
                </a:solidFill>
                <a:latin typeface="Arial" pitchFamily="34" charset="0"/>
              </a:defRPr>
            </a:lvl8pPr>
            <a:lvl9pPr marL="3886200" indent="-228600" algn="r" eaLnBrk="0" fontAlgn="base" hangingPunct="0">
              <a:spcBef>
                <a:spcPct val="0"/>
              </a:spcBef>
              <a:spcAft>
                <a:spcPct val="0"/>
              </a:spcAft>
              <a:defRPr sz="2400">
                <a:solidFill>
                  <a:schemeClr val="tx1"/>
                </a:solidFill>
                <a:latin typeface="Arial" pitchFamily="34" charset="0"/>
              </a:defRPr>
            </a:lvl9pPr>
          </a:lstStyle>
          <a:p>
            <a:pPr algn="l" eaLnBrk="1" hangingPunct="1"/>
            <a:r>
              <a:rPr lang="en-US" sz="2000" dirty="0" err="1" smtClean="0">
                <a:latin typeface="Calibri" pitchFamily="34" charset="0"/>
              </a:rPr>
              <a:t>Feedforward</a:t>
            </a:r>
            <a:r>
              <a:rPr lang="en-US" sz="2000" dirty="0" smtClean="0">
                <a:latin typeface="Calibri" pitchFamily="34" charset="0"/>
              </a:rPr>
              <a:t> step: calculate outputs, backward step: calculate errors and make corrections proportional to these errors.</a:t>
            </a:r>
            <a:endParaRPr lang="pl-PL" dirty="0">
              <a:latin typeface="Calibri"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43" y="3212976"/>
            <a:ext cx="5715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060987"/>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solidFill>
                  <a:schemeClr val="bg2"/>
                </a:solidFill>
                <a:effectLst>
                  <a:outerShdw blurRad="38100" dist="38100" dir="2700000" algn="tl">
                    <a:srgbClr val="000000">
                      <a:alpha val="43137"/>
                    </a:srgbClr>
                  </a:outerShdw>
                </a:effectLst>
              </a:rPr>
              <a:t>Error function</a:t>
            </a:r>
          </a:p>
        </p:txBody>
      </p:sp>
      <p:sp>
        <p:nvSpPr>
          <p:cNvPr id="1028" name="Rectangle 3"/>
          <p:cNvSpPr>
            <a:spLocks noGrp="1" noChangeArrowheads="1"/>
          </p:cNvSpPr>
          <p:nvPr>
            <p:ph type="body" sz="half" idx="1"/>
          </p:nvPr>
        </p:nvSpPr>
        <p:spPr>
          <a:xfrm>
            <a:off x="684213" y="1196975"/>
            <a:ext cx="8135937" cy="1944688"/>
          </a:xfrm>
          <a:noFill/>
        </p:spPr>
        <p:txBody>
          <a:bodyPr/>
          <a:lstStyle/>
          <a:p>
            <a:pPr marL="0" indent="0" eaLnBrk="1" hangingPunct="1">
              <a:spcBef>
                <a:spcPct val="0"/>
              </a:spcBef>
              <a:buClrTx/>
              <a:buSzTx/>
              <a:buFontTx/>
              <a:buNone/>
            </a:pPr>
            <a:r>
              <a:rPr lang="pl-PL" sz="2000" i="1" dirty="0" smtClean="0">
                <a:solidFill>
                  <a:srgbClr val="FFFF00"/>
                </a:solidFill>
              </a:rPr>
              <a:t>E</a:t>
            </a:r>
            <a:r>
              <a:rPr lang="pl-PL" sz="2000" dirty="0" smtClean="0">
                <a:solidFill>
                  <a:srgbClr val="FFFF00"/>
                </a:solidFill>
              </a:rPr>
              <a:t>(</a:t>
            </a:r>
            <a:r>
              <a:rPr lang="pl-PL" sz="2000" b="1" dirty="0" smtClean="0">
                <a:solidFill>
                  <a:srgbClr val="FFFF00"/>
                </a:solidFill>
              </a:rPr>
              <a:t>w</a:t>
            </a:r>
            <a:r>
              <a:rPr lang="pl-PL" sz="2000" dirty="0" smtClean="0">
                <a:solidFill>
                  <a:srgbClr val="FFFF00"/>
                </a:solidFill>
              </a:rPr>
              <a:t>)</a:t>
            </a:r>
            <a:r>
              <a:rPr lang="pl-PL" sz="2000" dirty="0" smtClean="0">
                <a:solidFill>
                  <a:srgbClr val="FFFFFF"/>
                </a:solidFill>
              </a:rPr>
              <a:t> – </a:t>
            </a:r>
            <a:r>
              <a:rPr lang="en-US" sz="2000" dirty="0" smtClean="0">
                <a:solidFill>
                  <a:srgbClr val="FFFFFF"/>
                </a:solidFill>
              </a:rPr>
              <a:t>error function depends on all network parameters </a:t>
            </a:r>
            <a:r>
              <a:rPr lang="pl-PL" sz="2000" b="1" dirty="0" smtClean="0">
                <a:solidFill>
                  <a:srgbClr val="FFFF00"/>
                </a:solidFill>
              </a:rPr>
              <a:t>w</a:t>
            </a:r>
            <a:r>
              <a:rPr lang="pl-PL" sz="2000" dirty="0" smtClean="0">
                <a:solidFill>
                  <a:srgbClr val="FFFFFF"/>
                </a:solidFill>
              </a:rPr>
              <a:t>, </a:t>
            </a:r>
            <a:r>
              <a:rPr lang="en-US" sz="2000" dirty="0" smtClean="0">
                <a:solidFill>
                  <a:srgbClr val="FFFFFF"/>
                </a:solidFill>
              </a:rPr>
              <a:t>it is an average over all errors</a:t>
            </a:r>
            <a:r>
              <a:rPr lang="pl-PL" sz="2000" dirty="0" smtClean="0">
                <a:solidFill>
                  <a:srgbClr val="FFFFFF"/>
                </a:solidFill>
              </a:rPr>
              <a:t> </a:t>
            </a:r>
            <a:r>
              <a:rPr lang="pl-PL" sz="2000" i="1" dirty="0" smtClean="0">
                <a:solidFill>
                  <a:srgbClr val="FFFF00"/>
                </a:solidFill>
              </a:rPr>
              <a:t>E</a:t>
            </a:r>
            <a:r>
              <a:rPr lang="pl-PL" sz="2000" dirty="0" smtClean="0">
                <a:solidFill>
                  <a:srgbClr val="FFFF00"/>
                </a:solidFill>
              </a:rPr>
              <a:t>(</a:t>
            </a:r>
            <a:r>
              <a:rPr lang="pl-PL" sz="2000" b="1" dirty="0" err="1" smtClean="0">
                <a:solidFill>
                  <a:srgbClr val="FFFF00"/>
                </a:solidFill>
              </a:rPr>
              <a:t>X</a:t>
            </a:r>
            <a:r>
              <a:rPr lang="pl-PL" sz="2000" dirty="0" err="1" smtClean="0">
                <a:solidFill>
                  <a:srgbClr val="FFFF00"/>
                </a:solidFill>
              </a:rPr>
              <a:t>;</a:t>
            </a:r>
            <a:r>
              <a:rPr lang="pl-PL" sz="2000" b="1" dirty="0" err="1" smtClean="0">
                <a:solidFill>
                  <a:srgbClr val="FFFF00"/>
                </a:solidFill>
              </a:rPr>
              <a:t>w</a:t>
            </a:r>
            <a:r>
              <a:rPr lang="pl-PL" sz="2000" dirty="0" smtClean="0">
                <a:solidFill>
                  <a:srgbClr val="FFFF00"/>
                </a:solidFill>
              </a:rPr>
              <a:t>)</a:t>
            </a:r>
            <a:r>
              <a:rPr lang="pl-PL" sz="2000" dirty="0" smtClean="0">
                <a:solidFill>
                  <a:srgbClr val="FFFFFF"/>
                </a:solidFill>
              </a:rPr>
              <a:t> </a:t>
            </a:r>
            <a:r>
              <a:rPr lang="en-US" sz="2000" dirty="0" smtClean="0">
                <a:solidFill>
                  <a:srgbClr val="FFFFFF"/>
                </a:solidFill>
              </a:rPr>
              <a:t>for input patterns </a:t>
            </a:r>
            <a:r>
              <a:rPr lang="pl-PL" sz="2000" b="1" dirty="0" smtClean="0">
                <a:solidFill>
                  <a:srgbClr val="FFFF00"/>
                </a:solidFill>
              </a:rPr>
              <a:t>X</a:t>
            </a:r>
            <a:r>
              <a:rPr lang="pl-PL" sz="2000" dirty="0" smtClean="0">
                <a:solidFill>
                  <a:srgbClr val="FFFFFF"/>
                </a:solidFill>
              </a:rPr>
              <a:t>. </a:t>
            </a:r>
          </a:p>
          <a:p>
            <a:pPr marL="0" indent="0" eaLnBrk="1" hangingPunct="1">
              <a:spcBef>
                <a:spcPct val="0"/>
              </a:spcBef>
              <a:buClrTx/>
              <a:buSzTx/>
              <a:buFontTx/>
              <a:buNone/>
            </a:pPr>
            <a:r>
              <a:rPr lang="pl-PL" sz="2000" i="1" dirty="0" smtClean="0">
                <a:solidFill>
                  <a:srgbClr val="FFFF00"/>
                </a:solidFill>
              </a:rPr>
              <a:t>o</a:t>
            </a:r>
            <a:r>
              <a:rPr lang="pl-PL" sz="2000" i="1" baseline="-25000" dirty="0" smtClean="0">
                <a:solidFill>
                  <a:srgbClr val="FFFF00"/>
                </a:solidFill>
              </a:rPr>
              <a:t>k</a:t>
            </a:r>
            <a:r>
              <a:rPr lang="pl-PL" sz="2000" dirty="0" smtClean="0">
                <a:solidFill>
                  <a:srgbClr val="FFFF00"/>
                </a:solidFill>
              </a:rPr>
              <a:t>(</a:t>
            </a:r>
            <a:r>
              <a:rPr lang="pl-PL" sz="2000" dirty="0" err="1" smtClean="0">
                <a:solidFill>
                  <a:srgbClr val="FFFF00"/>
                </a:solidFill>
              </a:rPr>
              <a:t>X;</a:t>
            </a:r>
            <a:r>
              <a:rPr lang="pl-PL" sz="2000" b="1" dirty="0" err="1" smtClean="0">
                <a:solidFill>
                  <a:srgbClr val="FFFF00"/>
                </a:solidFill>
              </a:rPr>
              <a:t>w</a:t>
            </a:r>
            <a:r>
              <a:rPr lang="pl-PL" sz="2000" dirty="0" smtClean="0">
                <a:solidFill>
                  <a:srgbClr val="FFFF00"/>
                </a:solidFill>
              </a:rPr>
              <a:t>)</a:t>
            </a:r>
            <a:r>
              <a:rPr lang="pl-PL" sz="2000" dirty="0" smtClean="0">
                <a:solidFill>
                  <a:srgbClr val="FFFFFF"/>
                </a:solidFill>
              </a:rPr>
              <a:t> – </a:t>
            </a:r>
            <a:r>
              <a:rPr lang="en-US" sz="2000" dirty="0" smtClean="0">
                <a:solidFill>
                  <a:srgbClr val="FFFFFF"/>
                </a:solidFill>
              </a:rPr>
              <a:t>output values of neuron </a:t>
            </a:r>
            <a:r>
              <a:rPr lang="pl-PL" sz="2000" i="1" dirty="0" smtClean="0">
                <a:solidFill>
                  <a:srgbClr val="FFFF00"/>
                </a:solidFill>
              </a:rPr>
              <a:t>k</a:t>
            </a:r>
            <a:r>
              <a:rPr lang="pl-PL" sz="2000" dirty="0" smtClean="0">
                <a:solidFill>
                  <a:srgbClr val="FFFFFF"/>
                </a:solidFill>
              </a:rPr>
              <a:t> </a:t>
            </a:r>
            <a:r>
              <a:rPr lang="en-US" sz="2000" dirty="0" smtClean="0">
                <a:solidFill>
                  <a:srgbClr val="FFFFFF"/>
                </a:solidFill>
              </a:rPr>
              <a:t>in the network (y, z values </a:t>
            </a:r>
            <a:r>
              <a:rPr lang="en-US" sz="2000" dirty="0" err="1" smtClean="0">
                <a:solidFill>
                  <a:srgbClr val="FFFFFF"/>
                </a:solidFill>
              </a:rPr>
              <a:t>etc</a:t>
            </a:r>
            <a:r>
              <a:rPr lang="en-US" sz="2000" dirty="0" smtClean="0">
                <a:solidFill>
                  <a:srgbClr val="FFFFFF"/>
                </a:solidFill>
              </a:rPr>
              <a:t>) for </a:t>
            </a:r>
            <a:r>
              <a:rPr lang="pl-PL" sz="2000" dirty="0" smtClean="0">
                <a:solidFill>
                  <a:srgbClr val="FFFF00"/>
                </a:solidFill>
              </a:rPr>
              <a:t>X</a:t>
            </a:r>
            <a:r>
              <a:rPr lang="pl-PL" sz="2000" dirty="0" smtClean="0">
                <a:solidFill>
                  <a:srgbClr val="FFFFFF"/>
                </a:solidFill>
              </a:rPr>
              <a:t>. </a:t>
            </a:r>
          </a:p>
          <a:p>
            <a:pPr marL="0" indent="0" eaLnBrk="1" hangingPunct="1">
              <a:spcBef>
                <a:spcPct val="0"/>
              </a:spcBef>
              <a:buClrTx/>
              <a:buSzTx/>
              <a:buFontTx/>
              <a:buNone/>
            </a:pPr>
            <a:r>
              <a:rPr lang="pl-PL" sz="2000" i="1" dirty="0" err="1" smtClean="0">
                <a:solidFill>
                  <a:srgbClr val="FFFF00"/>
                </a:solidFill>
              </a:rPr>
              <a:t>t</a:t>
            </a:r>
            <a:r>
              <a:rPr lang="pl-PL" sz="2000" i="1" baseline="-25000" dirty="0" err="1" smtClean="0">
                <a:solidFill>
                  <a:srgbClr val="FFFF00"/>
                </a:solidFill>
              </a:rPr>
              <a:t>k</a:t>
            </a:r>
            <a:r>
              <a:rPr lang="pl-PL" sz="2000" dirty="0" smtClean="0">
                <a:solidFill>
                  <a:srgbClr val="FFFF00"/>
                </a:solidFill>
              </a:rPr>
              <a:t>(</a:t>
            </a:r>
            <a:r>
              <a:rPr lang="pl-PL" sz="2000" dirty="0" err="1" smtClean="0">
                <a:solidFill>
                  <a:srgbClr val="FFFF00"/>
                </a:solidFill>
              </a:rPr>
              <a:t>X;</a:t>
            </a:r>
            <a:r>
              <a:rPr lang="pl-PL" sz="2000" b="1" dirty="0" err="1" smtClean="0">
                <a:solidFill>
                  <a:srgbClr val="FFFF00"/>
                </a:solidFill>
              </a:rPr>
              <a:t>w</a:t>
            </a:r>
            <a:r>
              <a:rPr lang="pl-PL" sz="2000" dirty="0" smtClean="0">
                <a:solidFill>
                  <a:srgbClr val="FFFF00"/>
                </a:solidFill>
              </a:rPr>
              <a:t>)</a:t>
            </a:r>
            <a:r>
              <a:rPr lang="pl-PL" sz="2000" i="1" baseline="-25000" dirty="0" smtClean="0">
                <a:solidFill>
                  <a:srgbClr val="FFFF00"/>
                </a:solidFill>
              </a:rPr>
              <a:t>   </a:t>
            </a:r>
            <a:r>
              <a:rPr lang="pl-PL" sz="2000" dirty="0" smtClean="0">
                <a:solidFill>
                  <a:srgbClr val="FFFFFF"/>
                </a:solidFill>
              </a:rPr>
              <a:t>– </a:t>
            </a:r>
            <a:r>
              <a:rPr lang="en-US" sz="2000" dirty="0" smtClean="0">
                <a:solidFill>
                  <a:srgbClr val="FFFFFF"/>
                </a:solidFill>
              </a:rPr>
              <a:t>target values on </a:t>
            </a:r>
            <a:r>
              <a:rPr lang="pl-PL" sz="2000" i="1" dirty="0" smtClean="0">
                <a:solidFill>
                  <a:srgbClr val="FFFF00"/>
                </a:solidFill>
              </a:rPr>
              <a:t>k</a:t>
            </a:r>
            <a:r>
              <a:rPr lang="pl-PL" sz="2000" dirty="0" smtClean="0">
                <a:solidFill>
                  <a:srgbClr val="FFFFFF"/>
                </a:solidFill>
              </a:rPr>
              <a:t> </a:t>
            </a:r>
            <a:r>
              <a:rPr lang="en-US" sz="2000" dirty="0" smtClean="0">
                <a:solidFill>
                  <a:srgbClr val="FFFFFF"/>
                </a:solidFill>
              </a:rPr>
              <a:t>neuron for input</a:t>
            </a:r>
            <a:r>
              <a:rPr lang="pl-PL" sz="2000" dirty="0" smtClean="0">
                <a:solidFill>
                  <a:srgbClr val="FFFFFF"/>
                </a:solidFill>
              </a:rPr>
              <a:t> </a:t>
            </a:r>
            <a:r>
              <a:rPr lang="pl-PL" sz="2000" dirty="0" smtClean="0">
                <a:solidFill>
                  <a:srgbClr val="FFFF00"/>
                </a:solidFill>
              </a:rPr>
              <a:t>X</a:t>
            </a:r>
            <a:r>
              <a:rPr lang="pl-PL" sz="2000" dirty="0" smtClean="0">
                <a:solidFill>
                  <a:srgbClr val="FFFFFF"/>
                </a:solidFill>
              </a:rPr>
              <a:t>.</a:t>
            </a:r>
          </a:p>
          <a:p>
            <a:pPr marL="0" indent="0" eaLnBrk="1" hangingPunct="1">
              <a:spcBef>
                <a:spcPct val="0"/>
              </a:spcBef>
              <a:buClrTx/>
              <a:buSzTx/>
              <a:buFontTx/>
              <a:buNone/>
            </a:pPr>
            <a:r>
              <a:rPr lang="en-US" sz="2000" dirty="0" smtClean="0">
                <a:solidFill>
                  <a:srgbClr val="FFFFFF"/>
                </a:solidFill>
              </a:rPr>
              <a:t>For single input </a:t>
            </a:r>
            <a:r>
              <a:rPr lang="pl-PL" sz="2000" b="1" dirty="0" smtClean="0">
                <a:solidFill>
                  <a:srgbClr val="FFFF00"/>
                </a:solidFill>
              </a:rPr>
              <a:t>X</a:t>
            </a:r>
            <a:r>
              <a:rPr lang="pl-PL" sz="2000" dirty="0" smtClean="0">
                <a:solidFill>
                  <a:srgbClr val="FFFFFF"/>
                </a:solidFill>
              </a:rPr>
              <a:t>, </a:t>
            </a:r>
            <a:r>
              <a:rPr lang="en-US" sz="2000" dirty="0" smtClean="0">
                <a:solidFill>
                  <a:srgbClr val="FFFFFF"/>
                </a:solidFill>
              </a:rPr>
              <a:t>and one parameter</a:t>
            </a:r>
            <a:r>
              <a:rPr lang="pl-PL" sz="2000" dirty="0" smtClean="0">
                <a:solidFill>
                  <a:srgbClr val="FFFFFF"/>
                </a:solidFill>
              </a:rPr>
              <a:t> </a:t>
            </a:r>
            <a:r>
              <a:rPr lang="pl-PL" sz="2000" i="1" dirty="0" smtClean="0">
                <a:solidFill>
                  <a:srgbClr val="FFFF00"/>
                </a:solidFill>
              </a:rPr>
              <a:t>w</a:t>
            </a:r>
            <a:r>
              <a:rPr lang="pl-PL" sz="2000" dirty="0" smtClean="0">
                <a:solidFill>
                  <a:srgbClr val="FFFFFF"/>
                </a:solidFill>
              </a:rPr>
              <a:t>   </a:t>
            </a:r>
          </a:p>
        </p:txBody>
      </p:sp>
      <p:graphicFrame>
        <p:nvGraphicFramePr>
          <p:cNvPr id="1026" name="Object 4"/>
          <p:cNvGraphicFramePr>
            <a:graphicFrameLocks noChangeAspect="1"/>
          </p:cNvGraphicFramePr>
          <p:nvPr>
            <p:extLst>
              <p:ext uri="{D42A27DB-BD31-4B8C-83A1-F6EECF244321}">
                <p14:modId xmlns:p14="http://schemas.microsoft.com/office/powerpoint/2010/main" val="1540032652"/>
              </p:ext>
            </p:extLst>
          </p:nvPr>
        </p:nvGraphicFramePr>
        <p:xfrm>
          <a:off x="1475656" y="3055236"/>
          <a:ext cx="3944069" cy="665863"/>
        </p:xfrm>
        <a:graphic>
          <a:graphicData uri="http://schemas.openxmlformats.org/presentationml/2006/ole">
            <mc:AlternateContent xmlns:mc="http://schemas.openxmlformats.org/markup-compatibility/2006">
              <mc:Choice xmlns:v="urn:schemas-microsoft-com:vml" Requires="v">
                <p:oleObj spid="_x0000_s11285" name="Equation" r:id="rId4" imgW="1803240" imgH="304560" progId="Equation.DSMT4">
                  <p:embed/>
                </p:oleObj>
              </mc:Choice>
              <mc:Fallback>
                <p:oleObj name="Equation" r:id="rId4" imgW="1803240" imgH="3045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3055236"/>
                        <a:ext cx="3944069" cy="665863"/>
                      </a:xfrm>
                      <a:prstGeom prst="rect">
                        <a:avLst/>
                      </a:prstGeom>
                      <a:noFill/>
                      <a:ln>
                        <a:noFill/>
                      </a:ln>
                      <a:effectLst/>
                      <a:extLst/>
                    </p:spPr>
                  </p:pic>
                </p:oleObj>
              </mc:Fallback>
            </mc:AlternateContent>
          </a:graphicData>
        </a:graphic>
      </p:graphicFrame>
      <p:sp>
        <p:nvSpPr>
          <p:cNvPr id="1029" name="Rectangle 5"/>
          <p:cNvSpPr>
            <a:spLocks noChangeArrowheads="1"/>
          </p:cNvSpPr>
          <p:nvPr/>
        </p:nvSpPr>
        <p:spPr bwMode="auto">
          <a:xfrm>
            <a:off x="684213" y="3789363"/>
            <a:ext cx="82804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Aft>
                <a:spcPts val="1200"/>
              </a:spcAft>
            </a:pPr>
            <a:r>
              <a:rPr lang="en-US" sz="2000" dirty="0" smtClean="0">
                <a:solidFill>
                  <a:srgbClr val="FFFFFF"/>
                </a:solidFill>
                <a:latin typeface="Calibri" pitchFamily="34" charset="0"/>
              </a:rPr>
              <a:t>In minimum</a:t>
            </a:r>
            <a:r>
              <a:rPr lang="pl-PL" sz="2000" dirty="0" smtClean="0">
                <a:solidFill>
                  <a:srgbClr val="FFFFFF"/>
                </a:solidFill>
                <a:latin typeface="Calibri" pitchFamily="34" charset="0"/>
              </a:rPr>
              <a:t> </a:t>
            </a:r>
            <a:r>
              <a:rPr lang="pl-PL" sz="2000" i="1" dirty="0">
                <a:solidFill>
                  <a:srgbClr val="FFFF00"/>
                </a:solidFill>
                <a:latin typeface="Calibri" pitchFamily="34" charset="0"/>
              </a:rPr>
              <a:t>E</a:t>
            </a:r>
            <a:r>
              <a:rPr lang="pl-PL" sz="2000" dirty="0">
                <a:solidFill>
                  <a:srgbClr val="FFFF00"/>
                </a:solidFill>
                <a:latin typeface="Calibri" pitchFamily="34" charset="0"/>
              </a:rPr>
              <a:t>(</a:t>
            </a:r>
            <a:r>
              <a:rPr lang="pl-PL" sz="2000" b="1" dirty="0" err="1">
                <a:solidFill>
                  <a:srgbClr val="FFFF00"/>
                </a:solidFill>
                <a:latin typeface="Calibri" pitchFamily="34" charset="0"/>
              </a:rPr>
              <a:t>X</a:t>
            </a:r>
            <a:r>
              <a:rPr lang="pl-PL" sz="2000" dirty="0" err="1">
                <a:solidFill>
                  <a:srgbClr val="FFFF00"/>
                </a:solidFill>
                <a:latin typeface="Calibri" pitchFamily="34" charset="0"/>
              </a:rPr>
              <a:t>;</a:t>
            </a:r>
            <a:r>
              <a:rPr lang="pl-PL" sz="2000" i="1" dirty="0" err="1">
                <a:solidFill>
                  <a:srgbClr val="FFFF00"/>
                </a:solidFill>
                <a:latin typeface="Calibri" pitchFamily="34" charset="0"/>
              </a:rPr>
              <a:t>w</a:t>
            </a:r>
            <a:r>
              <a:rPr lang="pl-PL" sz="2000" dirty="0">
                <a:solidFill>
                  <a:srgbClr val="FFFF00"/>
                </a:solidFill>
                <a:latin typeface="Calibri" pitchFamily="34" charset="0"/>
              </a:rPr>
              <a:t>)</a:t>
            </a:r>
            <a:r>
              <a:rPr lang="pl-PL" sz="2000" dirty="0">
                <a:solidFill>
                  <a:srgbClr val="FFFFFF"/>
                </a:solidFill>
                <a:latin typeface="Calibri" pitchFamily="34" charset="0"/>
              </a:rPr>
              <a:t> </a:t>
            </a:r>
            <a:r>
              <a:rPr lang="en-US" sz="2000" dirty="0" smtClean="0">
                <a:solidFill>
                  <a:srgbClr val="FFFFFF"/>
                </a:solidFill>
                <a:latin typeface="Calibri" pitchFamily="34" charset="0"/>
              </a:rPr>
              <a:t>for parameters</a:t>
            </a:r>
            <a:r>
              <a:rPr lang="pl-PL" sz="2000" dirty="0" smtClean="0">
                <a:solidFill>
                  <a:srgbClr val="FFFFFF"/>
                </a:solidFill>
                <a:latin typeface="Calibri" pitchFamily="34" charset="0"/>
              </a:rPr>
              <a:t> </a:t>
            </a:r>
            <a:r>
              <a:rPr lang="pl-PL" sz="2000" i="1" dirty="0">
                <a:solidFill>
                  <a:srgbClr val="FFFF00"/>
                </a:solidFill>
                <a:latin typeface="Calibri" pitchFamily="34" charset="0"/>
              </a:rPr>
              <a:t>w</a:t>
            </a:r>
            <a:r>
              <a:rPr lang="pl-PL" sz="2000" dirty="0">
                <a:solidFill>
                  <a:srgbClr val="FFFFFF"/>
                </a:solidFill>
                <a:latin typeface="Calibri" pitchFamily="34" charset="0"/>
              </a:rPr>
              <a:t>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derivatives are all</a:t>
            </a:r>
            <a:r>
              <a:rPr lang="pl-PL" sz="2000" dirty="0" smtClean="0">
                <a:solidFill>
                  <a:srgbClr val="FFFFFF"/>
                </a:solidFill>
                <a:latin typeface="Calibri" pitchFamily="34" charset="0"/>
              </a:rPr>
              <a:t> </a:t>
            </a:r>
            <a:r>
              <a:rPr lang="pl-PL" sz="2000" i="1" dirty="0" err="1">
                <a:solidFill>
                  <a:srgbClr val="FFFF00"/>
                </a:solidFill>
                <a:latin typeface="Calibri" pitchFamily="34" charset="0"/>
              </a:rPr>
              <a:t>dE</a:t>
            </a:r>
            <a:r>
              <a:rPr lang="pl-PL" sz="2000" dirty="0">
                <a:solidFill>
                  <a:srgbClr val="FFFF00"/>
                </a:solidFill>
                <a:latin typeface="Calibri" pitchFamily="34" charset="0"/>
              </a:rPr>
              <a:t>(</a:t>
            </a:r>
            <a:r>
              <a:rPr lang="pl-PL" sz="2000" b="1" dirty="0" err="1">
                <a:solidFill>
                  <a:srgbClr val="FFFF00"/>
                </a:solidFill>
                <a:latin typeface="Calibri" pitchFamily="34" charset="0"/>
              </a:rPr>
              <a:t>X</a:t>
            </a:r>
            <a:r>
              <a:rPr lang="pl-PL" sz="2000" dirty="0" err="1">
                <a:solidFill>
                  <a:srgbClr val="FFFF00"/>
                </a:solidFill>
                <a:latin typeface="Calibri" pitchFamily="34" charset="0"/>
              </a:rPr>
              <a:t>;</a:t>
            </a:r>
            <a:r>
              <a:rPr lang="pl-PL" sz="2000" i="1" dirty="0" err="1">
                <a:solidFill>
                  <a:srgbClr val="FFFF00"/>
                </a:solidFill>
                <a:latin typeface="Calibri" pitchFamily="34" charset="0"/>
              </a:rPr>
              <a:t>w</a:t>
            </a:r>
            <a:r>
              <a:rPr lang="pl-PL" sz="2000" dirty="0">
                <a:solidFill>
                  <a:srgbClr val="FFFF00"/>
                </a:solidFill>
                <a:latin typeface="Calibri" pitchFamily="34" charset="0"/>
              </a:rPr>
              <a:t>)/</a:t>
            </a:r>
            <a:r>
              <a:rPr lang="pl-PL" sz="2000" dirty="0" err="1">
                <a:solidFill>
                  <a:srgbClr val="FFFF00"/>
                </a:solidFill>
                <a:latin typeface="Calibri" pitchFamily="34" charset="0"/>
              </a:rPr>
              <a:t>d</a:t>
            </a:r>
            <a:r>
              <a:rPr lang="pl-PL" sz="2000" i="1" dirty="0" err="1">
                <a:solidFill>
                  <a:srgbClr val="FFFF00"/>
                </a:solidFill>
                <a:latin typeface="Calibri" pitchFamily="34" charset="0"/>
              </a:rPr>
              <a:t>w</a:t>
            </a:r>
            <a:r>
              <a:rPr lang="pl-PL" sz="2000" dirty="0">
                <a:solidFill>
                  <a:srgbClr val="FFFF00"/>
                </a:solidFill>
                <a:latin typeface="Calibri" pitchFamily="34" charset="0"/>
              </a:rPr>
              <a:t> = 0</a:t>
            </a:r>
            <a:r>
              <a:rPr lang="pl-PL" sz="2000" dirty="0" smtClean="0">
                <a:solidFill>
                  <a:srgbClr val="FFFF00"/>
                </a:solidFill>
                <a:latin typeface="Calibri" pitchFamily="34" charset="0"/>
              </a:rPr>
              <a:t>.</a:t>
            </a:r>
            <a:endParaRPr lang="pl-PL" sz="1000" dirty="0">
              <a:solidFill>
                <a:srgbClr val="FFFF00"/>
              </a:solidFill>
              <a:latin typeface="Calibri" pitchFamily="34" charset="0"/>
            </a:endParaRPr>
          </a:p>
          <a:p>
            <a:pPr algn="l">
              <a:spcAft>
                <a:spcPts val="1200"/>
              </a:spcAft>
            </a:pPr>
            <a:r>
              <a:rPr lang="en-US" sz="2000" dirty="0" smtClean="0">
                <a:solidFill>
                  <a:srgbClr val="FFFFFF"/>
                </a:solidFill>
                <a:latin typeface="Calibri" pitchFamily="34" charset="0"/>
              </a:rPr>
              <a:t>For many parameters derivatives over each parameter are calculated</a:t>
            </a:r>
            <a:r>
              <a:rPr lang="pl-PL" sz="2000" dirty="0" smtClean="0">
                <a:solidFill>
                  <a:srgbClr val="FFFFFF"/>
                </a:solidFill>
                <a:latin typeface="Calibri" pitchFamily="34" charset="0"/>
              </a:rPr>
              <a:t> </a:t>
            </a:r>
            <a:r>
              <a:rPr lang="pl-PL" sz="2000" i="1" dirty="0" err="1">
                <a:solidFill>
                  <a:srgbClr val="FFFF00"/>
                </a:solidFill>
                <a:latin typeface="Calibri" pitchFamily="34" charset="0"/>
              </a:rPr>
              <a:t>dE</a:t>
            </a:r>
            <a:r>
              <a:rPr lang="pl-PL" sz="2000" dirty="0">
                <a:solidFill>
                  <a:srgbClr val="FFFF00"/>
                </a:solidFill>
                <a:latin typeface="Calibri" pitchFamily="34" charset="0"/>
              </a:rPr>
              <a:t>/</a:t>
            </a:r>
            <a:r>
              <a:rPr lang="pl-PL" sz="2000" i="1" dirty="0" err="1">
                <a:solidFill>
                  <a:srgbClr val="FFFF00"/>
                </a:solidFill>
                <a:latin typeface="Calibri" pitchFamily="34" charset="0"/>
              </a:rPr>
              <a:t>dw</a:t>
            </a:r>
            <a:r>
              <a:rPr lang="pl-PL" sz="2000" i="1" baseline="-25000" dirty="0" err="1">
                <a:solidFill>
                  <a:srgbClr val="FFFF00"/>
                </a:solidFill>
                <a:latin typeface="Calibri" pitchFamily="34" charset="0"/>
              </a:rPr>
              <a:t>i</a:t>
            </a:r>
            <a:r>
              <a:rPr lang="pl-PL" sz="2000" dirty="0">
                <a:solidFill>
                  <a:srgbClr val="FFFFFF"/>
                </a:solidFill>
                <a:latin typeface="Calibri" pitchFamily="34" charset="0"/>
              </a:rPr>
              <a:t>, </a:t>
            </a:r>
            <a:r>
              <a:rPr lang="pl-PL" sz="2000" dirty="0" smtClean="0">
                <a:solidFill>
                  <a:srgbClr val="FFFFFF"/>
                </a:solidFill>
                <a:latin typeface="Calibri" pitchFamily="34" charset="0"/>
              </a:rPr>
              <a:t>gradient</a:t>
            </a:r>
            <a:r>
              <a:rPr lang="en-US" sz="2000" dirty="0" smtClean="0">
                <a:solidFill>
                  <a:srgbClr val="FFFFFF"/>
                </a:solidFill>
                <a:latin typeface="Calibri" pitchFamily="34" charset="0"/>
              </a:rPr>
              <a:t> = 0. Error correction and </a:t>
            </a:r>
            <a:r>
              <a:rPr lang="en-US" sz="2000" dirty="0" err="1" smtClean="0">
                <a:solidFill>
                  <a:srgbClr val="FFFFFF"/>
                </a:solidFill>
                <a:latin typeface="Calibri" pitchFamily="34" charset="0"/>
              </a:rPr>
              <a:t>backpropagation</a:t>
            </a:r>
            <a:r>
              <a:rPr lang="en-US" sz="2000" dirty="0" smtClean="0">
                <a:solidFill>
                  <a:srgbClr val="FFFFFF"/>
                </a:solidFill>
                <a:latin typeface="Calibri" pitchFamily="34" charset="0"/>
              </a:rPr>
              <a:t> </a:t>
            </a:r>
            <a:r>
              <a:rPr lang="en-US" sz="2000" dirty="0" smtClean="0">
                <a:solidFill>
                  <a:srgbClr val="FFFFFF"/>
                </a:solidFill>
                <a:latin typeface="Calibri" pitchFamily="34" charset="0"/>
                <a:sym typeface="Wingdings" pitchFamily="2" charset="2"/>
              </a:rPr>
              <a:t></a:t>
            </a:r>
            <a:r>
              <a:rPr lang="en-US" sz="2000" dirty="0" smtClean="0">
                <a:solidFill>
                  <a:srgbClr val="FFFFFF"/>
                </a:solidFill>
                <a:latin typeface="Calibri" pitchFamily="34" charset="0"/>
              </a:rPr>
              <a:t> minimization of error f</a:t>
            </a:r>
            <a:r>
              <a:rPr lang="pl-PL" sz="2000" dirty="0" smtClean="0">
                <a:solidFill>
                  <a:srgbClr val="FFFFFF"/>
                </a:solidFill>
                <a:latin typeface="Calibri" pitchFamily="34" charset="0"/>
              </a:rPr>
              <a:t>.</a:t>
            </a:r>
            <a:endParaRPr lang="en-US" sz="2000" dirty="0" smtClean="0">
              <a:solidFill>
                <a:srgbClr val="FFFFFF"/>
              </a:solidFill>
              <a:latin typeface="Calibri" pitchFamily="34" charset="0"/>
            </a:endParaRPr>
          </a:p>
          <a:p>
            <a:pPr algn="l">
              <a:spcAft>
                <a:spcPts val="1200"/>
              </a:spcAft>
            </a:pPr>
            <a:r>
              <a:rPr lang="en-US" sz="2000" dirty="0" smtClean="0">
                <a:solidFill>
                  <a:srgbClr val="FFFFFF"/>
                </a:solidFill>
                <a:latin typeface="Calibri" pitchFamily="34" charset="0"/>
              </a:rPr>
              <a:t>Errors may not always reach </a:t>
            </a:r>
            <a:r>
              <a:rPr lang="pl-PL" sz="2000" dirty="0" smtClean="0">
                <a:solidFill>
                  <a:srgbClr val="FFFFFF"/>
                </a:solidFill>
                <a:latin typeface="Calibri" pitchFamily="34" charset="0"/>
              </a:rPr>
              <a:t>0, </a:t>
            </a:r>
            <a:r>
              <a:rPr lang="en-US" sz="2000" dirty="0" smtClean="0">
                <a:solidFill>
                  <a:srgbClr val="FFFFFF"/>
                </a:solidFill>
                <a:latin typeface="Calibri" pitchFamily="34" charset="0"/>
              </a:rPr>
              <a:t>but if the network has sufficiently many parameters for finite number of input patterns </a:t>
            </a:r>
            <a:r>
              <a:rPr lang="en-US" sz="2000" dirty="0" smtClean="0">
                <a:solidFill>
                  <a:srgbClr val="FFFF00"/>
                </a:solidFill>
                <a:latin typeface="Calibri" pitchFamily="34" charset="0"/>
              </a:rPr>
              <a:t>X</a:t>
            </a:r>
            <a:r>
              <a:rPr lang="en-US" sz="2000" dirty="0" smtClean="0">
                <a:solidFill>
                  <a:srgbClr val="FFFFFF"/>
                </a:solidFill>
                <a:latin typeface="Calibri" pitchFamily="34" charset="0"/>
              </a:rPr>
              <a:t> it may find a solution (set of parameters) for which minimum error is reached – but it may lead to </a:t>
            </a:r>
            <a:r>
              <a:rPr lang="en-US" sz="2000" dirty="0" err="1" smtClean="0">
                <a:solidFill>
                  <a:srgbClr val="FFFFFF"/>
                </a:solidFill>
                <a:latin typeface="Calibri" pitchFamily="34" charset="0"/>
              </a:rPr>
              <a:t>overfitting</a:t>
            </a:r>
            <a:r>
              <a:rPr lang="en-US" sz="2000" dirty="0" smtClean="0">
                <a:solidFill>
                  <a:srgbClr val="FFFFFF"/>
                </a:solidFill>
                <a:latin typeface="Calibri" pitchFamily="34" charset="0"/>
              </a:rPr>
              <a:t>, reducing generalization! </a:t>
            </a:r>
            <a:r>
              <a:rPr lang="pl-PL" sz="2000" dirty="0" smtClean="0">
                <a:solidFill>
                  <a:srgbClr val="FFFFFF"/>
                </a:solidFill>
                <a:latin typeface="Calibri" pitchFamily="34" charset="0"/>
              </a:rPr>
              <a:t> </a:t>
            </a: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2459" y="2564904"/>
            <a:ext cx="28733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81454154"/>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976" y="3466854"/>
            <a:ext cx="3424237" cy="229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882" name="Rectangle 2"/>
          <p:cNvSpPr>
            <a:spLocks noGrp="1" noChangeArrowheads="1"/>
          </p:cNvSpPr>
          <p:nvPr>
            <p:ph type="title"/>
          </p:nvPr>
        </p:nvSpPr>
        <p:spPr>
          <a:noFill/>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r>
              <a:rPr lang="en-US" dirty="0">
                <a:solidFill>
                  <a:schemeClr val="bg2"/>
                </a:solidFill>
              </a:rPr>
              <a:t>Simplest models</a:t>
            </a:r>
          </a:p>
        </p:txBody>
      </p:sp>
      <p:sp>
        <p:nvSpPr>
          <p:cNvPr id="1146883" name="Rectangle 3"/>
          <p:cNvSpPr>
            <a:spLocks noGrp="1" noChangeArrowheads="1"/>
          </p:cNvSpPr>
          <p:nvPr>
            <p:ph idx="1"/>
          </p:nvPr>
        </p:nvSpPr>
        <p:spPr>
          <a:xfrm>
            <a:off x="669925" y="1252538"/>
            <a:ext cx="8474075" cy="1097820"/>
          </a:xfrm>
          <a:noFill/>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marL="0" indent="0">
              <a:lnSpc>
                <a:spcPct val="90000"/>
              </a:lnSpc>
              <a:buNone/>
            </a:pPr>
            <a:r>
              <a:rPr lang="en-US" dirty="0"/>
              <a:t>Emergent has examples of self-organization of receptive fields in V1 cortex</a:t>
            </a:r>
            <a:r>
              <a:rPr lang="en-US" dirty="0" smtClean="0"/>
              <a:t>.</a:t>
            </a:r>
            <a:endParaRPr lang="en-US" sz="2000" dirty="0" smtClean="0"/>
          </a:p>
          <a:p>
            <a:pPr marL="0" indent="0">
              <a:lnSpc>
                <a:spcPct val="90000"/>
              </a:lnSpc>
              <a:buFont typeface="Wingdings" pitchFamily="2" charset="2"/>
              <a:buNone/>
            </a:pPr>
            <a:r>
              <a:rPr lang="en-US" sz="2000" dirty="0" smtClean="0">
                <a:solidFill>
                  <a:srgbClr val="FFC000"/>
                </a:solidFill>
              </a:rPr>
              <a:t>SOM</a:t>
            </a:r>
            <a:r>
              <a:rPr lang="en-US" sz="2000" dirty="0" smtClean="0"/>
              <a:t> </a:t>
            </a:r>
            <a:r>
              <a:rPr lang="en-US" sz="2000" dirty="0"/>
              <a:t>or </a:t>
            </a:r>
            <a:r>
              <a:rPr lang="en-US" sz="2000" dirty="0">
                <a:solidFill>
                  <a:srgbClr val="FFC000"/>
                </a:solidFill>
              </a:rPr>
              <a:t>SOFM</a:t>
            </a:r>
            <a:r>
              <a:rPr lang="en-US" sz="2000" dirty="0"/>
              <a:t> (Self-Organized Feature Mapping) – self-organizing feature </a:t>
            </a:r>
            <a:r>
              <a:rPr lang="en-US" sz="2000" dirty="0" smtClean="0"/>
              <a:t>map, one </a:t>
            </a:r>
            <a:r>
              <a:rPr lang="en-US" sz="2000" dirty="0"/>
              <a:t>of the most popular </a:t>
            </a:r>
            <a:r>
              <a:rPr lang="en-US" sz="2000" dirty="0" smtClean="0"/>
              <a:t>brain-inspired models.</a:t>
            </a:r>
            <a:endParaRPr lang="en-US" sz="2000" dirty="0"/>
          </a:p>
        </p:txBody>
      </p:sp>
      <p:sp>
        <p:nvSpPr>
          <p:cNvPr id="1146884" name="Rectangle 4"/>
          <p:cNvSpPr>
            <a:spLocks noChangeArrowheads="1"/>
          </p:cNvSpPr>
          <p:nvPr/>
        </p:nvSpPr>
        <p:spPr bwMode="auto">
          <a:xfrm>
            <a:off x="657226" y="2350358"/>
            <a:ext cx="8367860" cy="108852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How can topographical maps be created in the brain? </a:t>
            </a:r>
            <a:endParaRPr lang="en-US" sz="2000" i="0" dirty="0">
              <a:solidFill>
                <a:srgbClr val="FFFFFF"/>
              </a:solidFill>
              <a:latin typeface="Calibri" pitchFamily="34" charset="0"/>
              <a:cs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Local neural connections create strong </a:t>
            </a:r>
            <a:r>
              <a:rPr lang="en-US" sz="2000" i="0" dirty="0" smtClean="0">
                <a:solidFill>
                  <a:srgbClr val="FFFFFF"/>
                </a:solidFill>
                <a:latin typeface="Calibri" pitchFamily="34" charset="0"/>
              </a:rPr>
              <a:t>groups interacting </a:t>
            </a:r>
            <a:r>
              <a:rPr lang="en-US" sz="2000" i="0" dirty="0">
                <a:solidFill>
                  <a:srgbClr val="FFFFFF"/>
                </a:solidFill>
                <a:latin typeface="Calibri" pitchFamily="34" charset="0"/>
              </a:rPr>
              <a:t>with each other, weaker across greater </a:t>
            </a:r>
            <a:r>
              <a:rPr lang="en-US" sz="2000" i="0" dirty="0" smtClean="0">
                <a:solidFill>
                  <a:srgbClr val="FFFFFF"/>
                </a:solidFill>
                <a:latin typeface="Calibri" pitchFamily="34" charset="0"/>
              </a:rPr>
              <a:t>distances </a:t>
            </a:r>
            <a:r>
              <a:rPr lang="en-US" sz="2000" i="0" dirty="0">
                <a:solidFill>
                  <a:srgbClr val="FFFFFF"/>
                </a:solidFill>
                <a:latin typeface="Calibri" pitchFamily="34" charset="0"/>
              </a:rPr>
              <a:t>and inhibiting nearby groups. </a:t>
            </a:r>
          </a:p>
        </p:txBody>
      </p:sp>
      <p:sp>
        <p:nvSpPr>
          <p:cNvPr id="1146885" name="Rectangle 5"/>
          <p:cNvSpPr>
            <a:spLocks noChangeArrowheads="1"/>
          </p:cNvSpPr>
          <p:nvPr/>
        </p:nvSpPr>
        <p:spPr bwMode="auto">
          <a:xfrm>
            <a:off x="685800" y="3818680"/>
            <a:ext cx="5069440" cy="288032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lgn="l">
              <a:spcBef>
                <a:spcPts val="0"/>
              </a:spcBef>
              <a:spcAft>
                <a:spcPts val="600"/>
              </a:spcAft>
              <a:buClr>
                <a:srgbClr val="315263"/>
              </a:buClr>
              <a:buSzPct val="75000"/>
              <a:buFont typeface="Wingdings" pitchFamily="2" charset="2"/>
              <a:buNone/>
            </a:pPr>
            <a:r>
              <a:rPr lang="en-US" sz="2000" i="0" dirty="0">
                <a:solidFill>
                  <a:srgbClr val="FFFFFF"/>
                </a:solidFill>
                <a:latin typeface="Calibri" pitchFamily="34" charset="0"/>
              </a:rPr>
              <a:t>History</a:t>
            </a:r>
            <a:r>
              <a:rPr lang="en-US" sz="2000" i="0" dirty="0" smtClean="0">
                <a:solidFill>
                  <a:srgbClr val="FFFFFF"/>
                </a:solidFill>
                <a:latin typeface="Calibri" pitchFamily="34" charset="0"/>
              </a:rPr>
              <a:t>:</a:t>
            </a:r>
            <a:endParaRPr lang="en-US" sz="2000" i="0" dirty="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r>
              <a:rPr lang="en-US" sz="2000" i="0" dirty="0">
                <a:solidFill>
                  <a:srgbClr val="FFFFFF"/>
                </a:solidFill>
                <a:latin typeface="Calibri" pitchFamily="34" charset="0"/>
              </a:rPr>
              <a:t>von der </a:t>
            </a:r>
            <a:r>
              <a:rPr lang="en-US" sz="2000" i="0" dirty="0" err="1">
                <a:solidFill>
                  <a:srgbClr val="FFFFFF"/>
                </a:solidFill>
                <a:latin typeface="Calibri" pitchFamily="34" charset="0"/>
              </a:rPr>
              <a:t>Malsburg</a:t>
            </a:r>
            <a:r>
              <a:rPr lang="en-US" sz="2000" i="0" dirty="0">
                <a:solidFill>
                  <a:srgbClr val="FFFFFF"/>
                </a:solidFill>
                <a:latin typeface="Calibri" pitchFamily="34" charset="0"/>
              </a:rPr>
              <a:t> </a:t>
            </a:r>
            <a:r>
              <a:rPr lang="en-US" sz="2000" i="0" dirty="0" smtClean="0">
                <a:solidFill>
                  <a:srgbClr val="FFFFFF"/>
                </a:solidFill>
                <a:latin typeface="Calibri" pitchFamily="34" charset="0"/>
              </a:rPr>
              <a:t>&amp; </a:t>
            </a:r>
            <a:r>
              <a:rPr lang="en-US" sz="2000" i="0" dirty="0" err="1" smtClean="0">
                <a:solidFill>
                  <a:srgbClr val="FFFFFF"/>
                </a:solidFill>
                <a:latin typeface="Calibri" pitchFamily="34" charset="0"/>
              </a:rPr>
              <a:t>Willshaw</a:t>
            </a:r>
            <a:r>
              <a:rPr lang="en-US" sz="2000" i="0" dirty="0" smtClean="0">
                <a:solidFill>
                  <a:srgbClr val="FFFFFF"/>
                </a:solidFill>
                <a:latin typeface="Calibri" pitchFamily="34" charset="0"/>
              </a:rPr>
              <a:t> </a:t>
            </a:r>
            <a:r>
              <a:rPr lang="en-US" sz="2000" i="0" dirty="0">
                <a:solidFill>
                  <a:srgbClr val="FFFFFF"/>
                </a:solidFill>
                <a:latin typeface="Calibri" pitchFamily="34" charset="0"/>
              </a:rPr>
              <a:t>(1976), competitive learning, </a:t>
            </a:r>
            <a:r>
              <a:rPr lang="en-US" sz="2000" i="0" dirty="0" err="1">
                <a:solidFill>
                  <a:srgbClr val="FFFFFF"/>
                </a:solidFill>
                <a:latin typeface="Calibri" pitchFamily="34" charset="0"/>
              </a:rPr>
              <a:t>Hebbian</a:t>
            </a:r>
            <a:r>
              <a:rPr lang="en-US" sz="2000" i="0" dirty="0">
                <a:solidFill>
                  <a:srgbClr val="FFFFFF"/>
                </a:solidFill>
                <a:latin typeface="Calibri" pitchFamily="34" charset="0"/>
              </a:rPr>
              <a:t> learning with "Mexican hat" potential, mainly visual </a:t>
            </a:r>
            <a:r>
              <a:rPr lang="en-US" sz="2000" i="0" dirty="0" smtClean="0">
                <a:solidFill>
                  <a:srgbClr val="FFFFFF"/>
                </a:solidFill>
                <a:latin typeface="Calibri" pitchFamily="34" charset="0"/>
              </a:rPr>
              <a:t>system.</a:t>
            </a:r>
            <a:endParaRPr lang="en-US" sz="2000" i="0" dirty="0">
              <a:solidFill>
                <a:srgbClr val="FFFFFF"/>
              </a:solidFill>
              <a:latin typeface="Calibri" pitchFamily="34" charset="0"/>
            </a:endParaRPr>
          </a:p>
          <a:p>
            <a:pPr algn="l">
              <a:spcBef>
                <a:spcPts val="0"/>
              </a:spcBef>
              <a:spcAft>
                <a:spcPts val="600"/>
              </a:spcAft>
              <a:buClr>
                <a:srgbClr val="315263"/>
              </a:buClr>
              <a:buSzPct val="75000"/>
              <a:buFont typeface="Wingdings" pitchFamily="2" charset="2"/>
              <a:buNone/>
            </a:pPr>
            <a:r>
              <a:rPr lang="en-US" sz="2000" i="0" dirty="0" err="1">
                <a:solidFill>
                  <a:srgbClr val="FFFFFF"/>
                </a:solidFill>
                <a:latin typeface="Calibri" pitchFamily="34" charset="0"/>
              </a:rPr>
              <a:t>Amari</a:t>
            </a:r>
            <a:r>
              <a:rPr lang="en-US" sz="2000" i="0" dirty="0">
                <a:solidFill>
                  <a:srgbClr val="FFFFFF"/>
                </a:solidFill>
                <a:latin typeface="Calibri" pitchFamily="34" charset="0"/>
              </a:rPr>
              <a:t> (1980) – layered models of neural tissue.</a:t>
            </a:r>
          </a:p>
          <a:p>
            <a:pPr algn="l">
              <a:spcBef>
                <a:spcPts val="0"/>
              </a:spcBef>
              <a:spcAft>
                <a:spcPts val="600"/>
              </a:spcAft>
              <a:buClr>
                <a:srgbClr val="315263"/>
              </a:buClr>
              <a:buSzPct val="75000"/>
              <a:buFont typeface="Wingdings" pitchFamily="2" charset="2"/>
              <a:buNone/>
            </a:pPr>
            <a:r>
              <a:rPr lang="en-US" sz="2000" i="0" dirty="0" err="1">
                <a:solidFill>
                  <a:srgbClr val="FFFFFF"/>
                </a:solidFill>
                <a:latin typeface="Calibri" pitchFamily="34" charset="0"/>
              </a:rPr>
              <a:t>Kohonen</a:t>
            </a:r>
            <a:r>
              <a:rPr lang="en-US" sz="2000" i="0" dirty="0">
                <a:solidFill>
                  <a:srgbClr val="FFFFFF"/>
                </a:solidFill>
                <a:latin typeface="Calibri" pitchFamily="34" charset="0"/>
              </a:rPr>
              <a:t> (1981) – simplification without inhibition; </a:t>
            </a:r>
            <a:r>
              <a:rPr lang="en-US" sz="2000" i="0" dirty="0" smtClean="0">
                <a:solidFill>
                  <a:srgbClr val="FFFFFF"/>
                </a:solidFill>
                <a:latin typeface="Calibri" pitchFamily="34" charset="0"/>
              </a:rPr>
              <a:t>left only </a:t>
            </a:r>
            <a:r>
              <a:rPr lang="en-US" sz="2000" i="0" dirty="0">
                <a:solidFill>
                  <a:srgbClr val="FFFFFF"/>
                </a:solidFill>
                <a:latin typeface="Calibri" pitchFamily="34" charset="0"/>
              </a:rPr>
              <a:t>two essential </a:t>
            </a:r>
            <a:r>
              <a:rPr lang="en-US" sz="2000" i="0" dirty="0" smtClean="0">
                <a:solidFill>
                  <a:srgbClr val="FFFFFF"/>
                </a:solidFill>
                <a:latin typeface="Calibri" pitchFamily="34" charset="0"/>
              </a:rPr>
              <a:t>processes: </a:t>
            </a:r>
            <a:r>
              <a:rPr lang="en-US" sz="2000" i="0" dirty="0">
                <a:solidFill>
                  <a:srgbClr val="FFFFFF"/>
                </a:solidFill>
                <a:latin typeface="Calibri" pitchFamily="34" charset="0"/>
              </a:rPr>
              <a:t>competition and cooperation. </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16632"/>
            <a:ext cx="14287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5580112" y="5898456"/>
            <a:ext cx="3444973" cy="707886"/>
          </a:xfrm>
          <a:prstGeom prst="rect">
            <a:avLst/>
          </a:prstGeom>
          <a:noFill/>
        </p:spPr>
        <p:txBody>
          <a:bodyPr wrap="square" rtlCol="0">
            <a:spAutoFit/>
          </a:bodyPr>
          <a:lstStyle/>
          <a:p>
            <a:pPr algn="l"/>
            <a:r>
              <a:rPr lang="en-US" sz="2000" dirty="0" smtClean="0">
                <a:latin typeface="+mn-lt"/>
              </a:rPr>
              <a:t>Interaction strength: local cooperation, further inhibition</a:t>
            </a:r>
            <a:endParaRPr lang="en-US" sz="2000" dirty="0">
              <a:latin typeface="+mn-lt"/>
            </a:endParaRPr>
          </a:p>
        </p:txBody>
      </p:sp>
    </p:spTree>
    <p:extLst>
      <p:ext uri="{BB962C8B-B14F-4D97-AF65-F5344CB8AC3E}">
        <p14:creationId xmlns:p14="http://schemas.microsoft.com/office/powerpoint/2010/main" val="1250235224"/>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685800" y="350838"/>
            <a:ext cx="7772400" cy="563562"/>
          </a:xfrm>
        </p:spPr>
        <p:txBody>
          <a:bodyPr/>
          <a:lstStyle/>
          <a:p>
            <a:pPr eaLnBrk="1" hangingPunct="1">
              <a:defRPr/>
            </a:pPr>
            <a:r>
              <a:rPr lang="pl-PL" sz="3600" dirty="0" err="1" smtClean="0">
                <a:solidFill>
                  <a:schemeClr val="bg2"/>
                </a:solidFill>
              </a:rPr>
              <a:t>GeneRec</a:t>
            </a:r>
            <a:r>
              <a:rPr lang="en-US" sz="3600" dirty="0" smtClean="0">
                <a:solidFill>
                  <a:schemeClr val="bg2"/>
                </a:solidFill>
              </a:rPr>
              <a:t>/XCAL</a:t>
            </a:r>
          </a:p>
        </p:txBody>
      </p:sp>
      <p:sp>
        <p:nvSpPr>
          <p:cNvPr id="9219" name="Rectangle 3"/>
          <p:cNvSpPr>
            <a:spLocks noGrp="1" noChangeArrowheads="1"/>
          </p:cNvSpPr>
          <p:nvPr>
            <p:ph type="body" sz="half" idx="1"/>
          </p:nvPr>
        </p:nvSpPr>
        <p:spPr>
          <a:xfrm>
            <a:off x="684213" y="1196975"/>
            <a:ext cx="8208962" cy="1079897"/>
          </a:xfrm>
          <a:noFill/>
        </p:spPr>
        <p:txBody>
          <a:bodyPr/>
          <a:lstStyle/>
          <a:p>
            <a:pPr marL="0" indent="0" eaLnBrk="1" hangingPunct="1">
              <a:spcBef>
                <a:spcPct val="0"/>
              </a:spcBef>
              <a:buClrTx/>
              <a:buSzTx/>
              <a:buFontTx/>
              <a:buNone/>
            </a:pPr>
            <a:r>
              <a:rPr lang="en-US" sz="2000" dirty="0" err="1" smtClean="0">
                <a:solidFill>
                  <a:srgbClr val="FFFFFF"/>
                </a:solidFill>
              </a:rPr>
              <a:t>Backpropagation</a:t>
            </a:r>
            <a:r>
              <a:rPr lang="en-US" sz="2000" dirty="0" smtClean="0">
                <a:solidFill>
                  <a:srgbClr val="FFFFFF"/>
                </a:solidFill>
              </a:rPr>
              <a:t> is the most popular approach to </a:t>
            </a:r>
            <a:r>
              <a:rPr lang="en-US" sz="2000" dirty="0" err="1" smtClean="0">
                <a:solidFill>
                  <a:srgbClr val="FFFFFF"/>
                </a:solidFill>
              </a:rPr>
              <a:t>mulit</a:t>
            </a:r>
            <a:r>
              <a:rPr lang="en-US" sz="2000" dirty="0" smtClean="0">
                <a:solidFill>
                  <a:srgbClr val="FFFFFF"/>
                </a:solidFill>
              </a:rPr>
              <a:t>-layer perceptron networks but and can learn arbitrary input-output relation, but it is hard to find biological justification for such process. </a:t>
            </a:r>
            <a:r>
              <a:rPr lang="en-US" dirty="0" smtClean="0"/>
              <a:t>Emergent uses modified rule.</a:t>
            </a:r>
            <a:endParaRPr lang="en-US" sz="2000" dirty="0" smtClean="0">
              <a:solidFill>
                <a:srgbClr val="FFFFFF"/>
              </a:solidFill>
            </a:endParaRPr>
          </a:p>
        </p:txBody>
      </p:sp>
      <p:sp>
        <p:nvSpPr>
          <p:cNvPr id="9220" name="Rectangle 4"/>
          <p:cNvSpPr>
            <a:spLocks noChangeArrowheads="1"/>
          </p:cNvSpPr>
          <p:nvPr/>
        </p:nvSpPr>
        <p:spPr bwMode="auto">
          <a:xfrm>
            <a:off x="733730" y="4653136"/>
            <a:ext cx="808674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pl-PL" sz="2000" dirty="0" err="1">
                <a:solidFill>
                  <a:srgbClr val="FFFFFF"/>
                </a:solidFill>
                <a:latin typeface="Calibri" pitchFamily="34" charset="0"/>
              </a:rPr>
              <a:t>GeneRec</a:t>
            </a:r>
            <a:r>
              <a:rPr lang="pl-PL" sz="2000" dirty="0">
                <a:solidFill>
                  <a:srgbClr val="FFFFFF"/>
                </a:solidFill>
                <a:latin typeface="Calibri" pitchFamily="34" charset="0"/>
              </a:rPr>
              <a:t> (General </a:t>
            </a:r>
            <a:r>
              <a:rPr lang="pl-PL" sz="2000" dirty="0" err="1">
                <a:solidFill>
                  <a:srgbClr val="FFFFFF"/>
                </a:solidFill>
                <a:latin typeface="Calibri" pitchFamily="34" charset="0"/>
              </a:rPr>
              <a:t>Recirculation</a:t>
            </a:r>
            <a:r>
              <a:rPr lang="pl-PL" sz="2000" dirty="0">
                <a:solidFill>
                  <a:srgbClr val="FFFFFF"/>
                </a:solidFill>
                <a:latin typeface="Calibri" pitchFamily="34" charset="0"/>
              </a:rPr>
              <a:t>, </a:t>
            </a:r>
            <a:r>
              <a:rPr lang="pl-PL" sz="2000" dirty="0" err="1">
                <a:solidFill>
                  <a:srgbClr val="FFFFFF"/>
                </a:solidFill>
                <a:latin typeface="Calibri" pitchFamily="34" charset="0"/>
              </a:rPr>
              <a:t>O’Reilly</a:t>
            </a:r>
            <a:r>
              <a:rPr lang="pl-PL" sz="2000" dirty="0">
                <a:solidFill>
                  <a:srgbClr val="FFFFFF"/>
                </a:solidFill>
                <a:latin typeface="Calibri" pitchFamily="34" charset="0"/>
              </a:rPr>
              <a:t> 1996), </a:t>
            </a:r>
            <a:r>
              <a:rPr lang="en-US" sz="2000" dirty="0">
                <a:solidFill>
                  <a:srgbClr val="FFFFFF"/>
                </a:solidFill>
                <a:latin typeface="Calibri" pitchFamily="34" charset="0"/>
              </a:rPr>
              <a:t> </a:t>
            </a:r>
            <a:br>
              <a:rPr lang="en-US" sz="2000" dirty="0">
                <a:solidFill>
                  <a:srgbClr val="FFFFFF"/>
                </a:solidFill>
                <a:latin typeface="Calibri" pitchFamily="34" charset="0"/>
              </a:rPr>
            </a:br>
            <a:r>
              <a:rPr lang="en-US" sz="2000" dirty="0">
                <a:solidFill>
                  <a:srgbClr val="FFFFFF"/>
                </a:solidFill>
                <a:latin typeface="Calibri" pitchFamily="34" charset="0"/>
              </a:rPr>
              <a:t>Bidirectional flow, </a:t>
            </a:r>
            <a:r>
              <a:rPr lang="pl-PL" sz="2000" i="1" dirty="0" err="1" smtClean="0">
                <a:solidFill>
                  <a:srgbClr val="FFFF00"/>
                </a:solidFill>
                <a:latin typeface="Calibri" pitchFamily="34" charset="0"/>
              </a:rPr>
              <a:t>w</a:t>
            </a:r>
            <a:r>
              <a:rPr lang="pl-PL" sz="2000" i="1" baseline="-25000" dirty="0" err="1" smtClean="0">
                <a:solidFill>
                  <a:srgbClr val="FFFF00"/>
                </a:solidFill>
                <a:latin typeface="Calibri" pitchFamily="34" charset="0"/>
              </a:rPr>
              <a:t>kl</a:t>
            </a:r>
            <a:r>
              <a:rPr lang="pl-PL" sz="2000" baseline="-25000" dirty="0" smtClean="0">
                <a:solidFill>
                  <a:srgbClr val="FFFF00"/>
                </a:solidFill>
                <a:latin typeface="Calibri" pitchFamily="34" charset="0"/>
              </a:rPr>
              <a:t> </a:t>
            </a:r>
            <a:r>
              <a:rPr lang="pl-PL" sz="2000" dirty="0">
                <a:solidFill>
                  <a:srgbClr val="FFFF00"/>
                </a:solidFill>
                <a:latin typeface="Calibri" pitchFamily="34" charset="0"/>
                <a:sym typeface="Symbol" pitchFamily="18" charset="2"/>
              </a:rPr>
              <a:t> </a:t>
            </a:r>
            <a:r>
              <a:rPr lang="pl-PL" sz="2000" i="1" dirty="0" err="1" smtClean="0">
                <a:solidFill>
                  <a:srgbClr val="FFFF00"/>
                </a:solidFill>
                <a:latin typeface="Calibri" pitchFamily="34" charset="0"/>
              </a:rPr>
              <a:t>w</a:t>
            </a:r>
            <a:r>
              <a:rPr lang="pl-PL" sz="2000" i="1" baseline="-25000" dirty="0" err="1" smtClean="0">
                <a:solidFill>
                  <a:srgbClr val="FFFF00"/>
                </a:solidFill>
                <a:latin typeface="Calibri" pitchFamily="34" charset="0"/>
              </a:rPr>
              <a:t>jk</a:t>
            </a:r>
            <a:r>
              <a:rPr lang="en-US" sz="2000" dirty="0" smtClean="0">
                <a:solidFill>
                  <a:srgbClr val="FFFFFF"/>
                </a:solidFill>
                <a:latin typeface="Calibri" pitchFamily="34" charset="0"/>
              </a:rPr>
              <a:t>, in </a:t>
            </a:r>
            <a:r>
              <a:rPr lang="en-US" sz="2000" dirty="0" err="1" smtClean="0">
                <a:solidFill>
                  <a:srgbClr val="FFFFFF"/>
                </a:solidFill>
                <a:latin typeface="Calibri" pitchFamily="34" charset="0"/>
              </a:rPr>
              <a:t>backprop</a:t>
            </a:r>
            <a:r>
              <a:rPr lang="en-US" sz="2000" dirty="0" smtClean="0">
                <a:solidFill>
                  <a:srgbClr val="FFFFFF"/>
                </a:solidFill>
                <a:latin typeface="Calibri" pitchFamily="34" charset="0"/>
              </a:rPr>
              <a:t> same weights, and only error flows.</a:t>
            </a:r>
            <a:endParaRPr lang="pl-PL" sz="2000" dirty="0">
              <a:solidFill>
                <a:srgbClr val="FFFFFF"/>
              </a:solidFill>
              <a:latin typeface="Calibri" pitchFamily="34" charset="0"/>
            </a:endParaRPr>
          </a:p>
          <a:p>
            <a:pPr algn="l"/>
            <a:r>
              <a:rPr lang="pl-PL" sz="1000" dirty="0">
                <a:solidFill>
                  <a:srgbClr val="FFFFFF"/>
                </a:solidFill>
                <a:latin typeface="Calibri" pitchFamily="34" charset="0"/>
              </a:rPr>
              <a:t/>
            </a:r>
            <a:br>
              <a:rPr lang="pl-PL" sz="1000" dirty="0">
                <a:solidFill>
                  <a:srgbClr val="FFFFFF"/>
                </a:solidFill>
                <a:latin typeface="Calibri" pitchFamily="34" charset="0"/>
              </a:rPr>
            </a:br>
            <a:r>
              <a:rPr lang="en-US" sz="2000" dirty="0" smtClean="0">
                <a:solidFill>
                  <a:srgbClr val="FFFFFF"/>
                </a:solidFill>
                <a:latin typeface="Calibri" pitchFamily="34" charset="0"/>
              </a:rPr>
              <a:t>Expectation, or minus phase: settle input activations.  </a:t>
            </a:r>
          </a:p>
          <a:p>
            <a:pPr algn="l"/>
            <a:r>
              <a:rPr lang="en-US" sz="2000" dirty="0" smtClean="0">
                <a:solidFill>
                  <a:srgbClr val="FFFFFF"/>
                </a:solidFill>
                <a:latin typeface="Calibri" pitchFamily="34" charset="0"/>
              </a:rPr>
              <a:t>Hidden </a:t>
            </a:r>
            <a:r>
              <a:rPr lang="en-US" sz="2000" dirty="0">
                <a:solidFill>
                  <a:srgbClr val="FFFFFF"/>
                </a:solidFill>
                <a:latin typeface="Calibri" pitchFamily="34" charset="0"/>
              </a:rPr>
              <a:t>units are driven both by inputs and activations that </a:t>
            </a:r>
            <a:r>
              <a:rPr lang="en-US" sz="2000" dirty="0" smtClean="0">
                <a:solidFill>
                  <a:srgbClr val="FFFFFF"/>
                </a:solidFill>
                <a:latin typeface="Calibri" pitchFamily="34" charset="0"/>
              </a:rPr>
              <a:t>from outputs. Outcome, or plus </a:t>
            </a:r>
            <a:r>
              <a:rPr lang="en-US" sz="2000" dirty="0">
                <a:solidFill>
                  <a:srgbClr val="FFFFFF"/>
                </a:solidFill>
                <a:latin typeface="Calibri" pitchFamily="34" charset="0"/>
              </a:rPr>
              <a:t>phase, </a:t>
            </a:r>
            <a:r>
              <a:rPr lang="en-US" sz="2000" dirty="0" smtClean="0">
                <a:solidFill>
                  <a:srgbClr val="FFFFFF"/>
                </a:solidFill>
                <a:latin typeface="Calibri" pitchFamily="34" charset="0"/>
              </a:rPr>
              <a:t>target values </a:t>
            </a:r>
            <a:r>
              <a:rPr lang="en-US" sz="2000" dirty="0">
                <a:solidFill>
                  <a:srgbClr val="FFFFFF"/>
                </a:solidFill>
                <a:latin typeface="Calibri" pitchFamily="34" charset="0"/>
              </a:rPr>
              <a:t>drive the output </a:t>
            </a:r>
            <a:r>
              <a:rPr lang="en-US" sz="2000" dirty="0" smtClean="0">
                <a:solidFill>
                  <a:srgbClr val="FFFFFF"/>
                </a:solidFill>
                <a:latin typeface="Calibri" pitchFamily="34" charset="0"/>
              </a:rPr>
              <a:t>and hidden units.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Plus-minus </a:t>
            </a:r>
            <a:r>
              <a:rPr lang="en-US" sz="2000" dirty="0">
                <a:solidFill>
                  <a:srgbClr val="FFFFFF"/>
                </a:solidFill>
                <a:latin typeface="Calibri" pitchFamily="34" charset="0"/>
              </a:rPr>
              <a:t>phase difference </a:t>
            </a:r>
            <a:r>
              <a:rPr lang="en-US" sz="2000" dirty="0" smtClean="0">
                <a:solidFill>
                  <a:srgbClr val="FFFFFF"/>
                </a:solidFill>
                <a:latin typeface="Calibri" pitchFamily="34" charset="0"/>
              </a:rPr>
              <a:t>approximates BP delta rule  </a:t>
            </a:r>
            <a:r>
              <a:rPr lang="pl-PL" sz="2000" dirty="0" err="1">
                <a:solidFill>
                  <a:srgbClr val="FFFF00"/>
                </a:solidFill>
                <a:latin typeface="Symbol" pitchFamily="18" charset="2"/>
              </a:rPr>
              <a:t>D</a:t>
            </a:r>
            <a:r>
              <a:rPr lang="pl-PL" sz="2000" i="1" dirty="0" err="1">
                <a:solidFill>
                  <a:srgbClr val="FFFF00"/>
                </a:solidFill>
              </a:rPr>
              <a:t>w</a:t>
            </a:r>
            <a:r>
              <a:rPr lang="pl-PL" sz="2000" i="1" baseline="-25000" dirty="0" err="1">
                <a:solidFill>
                  <a:srgbClr val="FFFF00"/>
                </a:solidFill>
              </a:rPr>
              <a:t>ij</a:t>
            </a:r>
            <a:r>
              <a:rPr lang="pl-PL" sz="2000" dirty="0">
                <a:solidFill>
                  <a:srgbClr val="FFFF00"/>
                </a:solidFill>
              </a:rPr>
              <a:t> = </a:t>
            </a:r>
            <a:r>
              <a:rPr lang="pl-PL" sz="2000" dirty="0">
                <a:solidFill>
                  <a:srgbClr val="FFFF00"/>
                </a:solidFill>
                <a:latin typeface="Symbol" pitchFamily="18" charset="2"/>
              </a:rPr>
              <a:t>e</a:t>
            </a:r>
            <a:r>
              <a:rPr lang="pl-PL" sz="2000" dirty="0">
                <a:solidFill>
                  <a:srgbClr val="FFFF00"/>
                </a:solidFill>
              </a:rPr>
              <a:t> </a:t>
            </a:r>
            <a:r>
              <a:rPr lang="pl-PL" sz="2000" dirty="0" smtClean="0">
                <a:solidFill>
                  <a:srgbClr val="FFFF00"/>
                </a:solidFill>
              </a:rPr>
              <a:t>x</a:t>
            </a:r>
            <a:r>
              <a:rPr lang="pl-PL" sz="2000" i="1" baseline="-25000" dirty="0" smtClean="0">
                <a:solidFill>
                  <a:srgbClr val="FFFF00"/>
                </a:solidFill>
              </a:rPr>
              <a:t>i </a:t>
            </a:r>
            <a:r>
              <a:rPr lang="en-US" sz="2000" dirty="0" smtClean="0">
                <a:solidFill>
                  <a:srgbClr val="FFFF00"/>
                </a:solidFill>
              </a:rPr>
              <a:t>(</a:t>
            </a:r>
            <a:r>
              <a:rPr lang="pl-PL" sz="2000" dirty="0" err="1" smtClean="0">
                <a:solidFill>
                  <a:srgbClr val="FFFF00"/>
                </a:solidFill>
              </a:rPr>
              <a:t>y</a:t>
            </a:r>
            <a:r>
              <a:rPr lang="pl-PL" sz="2000" i="1" baseline="-25000" dirty="0" err="1" smtClean="0">
                <a:solidFill>
                  <a:srgbClr val="FFFF00"/>
                </a:solidFill>
              </a:rPr>
              <a:t>j</a:t>
            </a:r>
            <a:r>
              <a:rPr lang="pl-PL" sz="2000" baseline="30000" dirty="0" smtClean="0">
                <a:solidFill>
                  <a:srgbClr val="FFFF00"/>
                </a:solidFill>
              </a:rPr>
              <a:t>+</a:t>
            </a:r>
            <a:r>
              <a:rPr lang="pl-PL" sz="2000" dirty="0" smtClean="0">
                <a:solidFill>
                  <a:srgbClr val="FFFF00"/>
                </a:solidFill>
                <a:latin typeface="Symbol" pitchFamily="18" charset="2"/>
              </a:rPr>
              <a:t>-</a:t>
            </a:r>
            <a:r>
              <a:rPr lang="pl-PL" sz="2000" dirty="0" err="1" smtClean="0">
                <a:solidFill>
                  <a:srgbClr val="FFFF00"/>
                </a:solidFill>
              </a:rPr>
              <a:t>y</a:t>
            </a:r>
            <a:r>
              <a:rPr lang="pl-PL" sz="2000" i="1" baseline="-25000" dirty="0" err="1" smtClean="0">
                <a:solidFill>
                  <a:srgbClr val="FFFF00"/>
                </a:solidFill>
              </a:rPr>
              <a:t>j</a:t>
            </a:r>
            <a:r>
              <a:rPr lang="pl-PL" sz="2000" b="1" baseline="30000" dirty="0" smtClean="0">
                <a:solidFill>
                  <a:srgbClr val="FFFF00"/>
                </a:solidFill>
                <a:latin typeface="Symbol" pitchFamily="18" charset="2"/>
              </a:rPr>
              <a:t>-</a:t>
            </a:r>
            <a:r>
              <a:rPr lang="en-US" sz="2000" dirty="0" smtClean="0">
                <a:solidFill>
                  <a:srgbClr val="FFFF00"/>
                </a:solidFill>
              </a:rPr>
              <a:t>)</a:t>
            </a:r>
            <a:endParaRPr lang="pl-PL" sz="2000" dirty="0">
              <a:solidFill>
                <a:srgbClr val="FFFFFF"/>
              </a:solidFill>
              <a:latin typeface="Calibri"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2" y="2276872"/>
            <a:ext cx="66675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188767"/>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685800" y="350838"/>
            <a:ext cx="7772400" cy="563562"/>
          </a:xfrm>
        </p:spPr>
        <p:txBody>
          <a:bodyPr/>
          <a:lstStyle/>
          <a:p>
            <a:pPr eaLnBrk="1" hangingPunct="1">
              <a:defRPr/>
            </a:pPr>
            <a:r>
              <a:rPr lang="pl-PL" sz="3600" dirty="0" err="1" smtClean="0">
                <a:solidFill>
                  <a:schemeClr val="bg2"/>
                </a:solidFill>
              </a:rPr>
              <a:t>Hebb</a:t>
            </a:r>
            <a:r>
              <a:rPr lang="pl-PL" sz="3600" dirty="0" smtClean="0">
                <a:solidFill>
                  <a:schemeClr val="bg2"/>
                </a:solidFill>
              </a:rPr>
              <a:t> + </a:t>
            </a:r>
            <a:r>
              <a:rPr lang="en-US" sz="3600" dirty="0" smtClean="0">
                <a:solidFill>
                  <a:schemeClr val="bg2"/>
                </a:solidFill>
              </a:rPr>
              <a:t>error correction</a:t>
            </a:r>
          </a:p>
        </p:txBody>
      </p:sp>
      <p:sp>
        <p:nvSpPr>
          <p:cNvPr id="3076" name="Rectangle 3"/>
          <p:cNvSpPr>
            <a:spLocks noGrp="1" noChangeArrowheads="1"/>
          </p:cNvSpPr>
          <p:nvPr>
            <p:ph type="body" sz="half" idx="1"/>
          </p:nvPr>
        </p:nvSpPr>
        <p:spPr>
          <a:xfrm>
            <a:off x="684213" y="1196975"/>
            <a:ext cx="8208962" cy="503238"/>
          </a:xfrm>
          <a:noFill/>
        </p:spPr>
        <p:txBody>
          <a:bodyPr/>
          <a:lstStyle/>
          <a:p>
            <a:pPr marL="0" indent="0" eaLnBrk="1" hangingPunct="1">
              <a:spcBef>
                <a:spcPct val="0"/>
              </a:spcBef>
              <a:buClrTx/>
              <a:buSzTx/>
              <a:buFontTx/>
              <a:buNone/>
            </a:pPr>
            <a:r>
              <a:rPr lang="en-US" sz="2000" dirty="0" smtClean="0">
                <a:solidFill>
                  <a:srgbClr val="FFFFFF"/>
                </a:solidFill>
              </a:rPr>
              <a:t>Both approaches are needed:</a:t>
            </a:r>
            <a:endParaRPr lang="pl-PL" sz="1000" dirty="0" smtClean="0">
              <a:solidFill>
                <a:srgbClr val="FFFFFF"/>
              </a:solidFill>
            </a:endParaRPr>
          </a:p>
        </p:txBody>
      </p:sp>
      <p:sp>
        <p:nvSpPr>
          <p:cNvPr id="3077" name="Rectangle 4"/>
          <p:cNvSpPr>
            <a:spLocks noChangeArrowheads="1"/>
          </p:cNvSpPr>
          <p:nvPr/>
        </p:nvSpPr>
        <p:spPr bwMode="auto">
          <a:xfrm>
            <a:off x="684213" y="2420938"/>
            <a:ext cx="8064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Calibri" pitchFamily="34" charset="0"/>
              </a:rPr>
              <a:t>Correlation learning and error terms</a:t>
            </a:r>
            <a:r>
              <a:rPr lang="pl-PL" sz="2000" dirty="0" smtClean="0">
                <a:solidFill>
                  <a:srgbClr val="FFFFFF"/>
                </a:solidFill>
                <a:latin typeface="Calibri" pitchFamily="34" charset="0"/>
              </a:rPr>
              <a:t>:</a:t>
            </a:r>
            <a:endParaRPr lang="pl-PL" sz="2000" dirty="0">
              <a:solidFill>
                <a:srgbClr val="FFFFFF"/>
              </a:solidFill>
              <a:latin typeface="Calibri" pitchFamily="34" charset="0"/>
            </a:endParaRPr>
          </a:p>
        </p:txBody>
      </p:sp>
      <p:pic>
        <p:nvPicPr>
          <p:cNvPr id="30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773238"/>
            <a:ext cx="26066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581525"/>
            <a:ext cx="4937125"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80" name="Rectangle 11"/>
          <p:cNvSpPr>
            <a:spLocks noChangeArrowheads="1"/>
          </p:cNvSpPr>
          <p:nvPr/>
        </p:nvSpPr>
        <p:spPr bwMode="auto">
          <a:xfrm>
            <a:off x="755650" y="4076700"/>
            <a:ext cx="309627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Calibri" pitchFamily="34" charset="0"/>
              </a:rPr>
              <a:t>Weighted combination</a:t>
            </a:r>
            <a:endParaRPr lang="pl-PL" sz="2000" dirty="0">
              <a:solidFill>
                <a:srgbClr val="FFFFFF"/>
              </a:solidFill>
              <a:latin typeface="Calibri" pitchFamily="34" charset="0"/>
            </a:endParaRPr>
          </a:p>
        </p:txBody>
      </p:sp>
      <p:sp>
        <p:nvSpPr>
          <p:cNvPr id="3081" name="Rectangle 12"/>
          <p:cNvSpPr>
            <a:spLocks noChangeArrowheads="1"/>
          </p:cNvSpPr>
          <p:nvPr/>
        </p:nvSpPr>
        <p:spPr bwMode="auto">
          <a:xfrm>
            <a:off x="755650" y="5300663"/>
            <a:ext cx="78486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err="1" smtClean="0">
                <a:solidFill>
                  <a:srgbClr val="FFFFFF"/>
                </a:solidFill>
                <a:latin typeface="Calibri" pitchFamily="34" charset="0"/>
              </a:rPr>
              <a:t>kWTA</a:t>
            </a:r>
            <a:r>
              <a:rPr lang="en-US" sz="2000" dirty="0" smtClean="0">
                <a:solidFill>
                  <a:srgbClr val="FFFFFF"/>
                </a:solidFill>
                <a:latin typeface="Calibri" pitchFamily="34" charset="0"/>
              </a:rPr>
              <a:t> implements inhibition inside layers, creating sparse internal representations.</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Neurons compete with each other and only the best neurons, specializing in a given task and only the most confident (i.e. highly active)</a:t>
            </a:r>
            <a:r>
              <a:rPr lang="pl-PL" sz="2000" dirty="0" smtClean="0">
                <a:solidFill>
                  <a:srgbClr val="FFFFFF"/>
                </a:solidFill>
                <a:latin typeface="Calibri" pitchFamily="34" charset="0"/>
              </a:rPr>
              <a:t>, </a:t>
            </a:r>
            <a:r>
              <a:rPr lang="en-US" sz="2000" dirty="0" smtClean="0">
                <a:solidFill>
                  <a:srgbClr val="FFFFFF"/>
                </a:solidFill>
                <a:latin typeface="Calibri" pitchFamily="34" charset="0"/>
              </a:rPr>
              <a:t>are left</a:t>
            </a:r>
            <a:r>
              <a:rPr lang="pl-PL" sz="2000" dirty="0" smtClean="0">
                <a:solidFill>
                  <a:srgbClr val="FFFFFF"/>
                </a:solidFill>
                <a:latin typeface="Calibri" pitchFamily="34" charset="0"/>
              </a:rPr>
              <a:t>. </a:t>
            </a:r>
            <a:endParaRPr lang="pl-PL" sz="2000" dirty="0">
              <a:solidFill>
                <a:srgbClr val="FFFFFF"/>
              </a:solidFill>
              <a:latin typeface="Calibri" pitchFamily="34" charset="0"/>
            </a:endParaRPr>
          </a:p>
        </p:txBody>
      </p:sp>
      <p:graphicFrame>
        <p:nvGraphicFramePr>
          <p:cNvPr id="3074" name="Object 5"/>
          <p:cNvGraphicFramePr>
            <a:graphicFrameLocks noChangeAspect="1"/>
          </p:cNvGraphicFramePr>
          <p:nvPr>
            <p:extLst>
              <p:ext uri="{D42A27DB-BD31-4B8C-83A1-F6EECF244321}">
                <p14:modId xmlns:p14="http://schemas.microsoft.com/office/powerpoint/2010/main" val="2264538515"/>
              </p:ext>
            </p:extLst>
          </p:nvPr>
        </p:nvGraphicFramePr>
        <p:xfrm>
          <a:off x="1767528" y="2855935"/>
          <a:ext cx="3344862" cy="1306513"/>
        </p:xfrm>
        <a:graphic>
          <a:graphicData uri="http://schemas.openxmlformats.org/presentationml/2006/ole">
            <mc:AlternateContent xmlns:mc="http://schemas.openxmlformats.org/markup-compatibility/2006">
              <mc:Choice xmlns:v="urn:schemas-microsoft-com:vml" Requires="v">
                <p:oleObj spid="_x0000_s13331" name="Equation" r:id="rId6" imgW="1460160" imgH="571320" progId="Equation.DSMT4">
                  <p:embed/>
                </p:oleObj>
              </mc:Choice>
              <mc:Fallback>
                <p:oleObj name="Equation" r:id="rId6" imgW="1460160" imgH="5713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7528" y="2855935"/>
                        <a:ext cx="3344862" cy="13065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5279" y="980728"/>
            <a:ext cx="3810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2"/>
          <p:cNvSpPr>
            <a:spLocks noChangeArrowheads="1"/>
          </p:cNvSpPr>
          <p:nvPr/>
        </p:nvSpPr>
        <p:spPr bwMode="auto">
          <a:xfrm>
            <a:off x="5652120" y="3430161"/>
            <a:ext cx="3290268" cy="100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Symbol" pitchFamily="18" charset="2"/>
              </a:rPr>
              <a:t>-</a:t>
            </a:r>
            <a:r>
              <a:rPr lang="en-US" sz="2000" dirty="0" smtClean="0">
                <a:solidFill>
                  <a:srgbClr val="FFFFFF"/>
                </a:solidFill>
                <a:latin typeface="Calibri" pitchFamily="34" charset="0"/>
              </a:rPr>
              <a:t> and + phases, expectations and feedbacks, alternate quickly, ~ 0.1 sec.</a:t>
            </a:r>
            <a:endParaRPr lang="pl-PL" sz="2000" dirty="0">
              <a:solidFill>
                <a:srgbClr val="FFFFFF"/>
              </a:solidFill>
              <a:latin typeface="Calibri" pitchFamily="34" charset="0"/>
            </a:endParaRPr>
          </a:p>
        </p:txBody>
      </p:sp>
    </p:spTree>
    <p:extLst>
      <p:ext uri="{BB962C8B-B14F-4D97-AF65-F5344CB8AC3E}">
        <p14:creationId xmlns:p14="http://schemas.microsoft.com/office/powerpoint/2010/main" val="4177715095"/>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Combo properties</a:t>
            </a:r>
          </a:p>
        </p:txBody>
      </p:sp>
      <p:sp>
        <p:nvSpPr>
          <p:cNvPr id="11267" name="Rectangle 3"/>
          <p:cNvSpPr>
            <a:spLocks noGrp="1" noChangeArrowheads="1"/>
          </p:cNvSpPr>
          <p:nvPr>
            <p:ph type="body" sz="half" idx="1"/>
          </p:nvPr>
        </p:nvSpPr>
        <p:spPr>
          <a:xfrm>
            <a:off x="684213" y="1196975"/>
            <a:ext cx="8208962" cy="2736081"/>
          </a:xfrm>
          <a:noFill/>
        </p:spPr>
        <p:txBody>
          <a:bodyPr/>
          <a:lstStyle/>
          <a:p>
            <a:pPr marL="0" indent="0" eaLnBrk="1" hangingPunct="1">
              <a:spcBef>
                <a:spcPct val="0"/>
              </a:spcBef>
              <a:buClrTx/>
              <a:buSzTx/>
              <a:buFontTx/>
              <a:buNone/>
            </a:pPr>
            <a:r>
              <a:rPr lang="pl-PL" sz="2000" dirty="0" err="1" smtClean="0">
                <a:solidFill>
                  <a:srgbClr val="FFFFFF"/>
                </a:solidFill>
              </a:rPr>
              <a:t>Hebb</a:t>
            </a:r>
            <a:r>
              <a:rPr lang="en-US" sz="2000" dirty="0" err="1" smtClean="0">
                <a:solidFill>
                  <a:srgbClr val="FFFFFF"/>
                </a:solidFill>
              </a:rPr>
              <a:t>ian</a:t>
            </a:r>
            <a:r>
              <a:rPr lang="en-US" sz="2000" dirty="0" smtClean="0">
                <a:solidFill>
                  <a:srgbClr val="FFFFFF"/>
                </a:solidFill>
              </a:rPr>
              <a:t> learning creates a model of basic features of the world, correlations between events and features but is not able to learn </a:t>
            </a:r>
            <a:r>
              <a:rPr lang="en-US" sz="2000" dirty="0" err="1" smtClean="0">
                <a:solidFill>
                  <a:srgbClr val="FFFFFF"/>
                </a:solidFill>
              </a:rPr>
              <a:t>heteroasscociations</a:t>
            </a:r>
            <a:r>
              <a:rPr lang="pl-PL" sz="2000" dirty="0" smtClean="0">
                <a:solidFill>
                  <a:srgbClr val="FFFFFF"/>
                </a:solidFill>
              </a:rPr>
              <a:t>. </a:t>
            </a:r>
            <a:endParaRPr lang="pl-PL" sz="1000" dirty="0" smtClean="0">
              <a:solidFill>
                <a:srgbClr val="FFFFFF"/>
              </a:solidFill>
            </a:endParaRPr>
          </a:p>
          <a:p>
            <a:pPr marL="0" indent="0" eaLnBrk="1" hangingPunct="1">
              <a:spcBef>
                <a:spcPct val="0"/>
              </a:spcBef>
              <a:buClrTx/>
              <a:buSzTx/>
              <a:buFontTx/>
              <a:buNone/>
            </a:pPr>
            <a:r>
              <a:rPr lang="en-US" sz="2000" dirty="0" smtClean="0">
                <a:solidFill>
                  <a:srgbClr val="FFFFFF"/>
                </a:solidFill>
              </a:rPr>
              <a:t>Hidden layers allow for transformation of data into different feature space while error correction learns arbitrary input-output relations (behaviors)</a:t>
            </a:r>
            <a:r>
              <a:rPr lang="pl-PL" sz="2000" dirty="0" smtClean="0">
                <a:solidFill>
                  <a:srgbClr val="FFFFFF"/>
                </a:solidFill>
              </a:rPr>
              <a:t>. </a:t>
            </a:r>
            <a:endParaRPr lang="pl-PL" sz="1000" dirty="0" smtClean="0">
              <a:solidFill>
                <a:srgbClr val="FFFFFF"/>
              </a:solidFill>
            </a:endParaRPr>
          </a:p>
          <a:p>
            <a:pPr marL="0" indent="0" eaLnBrk="1" hangingPunct="1">
              <a:spcBef>
                <a:spcPct val="0"/>
              </a:spcBef>
              <a:buClrTx/>
              <a:buSzTx/>
              <a:buFontTx/>
              <a:buNone/>
            </a:pPr>
            <a:r>
              <a:rPr lang="en-US" sz="2000" dirty="0" smtClean="0">
                <a:solidFill>
                  <a:srgbClr val="FFFFFF"/>
                </a:solidFill>
              </a:rPr>
              <a:t>Combined </a:t>
            </a:r>
            <a:r>
              <a:rPr lang="pl-PL" sz="2000" dirty="0" err="1" smtClean="0">
                <a:solidFill>
                  <a:srgbClr val="FFFFFF"/>
                </a:solidFill>
              </a:rPr>
              <a:t>Hebb</a:t>
            </a:r>
            <a:r>
              <a:rPr lang="en-US" sz="2000" dirty="0" err="1" smtClean="0">
                <a:solidFill>
                  <a:srgbClr val="FFFFFF"/>
                </a:solidFill>
              </a:rPr>
              <a:t>ian</a:t>
            </a:r>
            <a:r>
              <a:rPr lang="en-US" sz="2000" dirty="0" smtClean="0">
                <a:solidFill>
                  <a:srgbClr val="FFFFFF"/>
                </a:solidFill>
              </a:rPr>
              <a:t> correlation learning </a:t>
            </a:r>
            <a:r>
              <a:rPr lang="pl-PL" sz="2000" dirty="0" smtClean="0">
                <a:solidFill>
                  <a:srgbClr val="FFFF00"/>
                </a:solidFill>
              </a:rPr>
              <a:t>(x</a:t>
            </a:r>
            <a:r>
              <a:rPr lang="pl-PL" sz="2000" i="1" baseline="-25000" dirty="0" smtClean="0">
                <a:solidFill>
                  <a:srgbClr val="FFFF00"/>
                </a:solidFill>
              </a:rPr>
              <a:t>i</a:t>
            </a:r>
            <a:r>
              <a:rPr lang="pl-PL" sz="2000" dirty="0" smtClean="0">
                <a:solidFill>
                  <a:srgbClr val="FFFF00"/>
                </a:solidFill>
              </a:rPr>
              <a:t> </a:t>
            </a:r>
            <a:r>
              <a:rPr lang="en-US" sz="2000" baseline="-25000" dirty="0" smtClean="0">
                <a:solidFill>
                  <a:srgbClr val="FFFF00"/>
                </a:solidFill>
              </a:rPr>
              <a:t>~</a:t>
            </a:r>
            <a:r>
              <a:rPr lang="en-US" sz="2000" dirty="0" smtClean="0">
                <a:solidFill>
                  <a:srgbClr val="FFFF00"/>
                </a:solidFill>
              </a:rPr>
              <a:t> </a:t>
            </a:r>
            <a:r>
              <a:rPr lang="pl-PL" sz="2000" dirty="0" err="1" smtClean="0">
                <a:solidFill>
                  <a:srgbClr val="FFFF00"/>
                </a:solidFill>
              </a:rPr>
              <a:t>y</a:t>
            </a:r>
            <a:r>
              <a:rPr lang="pl-PL" sz="2000" i="1" baseline="-25000" dirty="0" err="1" smtClean="0">
                <a:solidFill>
                  <a:srgbClr val="FFFF00"/>
                </a:solidFill>
              </a:rPr>
              <a:t>j</a:t>
            </a:r>
            <a:r>
              <a:rPr lang="pl-PL" sz="2000" dirty="0" smtClean="0">
                <a:solidFill>
                  <a:srgbClr val="FFFF00"/>
                </a:solidFill>
              </a:rPr>
              <a:t>)</a:t>
            </a:r>
            <a:r>
              <a:rPr lang="pl-PL" sz="2000" dirty="0" smtClean="0">
                <a:solidFill>
                  <a:srgbClr val="FFC000"/>
                </a:solidFill>
              </a:rPr>
              <a:t> </a:t>
            </a:r>
            <a:r>
              <a:rPr lang="en-US" sz="2000" dirty="0" smtClean="0">
                <a:solidFill>
                  <a:srgbClr val="FFFFFF"/>
                </a:solidFill>
              </a:rPr>
              <a:t>and error correction learning should be able to learn everything in a biologically plausible way.</a:t>
            </a:r>
          </a:p>
          <a:p>
            <a:pPr marL="0" indent="0" eaLnBrk="1" hangingPunct="1">
              <a:spcBef>
                <a:spcPct val="0"/>
              </a:spcBef>
              <a:buClrTx/>
              <a:buSzTx/>
              <a:buFontTx/>
              <a:buNone/>
            </a:pPr>
            <a:r>
              <a:rPr lang="en-US" sz="2000" dirty="0" smtClean="0">
                <a:solidFill>
                  <a:srgbClr val="FFFFFF"/>
                </a:solidFill>
              </a:rPr>
              <a:t>Connections in the brain are bidirectional</a:t>
            </a:r>
            <a:r>
              <a:rPr lang="pl-PL" sz="2000" dirty="0" smtClean="0">
                <a:solidFill>
                  <a:srgbClr val="FFFFFF"/>
                </a:solidFill>
              </a:rPr>
              <a:t>.  </a:t>
            </a:r>
          </a:p>
        </p:txBody>
      </p:sp>
      <p:sp>
        <p:nvSpPr>
          <p:cNvPr id="11268" name="Rectangle 4"/>
          <p:cNvSpPr>
            <a:spLocks noChangeArrowheads="1"/>
          </p:cNvSpPr>
          <p:nvPr/>
        </p:nvSpPr>
        <p:spPr bwMode="auto">
          <a:xfrm>
            <a:off x="1614333" y="3697485"/>
            <a:ext cx="3604764" cy="9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mn-lt"/>
              </a:rPr>
              <a:t>Biology: no</a:t>
            </a:r>
            <a:r>
              <a:rPr lang="pl-PL" sz="2000" dirty="0" smtClean="0">
                <a:solidFill>
                  <a:srgbClr val="FFFFFF"/>
                </a:solidFill>
                <a:latin typeface="+mn-lt"/>
              </a:rPr>
              <a:t> </a:t>
            </a:r>
            <a:r>
              <a:rPr lang="pl-PL" sz="2000" dirty="0">
                <a:solidFill>
                  <a:schemeClr val="tx2"/>
                </a:solidFill>
                <a:latin typeface="+mn-lt"/>
              </a:rPr>
              <a:t>Ca</a:t>
            </a:r>
            <a:r>
              <a:rPr lang="pl-PL" sz="2000" baseline="30000" dirty="0">
                <a:solidFill>
                  <a:schemeClr val="tx2"/>
                </a:solidFill>
                <a:latin typeface="+mn-lt"/>
              </a:rPr>
              <a:t>2+</a:t>
            </a:r>
            <a:r>
              <a:rPr lang="pl-PL" sz="2000" dirty="0">
                <a:solidFill>
                  <a:srgbClr val="FFFFFF"/>
                </a:solidFill>
                <a:latin typeface="+mn-lt"/>
              </a:rPr>
              <a:t> = </a:t>
            </a:r>
            <a:r>
              <a:rPr lang="en-US" sz="2000" dirty="0" smtClean="0">
                <a:solidFill>
                  <a:srgbClr val="FFFFFF"/>
                </a:solidFill>
                <a:latin typeface="+mn-lt"/>
              </a:rPr>
              <a:t>no learning</a:t>
            </a:r>
            <a:r>
              <a:rPr lang="pl-PL" sz="2000" dirty="0" smtClean="0">
                <a:solidFill>
                  <a:srgbClr val="FFFFFF"/>
                </a:solidFill>
                <a:latin typeface="+mn-lt"/>
              </a:rPr>
              <a:t>; </a:t>
            </a:r>
            <a:r>
              <a:rPr lang="en-US" sz="2000" dirty="0" smtClean="0">
                <a:solidFill>
                  <a:srgbClr val="FFFFFF"/>
                </a:solidFill>
                <a:latin typeface="+mn-lt"/>
              </a:rPr>
              <a:t/>
            </a:r>
            <a:br>
              <a:rPr lang="en-US" sz="2000" dirty="0" smtClean="0">
                <a:solidFill>
                  <a:srgbClr val="FFFFFF"/>
                </a:solidFill>
                <a:latin typeface="+mn-lt"/>
              </a:rPr>
            </a:br>
            <a:r>
              <a:rPr lang="en-US" sz="2000" dirty="0" smtClean="0">
                <a:solidFill>
                  <a:srgbClr val="FFFFFF"/>
                </a:solidFill>
                <a:latin typeface="+mn-lt"/>
              </a:rPr>
              <a:t>little </a:t>
            </a:r>
            <a:r>
              <a:rPr lang="pl-PL" sz="2000" dirty="0" smtClean="0">
                <a:solidFill>
                  <a:schemeClr val="tx2"/>
                </a:solidFill>
                <a:latin typeface="+mn-lt"/>
              </a:rPr>
              <a:t>Ca</a:t>
            </a:r>
            <a:r>
              <a:rPr lang="pl-PL" sz="2000" baseline="30000" dirty="0" smtClean="0">
                <a:solidFill>
                  <a:schemeClr val="tx2"/>
                </a:solidFill>
                <a:latin typeface="+mn-lt"/>
              </a:rPr>
              <a:t>2</a:t>
            </a:r>
            <a:r>
              <a:rPr lang="pl-PL" sz="2000" baseline="30000" dirty="0">
                <a:solidFill>
                  <a:schemeClr val="tx2"/>
                </a:solidFill>
                <a:latin typeface="+mn-lt"/>
              </a:rPr>
              <a:t>+</a:t>
            </a:r>
            <a:r>
              <a:rPr lang="pl-PL" sz="2000" dirty="0">
                <a:solidFill>
                  <a:srgbClr val="FFFFFF"/>
                </a:solidFill>
                <a:latin typeface="+mn-lt"/>
              </a:rPr>
              <a:t> = LTD, </a:t>
            </a:r>
            <a:r>
              <a:rPr lang="en-US" sz="2000" dirty="0" smtClean="0">
                <a:solidFill>
                  <a:srgbClr val="FFFFFF"/>
                </a:solidFill>
                <a:latin typeface="+mn-lt"/>
              </a:rPr>
              <a:t/>
            </a:r>
            <a:br>
              <a:rPr lang="en-US" sz="2000" dirty="0" smtClean="0">
                <a:solidFill>
                  <a:srgbClr val="FFFFFF"/>
                </a:solidFill>
                <a:latin typeface="+mn-lt"/>
              </a:rPr>
            </a:br>
            <a:r>
              <a:rPr lang="en-US" sz="2000" dirty="0" smtClean="0">
                <a:solidFill>
                  <a:srgbClr val="FFFFFF"/>
                </a:solidFill>
                <a:latin typeface="+mn-lt"/>
              </a:rPr>
              <a:t>a lot of</a:t>
            </a:r>
            <a:r>
              <a:rPr lang="pl-PL" sz="2000" dirty="0" smtClean="0">
                <a:solidFill>
                  <a:srgbClr val="FFFFFF"/>
                </a:solidFill>
                <a:latin typeface="+mn-lt"/>
              </a:rPr>
              <a:t> </a:t>
            </a:r>
            <a:r>
              <a:rPr lang="pl-PL" sz="2000" dirty="0">
                <a:solidFill>
                  <a:schemeClr val="tx2"/>
                </a:solidFill>
                <a:latin typeface="+mn-lt"/>
              </a:rPr>
              <a:t>Ca</a:t>
            </a:r>
            <a:r>
              <a:rPr lang="pl-PL" sz="2000" baseline="30000" dirty="0">
                <a:solidFill>
                  <a:schemeClr val="tx2"/>
                </a:solidFill>
                <a:latin typeface="+mn-lt"/>
              </a:rPr>
              <a:t>2+</a:t>
            </a:r>
            <a:r>
              <a:rPr lang="pl-PL" sz="2000" dirty="0">
                <a:solidFill>
                  <a:srgbClr val="FFFFFF"/>
                </a:solidFill>
                <a:latin typeface="+mn-lt"/>
              </a:rPr>
              <a:t> = </a:t>
            </a:r>
            <a:r>
              <a:rPr lang="pl-PL" sz="2000" dirty="0" smtClean="0">
                <a:solidFill>
                  <a:srgbClr val="FFFFFF"/>
                </a:solidFill>
                <a:latin typeface="+mn-lt"/>
              </a:rPr>
              <a:t>LTP</a:t>
            </a:r>
            <a:r>
              <a:rPr lang="en-US" sz="2000" dirty="0" smtClean="0">
                <a:solidFill>
                  <a:srgbClr val="FFFFFF"/>
                </a:solidFill>
                <a:latin typeface="+mn-lt"/>
              </a:rPr>
              <a:t>.</a:t>
            </a:r>
            <a:endParaRPr lang="pl-PL" sz="2000" dirty="0">
              <a:solidFill>
                <a:srgbClr val="FFFFFF"/>
              </a:solidFill>
              <a:latin typeface="+mn-l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369" y="5080733"/>
            <a:ext cx="34210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803" y="3544968"/>
            <a:ext cx="2903538"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tangle 4"/>
          <p:cNvSpPr>
            <a:spLocks noChangeArrowheads="1"/>
          </p:cNvSpPr>
          <p:nvPr/>
        </p:nvSpPr>
        <p:spPr bwMode="auto">
          <a:xfrm>
            <a:off x="653825" y="4869161"/>
            <a:ext cx="3486127"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mn-lt"/>
              </a:rPr>
              <a:t>+ = LTP, </a:t>
            </a:r>
            <a:r>
              <a:rPr lang="en-US" sz="2000" dirty="0" smtClean="0">
                <a:solidFill>
                  <a:srgbClr val="FFFFFF"/>
                </a:solidFill>
                <a:latin typeface="Symbol" pitchFamily="18" charset="2"/>
              </a:rPr>
              <a:t>-</a:t>
            </a:r>
            <a:r>
              <a:rPr lang="en-US" sz="2000" dirty="0" smtClean="0">
                <a:solidFill>
                  <a:srgbClr val="FFFFFF"/>
                </a:solidFill>
                <a:latin typeface="+mn-lt"/>
              </a:rPr>
              <a:t> =</a:t>
            </a:r>
            <a:r>
              <a:rPr lang="pl-PL" sz="2000" dirty="0" smtClean="0">
                <a:solidFill>
                  <a:srgbClr val="FFFFFF"/>
                </a:solidFill>
                <a:latin typeface="+mn-lt"/>
              </a:rPr>
              <a:t>LTD</a:t>
            </a:r>
            <a:r>
              <a:rPr lang="en-US" sz="2000" dirty="0" smtClean="0">
                <a:solidFill>
                  <a:srgbClr val="FFFFFF"/>
                </a:solidFill>
                <a:latin typeface="+mn-lt"/>
              </a:rPr>
              <a:t> in the table, </a:t>
            </a:r>
            <a:br>
              <a:rPr lang="en-US" sz="2000" dirty="0" smtClean="0">
                <a:solidFill>
                  <a:srgbClr val="FFFFFF"/>
                </a:solidFill>
                <a:latin typeface="+mn-lt"/>
              </a:rPr>
            </a:br>
            <a:r>
              <a:rPr lang="en-US" sz="2000" dirty="0" smtClean="0">
                <a:solidFill>
                  <a:srgbClr val="FFFFFF"/>
                </a:solidFill>
                <a:latin typeface="+mn-lt"/>
              </a:rPr>
              <a:t>LTD = unfulfilled expectations</a:t>
            </a:r>
            <a:r>
              <a:rPr lang="pl-PL" sz="2000" dirty="0" smtClean="0">
                <a:solidFill>
                  <a:srgbClr val="FFFFFF"/>
                </a:solidFill>
                <a:latin typeface="+mn-lt"/>
              </a:rPr>
              <a:t>, </a:t>
            </a:r>
            <a:r>
              <a:rPr lang="en-US" sz="2000" dirty="0" smtClean="0">
                <a:solidFill>
                  <a:srgbClr val="FFFFFF"/>
                </a:solidFill>
                <a:latin typeface="+mn-lt"/>
              </a:rPr>
              <a:t/>
            </a:r>
            <a:br>
              <a:rPr lang="en-US" sz="2000" dirty="0" smtClean="0">
                <a:solidFill>
                  <a:srgbClr val="FFFFFF"/>
                </a:solidFill>
                <a:latin typeface="+mn-lt"/>
              </a:rPr>
            </a:br>
            <a:r>
              <a:rPr lang="en-US" sz="2000" dirty="0" smtClean="0">
                <a:solidFill>
                  <a:srgbClr val="FFFFFF"/>
                </a:solidFill>
                <a:latin typeface="+mn-lt"/>
              </a:rPr>
              <a:t>only the</a:t>
            </a:r>
            <a:r>
              <a:rPr lang="pl-PL" sz="2000" dirty="0" smtClean="0">
                <a:solidFill>
                  <a:srgbClr val="FFFFFF"/>
                </a:solidFill>
                <a:latin typeface="+mn-lt"/>
              </a:rPr>
              <a:t> –</a:t>
            </a:r>
            <a:r>
              <a:rPr lang="en-US" sz="2000" dirty="0" smtClean="0">
                <a:solidFill>
                  <a:srgbClr val="FFFFFF"/>
                </a:solidFill>
                <a:latin typeface="+mn-lt"/>
              </a:rPr>
              <a:t> phase without enhancement from the </a:t>
            </a:r>
            <a:br>
              <a:rPr lang="en-US" sz="2000" dirty="0" smtClean="0">
                <a:solidFill>
                  <a:srgbClr val="FFFFFF"/>
                </a:solidFill>
                <a:latin typeface="+mn-lt"/>
              </a:rPr>
            </a:br>
            <a:r>
              <a:rPr lang="pl-PL" sz="2000" dirty="0" smtClean="0">
                <a:solidFill>
                  <a:srgbClr val="FFFFFF"/>
                </a:solidFill>
                <a:latin typeface="+mn-lt"/>
              </a:rPr>
              <a:t>+</a:t>
            </a:r>
            <a:r>
              <a:rPr lang="en-US" sz="2000" dirty="0" smtClean="0">
                <a:solidFill>
                  <a:srgbClr val="FFFFFF"/>
                </a:solidFill>
                <a:latin typeface="+mn-lt"/>
              </a:rPr>
              <a:t> or outcome phase</a:t>
            </a:r>
            <a:r>
              <a:rPr lang="pl-PL" sz="2000" dirty="0" smtClean="0">
                <a:solidFill>
                  <a:srgbClr val="FFFFFF"/>
                </a:solidFill>
                <a:latin typeface="+mn-lt"/>
              </a:rPr>
              <a:t>. </a:t>
            </a:r>
            <a:endParaRPr lang="pl-PL" sz="2000" dirty="0">
              <a:solidFill>
                <a:srgbClr val="FFFFFF"/>
              </a:solidFill>
              <a:latin typeface="+mn-lt"/>
            </a:endParaRPr>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085" y="5600700"/>
            <a:ext cx="54387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021753"/>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685800" y="350838"/>
            <a:ext cx="7772400" cy="563562"/>
          </a:xfrm>
        </p:spPr>
        <p:txBody>
          <a:bodyPr/>
          <a:lstStyle/>
          <a:p>
            <a:pPr eaLnBrk="1" hangingPunct="1">
              <a:defRPr/>
            </a:pPr>
            <a:r>
              <a:rPr lang="en-US" sz="3600" dirty="0" smtClean="0"/>
              <a:t>Multiple constraint satisfaction</a:t>
            </a:r>
          </a:p>
        </p:txBody>
      </p:sp>
      <p:sp>
        <p:nvSpPr>
          <p:cNvPr id="11267" name="Rectangle 3"/>
          <p:cNvSpPr>
            <a:spLocks noGrp="1" noChangeArrowheads="1"/>
          </p:cNvSpPr>
          <p:nvPr>
            <p:ph type="body" sz="half" idx="1"/>
          </p:nvPr>
        </p:nvSpPr>
        <p:spPr>
          <a:xfrm>
            <a:off x="688214" y="1052737"/>
            <a:ext cx="8208962" cy="2232248"/>
          </a:xfrm>
          <a:noFill/>
        </p:spPr>
        <p:txBody>
          <a:bodyPr/>
          <a:lstStyle/>
          <a:p>
            <a:r>
              <a:rPr lang="en-US" dirty="0" smtClean="0"/>
              <a:t>Bidirectional </a:t>
            </a:r>
            <a:r>
              <a:rPr lang="en-US" dirty="0"/>
              <a:t>connectivity </a:t>
            </a:r>
            <a:r>
              <a:rPr lang="en-US" dirty="0" smtClean="0"/>
              <a:t>leads to an</a:t>
            </a:r>
            <a:r>
              <a:rPr lang="en-US" dirty="0"/>
              <a:t> </a:t>
            </a:r>
            <a:r>
              <a:rPr lang="en-US" b="1" dirty="0"/>
              <a:t>attractor </a:t>
            </a:r>
            <a:r>
              <a:rPr lang="en-US" b="1" dirty="0" smtClean="0"/>
              <a:t>dynamics,</a:t>
            </a:r>
            <a:r>
              <a:rPr lang="en-US" dirty="0"/>
              <a:t> or </a:t>
            </a:r>
            <a:r>
              <a:rPr lang="en-US" b="1" dirty="0"/>
              <a:t>multiple constraint </a:t>
            </a:r>
            <a:r>
              <a:rPr lang="en-US" b="1" dirty="0" smtClean="0"/>
              <a:t>satisfaction</a:t>
            </a:r>
            <a:r>
              <a:rPr lang="en-US" dirty="0" smtClean="0"/>
              <a:t>: the </a:t>
            </a:r>
            <a:r>
              <a:rPr lang="en-US" dirty="0"/>
              <a:t>network can start off in </a:t>
            </a:r>
            <a:r>
              <a:rPr lang="en-US" dirty="0" smtClean="0"/>
              <a:t>many initial states (the region called basin of attractor) and evolve towards specific attractor or prototype state</a:t>
            </a:r>
            <a:r>
              <a:rPr lang="en-US" dirty="0"/>
              <a:t>, representing </a:t>
            </a:r>
            <a:r>
              <a:rPr lang="en-US" dirty="0" smtClean="0"/>
              <a:t>cleaned-up</a:t>
            </a:r>
            <a:r>
              <a:rPr lang="en-US" dirty="0"/>
              <a:t>, stable interpretation of a noisy or ambiguous input pattern. </a:t>
            </a:r>
          </a:p>
          <a:p>
            <a:r>
              <a:rPr lang="en-US" dirty="0" smtClean="0"/>
              <a:t>This state is a compromise between multiple constraints, minimizing overall energy of the system.</a:t>
            </a:r>
          </a:p>
        </p:txBody>
      </p:sp>
      <p:sp>
        <p:nvSpPr>
          <p:cNvPr id="8" name="Rectangle 4"/>
          <p:cNvSpPr>
            <a:spLocks noChangeArrowheads="1"/>
          </p:cNvSpPr>
          <p:nvPr/>
        </p:nvSpPr>
        <p:spPr bwMode="auto">
          <a:xfrm>
            <a:off x="653825" y="5949279"/>
            <a:ext cx="8382671"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2000" dirty="0" smtClean="0">
                <a:solidFill>
                  <a:srgbClr val="FFFFFF"/>
                </a:solidFill>
                <a:latin typeface="+mn-lt"/>
              </a:rPr>
              <a:t>Attractor dynamics is best visualized using recurrence plots or using Fuzzy Symbolic Dynamics technique to see high-dimensional trajectories.  </a:t>
            </a:r>
            <a:endParaRPr lang="pl-PL" sz="2000" dirty="0">
              <a:solidFill>
                <a:srgbClr val="FFFFFF"/>
              </a:solidFill>
              <a:latin typeface="+mn-lt"/>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57105"/>
            <a:ext cx="28575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368003"/>
            <a:ext cx="28575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4"/>
          <p:cNvSpPr>
            <a:spLocks noChangeArrowheads="1"/>
          </p:cNvSpPr>
          <p:nvPr/>
        </p:nvSpPr>
        <p:spPr bwMode="auto">
          <a:xfrm>
            <a:off x="7789540" y="3377529"/>
            <a:ext cx="1246956"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smtClean="0">
                <a:solidFill>
                  <a:srgbClr val="FFFFFF"/>
                </a:solidFill>
                <a:latin typeface="+mn-lt"/>
              </a:rPr>
              <a:t>Color </a:t>
            </a:r>
            <a:br>
              <a:rPr lang="en-US" sz="1800" dirty="0" smtClean="0">
                <a:solidFill>
                  <a:srgbClr val="FFFFFF"/>
                </a:solidFill>
                <a:latin typeface="+mn-lt"/>
              </a:rPr>
            </a:br>
            <a:r>
              <a:rPr lang="en-US" sz="1800" dirty="0" smtClean="0">
                <a:solidFill>
                  <a:srgbClr val="FFFFFF"/>
                </a:solidFill>
                <a:latin typeface="+mn-lt"/>
              </a:rPr>
              <a:t>= time, several attractors for words, fast transitions;</a:t>
            </a:r>
          </a:p>
          <a:p>
            <a:pPr algn="l"/>
            <a:r>
              <a:rPr lang="en-US" sz="1800" dirty="0" smtClean="0">
                <a:solidFill>
                  <a:srgbClr val="FFFFFF"/>
                </a:solidFill>
                <a:latin typeface="+mn-lt"/>
              </a:rPr>
              <a:t>axis (</a:t>
            </a:r>
            <a:r>
              <a:rPr lang="en-US" sz="1800" dirty="0" err="1" smtClean="0">
                <a:solidFill>
                  <a:srgbClr val="FFFFFF"/>
                </a:solidFill>
                <a:latin typeface="+mn-lt"/>
              </a:rPr>
              <a:t>x,y,x</a:t>
            </a:r>
            <a:r>
              <a:rPr lang="en-US" sz="1800" dirty="0" smtClean="0">
                <a:solidFill>
                  <a:srgbClr val="FFFFFF"/>
                </a:solidFill>
                <a:latin typeface="+mn-lt"/>
              </a:rPr>
              <a:t>) = position.  </a:t>
            </a:r>
            <a:endParaRPr lang="pl-PL" sz="1800" dirty="0">
              <a:solidFill>
                <a:srgbClr val="FFFFFF"/>
              </a:solidFill>
              <a:latin typeface="+mn-lt"/>
            </a:endParaRPr>
          </a:p>
        </p:txBody>
      </p:sp>
      <p:sp>
        <p:nvSpPr>
          <p:cNvPr id="15" name="Rectangle 4"/>
          <p:cNvSpPr>
            <a:spLocks noChangeArrowheads="1"/>
          </p:cNvSpPr>
          <p:nvPr/>
        </p:nvSpPr>
        <p:spPr bwMode="auto">
          <a:xfrm>
            <a:off x="3685084" y="3490853"/>
            <a:ext cx="1246956" cy="230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800" dirty="0" smtClean="0">
                <a:solidFill>
                  <a:srgbClr val="FFFFFF"/>
                </a:solidFill>
                <a:latin typeface="+mn-lt"/>
              </a:rPr>
              <a:t>Color = distance from the point at a given time shown on x, y axis. </a:t>
            </a:r>
            <a:endParaRPr lang="pl-PL" sz="1800" dirty="0">
              <a:solidFill>
                <a:srgbClr val="FFFFFF"/>
              </a:solidFill>
              <a:latin typeface="+mn-lt"/>
            </a:endParaRPr>
          </a:p>
        </p:txBody>
      </p:sp>
    </p:spTree>
    <p:extLst>
      <p:ext uri="{BB962C8B-B14F-4D97-AF65-F5344CB8AC3E}">
        <p14:creationId xmlns:p14="http://schemas.microsoft.com/office/powerpoint/2010/main" val="1946121106"/>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85800" y="350838"/>
            <a:ext cx="7772400" cy="563562"/>
          </a:xfrm>
        </p:spPr>
        <p:txBody>
          <a:bodyPr/>
          <a:lstStyle/>
          <a:p>
            <a:pPr eaLnBrk="1" hangingPunct="1">
              <a:defRPr/>
            </a:pPr>
            <a:r>
              <a:rPr lang="pl-PL" sz="3600" dirty="0" err="1" smtClean="0">
                <a:solidFill>
                  <a:schemeClr val="bg2"/>
                </a:solidFill>
              </a:rPr>
              <a:t>Leabra</a:t>
            </a:r>
            <a:r>
              <a:rPr lang="en-US" sz="3600" dirty="0" smtClean="0">
                <a:solidFill>
                  <a:schemeClr val="bg2"/>
                </a:solidFill>
              </a:rPr>
              <a:t> learning model</a:t>
            </a:r>
          </a:p>
        </p:txBody>
      </p:sp>
      <p:sp>
        <p:nvSpPr>
          <p:cNvPr id="13315" name="Rectangle 3"/>
          <p:cNvSpPr>
            <a:spLocks noGrp="1" noChangeArrowheads="1"/>
          </p:cNvSpPr>
          <p:nvPr>
            <p:ph type="body" sz="half" idx="1"/>
          </p:nvPr>
        </p:nvSpPr>
        <p:spPr>
          <a:xfrm>
            <a:off x="755576" y="5445224"/>
            <a:ext cx="8208963" cy="1081088"/>
          </a:xfrm>
          <a:noFill/>
        </p:spPr>
        <p:txBody>
          <a:bodyPr/>
          <a:lstStyle/>
          <a:p>
            <a:pPr marL="0" indent="0" eaLnBrk="1" hangingPunct="1">
              <a:spcBef>
                <a:spcPct val="0"/>
              </a:spcBef>
              <a:buClrTx/>
              <a:buSzTx/>
              <a:buFontTx/>
              <a:buNone/>
            </a:pPr>
            <a:r>
              <a:rPr lang="pl-PL" sz="2000" dirty="0" smtClean="0">
                <a:solidFill>
                  <a:srgbClr val="FFFFFF"/>
                </a:solidFill>
              </a:rPr>
              <a:t>6 </a:t>
            </a:r>
            <a:r>
              <a:rPr lang="en-US" sz="2000" dirty="0" smtClean="0">
                <a:solidFill>
                  <a:srgbClr val="FFFFFF"/>
                </a:solidFill>
              </a:rPr>
              <a:t>principles embedded in </a:t>
            </a:r>
            <a:r>
              <a:rPr lang="en-US" sz="2000" dirty="0" err="1" smtClean="0">
                <a:solidFill>
                  <a:srgbClr val="FFFFFF"/>
                </a:solidFill>
              </a:rPr>
              <a:t>Leabra</a:t>
            </a:r>
            <a:r>
              <a:rPr lang="en-US" sz="2000" dirty="0" smtClean="0">
                <a:solidFill>
                  <a:srgbClr val="FFFFFF"/>
                </a:solidFill>
              </a:rPr>
              <a:t>: </a:t>
            </a:r>
            <a:r>
              <a:rPr lang="pl-PL" sz="2000" dirty="0" smtClean="0">
                <a:solidFill>
                  <a:srgbClr val="FFFFFF"/>
                </a:solidFill>
              </a:rPr>
              <a:t/>
            </a:r>
            <a:br>
              <a:rPr lang="pl-PL" sz="2000" dirty="0" smtClean="0">
                <a:solidFill>
                  <a:srgbClr val="FFFFFF"/>
                </a:solidFill>
              </a:rPr>
            </a:br>
            <a:r>
              <a:rPr lang="en-US" sz="2000" dirty="0" smtClean="0">
                <a:solidFill>
                  <a:srgbClr val="FFFFFF"/>
                </a:solidFill>
              </a:rPr>
              <a:t>integrate &amp; fire point neurons</a:t>
            </a:r>
            <a:r>
              <a:rPr lang="pl-PL" sz="2000" dirty="0" smtClean="0">
                <a:solidFill>
                  <a:srgbClr val="FFFFFF"/>
                </a:solidFill>
              </a:rPr>
              <a:t>, </a:t>
            </a:r>
            <a:r>
              <a:rPr lang="en-US" sz="2000" dirty="0" err="1" smtClean="0">
                <a:solidFill>
                  <a:srgbClr val="FFFFFF"/>
                </a:solidFill>
              </a:rPr>
              <a:t>kWTA</a:t>
            </a:r>
            <a:r>
              <a:rPr lang="en-US" dirty="0"/>
              <a:t>, </a:t>
            </a:r>
            <a:r>
              <a:rPr lang="en-US" dirty="0" smtClean="0"/>
              <a:t>sparse distributed representations, many </a:t>
            </a:r>
            <a:r>
              <a:rPr lang="en-US" dirty="0"/>
              <a:t>layers of transformation, </a:t>
            </a:r>
            <a:r>
              <a:rPr lang="pl-PL" sz="2000" dirty="0" err="1" smtClean="0">
                <a:solidFill>
                  <a:srgbClr val="FFFFFF"/>
                </a:solidFill>
              </a:rPr>
              <a:t>Hebb</a:t>
            </a:r>
            <a:r>
              <a:rPr lang="en-US" sz="2000" dirty="0" smtClean="0">
                <a:solidFill>
                  <a:srgbClr val="FFFFFF"/>
                </a:solidFill>
              </a:rPr>
              <a:t> &amp;</a:t>
            </a:r>
            <a:r>
              <a:rPr lang="pl-PL" sz="2000" dirty="0" smtClean="0">
                <a:solidFill>
                  <a:srgbClr val="FFFFFF"/>
                </a:solidFill>
              </a:rPr>
              <a:t> </a:t>
            </a:r>
            <a:r>
              <a:rPr lang="en-US" sz="2000" dirty="0" smtClean="0">
                <a:solidFill>
                  <a:srgbClr val="FFFFFF"/>
                </a:solidFill>
              </a:rPr>
              <a:t>error correction learning</a:t>
            </a:r>
            <a:r>
              <a:rPr lang="pl-PL" sz="2000" dirty="0" smtClean="0">
                <a:solidFill>
                  <a:srgbClr val="FFFFFF"/>
                </a:solidFill>
              </a:rPr>
              <a:t>. </a:t>
            </a:r>
            <a:endParaRPr lang="pl-PL" sz="1000" dirty="0" smtClean="0">
              <a:solidFill>
                <a:srgbClr val="FFFFFF"/>
              </a:solidFill>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678" y="1190284"/>
            <a:ext cx="42862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539551" y="1916832"/>
            <a:ext cx="4104481" cy="282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600"/>
              </a:spcAft>
              <a:buClr>
                <a:schemeClr val="tx2"/>
              </a:buClr>
              <a:buSzPct val="115000"/>
              <a:buChar char="•"/>
              <a:defRPr sz="2000" baseline="0">
                <a:solidFill>
                  <a:srgbClr val="FFFFFF"/>
                </a:solidFill>
                <a:latin typeface="Calibri" pitchFamily="34" charset="0"/>
                <a:ea typeface="+mn-ea"/>
                <a:cs typeface="+mn-cs"/>
              </a:defRPr>
            </a:lvl1pPr>
            <a:lvl2pPr marL="742950" indent="-285750" algn="l" rtl="0" eaLnBrk="0" fontAlgn="base" hangingPunct="0">
              <a:spcBef>
                <a:spcPts val="12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baseline="0">
                <a:solidFill>
                  <a:srgbClr val="FFFFFF"/>
                </a:solidFill>
                <a:latin typeface="Calibri" pitchFamily="34" charset="0"/>
              </a:defRPr>
            </a:lvl3pPr>
            <a:lvl4pPr marL="1600200" indent="-228600" algn="l" rtl="0" eaLnBrk="0" fontAlgn="base" hangingPunct="0">
              <a:spcBef>
                <a:spcPct val="0"/>
              </a:spcBef>
              <a:spcAft>
                <a:spcPts val="300"/>
              </a:spcAft>
              <a:buChar char="–"/>
              <a:defRPr sz="1400" baseline="0">
                <a:solidFill>
                  <a:srgbClr val="FFFFFF"/>
                </a:solidFill>
                <a:latin typeface="Calibri" pitchFamily="34" charset="0"/>
              </a:defRPr>
            </a:lvl4pPr>
            <a:lvl5pPr marL="2057400" indent="-228600" algn="l" rtl="0" eaLnBrk="0" fontAlgn="base" hangingPunct="0">
              <a:spcBef>
                <a:spcPct val="0"/>
              </a:spcBef>
              <a:spcAft>
                <a:spcPts val="300"/>
              </a:spcAft>
              <a:buClr>
                <a:schemeClr val="tx2"/>
              </a:buClr>
              <a:buSzPct val="110000"/>
              <a:buChar char="•"/>
              <a:defRPr sz="1400" baseline="0">
                <a:solidFill>
                  <a:srgbClr val="FFFFFF"/>
                </a:solidFill>
                <a:latin typeface="Calibri" pitchFamily="34" charset="0"/>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0" indent="0" eaLnBrk="1" hangingPunct="1">
              <a:spcBef>
                <a:spcPct val="0"/>
              </a:spcBef>
              <a:buClrTx/>
              <a:buSzTx/>
              <a:buFontTx/>
              <a:buNone/>
            </a:pPr>
            <a:r>
              <a:rPr lang="en-US" dirty="0" err="1"/>
              <a:t>Leabra</a:t>
            </a:r>
            <a:r>
              <a:rPr lang="en-US" dirty="0"/>
              <a:t> </a:t>
            </a:r>
            <a:r>
              <a:rPr lang="en-US" dirty="0" smtClean="0"/>
              <a:t>= </a:t>
            </a:r>
            <a:br>
              <a:rPr lang="en-US" dirty="0" smtClean="0"/>
            </a:br>
            <a:r>
              <a:rPr lang="en-US" i="1" dirty="0" smtClean="0"/>
              <a:t>Learning </a:t>
            </a:r>
            <a:r>
              <a:rPr lang="en-US" i="1" dirty="0"/>
              <a:t>in an Error-driven and Associative, Biologically Realistic </a:t>
            </a:r>
            <a:r>
              <a:rPr lang="en-US" i="1" dirty="0" smtClean="0"/>
              <a:t>Algorithm</a:t>
            </a:r>
          </a:p>
          <a:p>
            <a:pPr marL="0" indent="0" eaLnBrk="1" hangingPunct="1">
              <a:spcBef>
                <a:spcPct val="0"/>
              </a:spcBef>
              <a:buClrTx/>
              <a:buSzTx/>
              <a:buFontTx/>
              <a:buNone/>
            </a:pPr>
            <a:endParaRPr lang="en-US" sz="1000" i="1" dirty="0"/>
          </a:p>
          <a:p>
            <a:pPr marL="0" indent="0" eaLnBrk="1" hangingPunct="1">
              <a:spcBef>
                <a:spcPct val="0"/>
              </a:spcBef>
              <a:buClrTx/>
              <a:buSzTx/>
              <a:buFontTx/>
              <a:buNone/>
            </a:pPr>
            <a:r>
              <a:rPr lang="en-US" dirty="0" smtClean="0"/>
              <a:t>So far we are discussing only how local learning is possible, but all this has to be embedded in overall cognitive architecture. </a:t>
            </a:r>
            <a:endParaRPr lang="pl-PL" dirty="0" smtClean="0"/>
          </a:p>
        </p:txBody>
      </p:sp>
    </p:spTree>
    <p:extLst>
      <p:ext uri="{BB962C8B-B14F-4D97-AF65-F5344CB8AC3E}">
        <p14:creationId xmlns:p14="http://schemas.microsoft.com/office/powerpoint/2010/main" val="3849868445"/>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600" dirty="0" smtClean="0">
                <a:solidFill>
                  <a:schemeClr val="bg2"/>
                </a:solidFill>
              </a:rPr>
              <a:t>Back-up your memory!</a:t>
            </a:r>
            <a:endParaRPr lang="en-US" sz="3600" dirty="0">
              <a:solidFill>
                <a:schemeClr val="bg2"/>
              </a:solidFill>
            </a:endParaRPr>
          </a:p>
        </p:txBody>
      </p:sp>
      <p:pic>
        <p:nvPicPr>
          <p:cNvPr id="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676656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87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a:xfrm>
            <a:off x="660400" y="441325"/>
            <a:ext cx="7772400" cy="487363"/>
          </a:xfrm>
          <a:noFill/>
          <a:effectLst/>
          <a:extLst>
            <a:ext uri="{909E8E84-426E-40DD-AFC4-6F175D3DCCD1}">
              <a14:hiddenFill xmlns:a14="http://schemas.microsoft.com/office/drawing/2010/main">
                <a:solidFill>
                  <a:srgbClr val="006600"/>
                </a:solidFill>
              </a14:hiddenFill>
            </a:ext>
          </a:extLst>
        </p:spPr>
        <p:txBody>
          <a:bodyPr/>
          <a:lstStyle/>
          <a:p>
            <a:r>
              <a:rPr lang="en-US" dirty="0">
                <a:solidFill>
                  <a:schemeClr val="bg2"/>
                </a:solidFill>
              </a:rPr>
              <a:t>SOM: idea</a:t>
            </a:r>
          </a:p>
        </p:txBody>
      </p:sp>
      <p:pic>
        <p:nvPicPr>
          <p:cNvPr id="11489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02588" y="1102297"/>
            <a:ext cx="4937125" cy="3787775"/>
          </a:xfrm>
          <a:noFill/>
          <a:ln/>
          <a:extLst>
            <a:ext uri="{91240B29-F687-4F45-9708-019B960494DF}">
              <a14:hiddenLine xmlns:a14="http://schemas.microsoft.com/office/drawing/2010/main" w="25400" cap="flat" cmpd="sng">
                <a:solidFill>
                  <a:schemeClr val="tx1"/>
                </a:solidFill>
                <a:prstDash val="solid"/>
                <a:miter lim="800000"/>
                <a:headEnd type="none" w="med" len="med"/>
                <a:tailEnd type="none" w="med" len="med"/>
              </a14:hiddenLine>
            </a:ext>
          </a:extLst>
        </p:spPr>
      </p:pic>
      <p:sp>
        <p:nvSpPr>
          <p:cNvPr id="1148932" name="Text Box 4"/>
          <p:cNvSpPr txBox="1">
            <a:spLocks noChangeArrowheads="1"/>
          </p:cNvSpPr>
          <p:nvPr/>
        </p:nvSpPr>
        <p:spPr bwMode="auto">
          <a:xfrm>
            <a:off x="450894" y="4958312"/>
            <a:ext cx="8441585"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ts val="0"/>
              </a:spcBef>
              <a:spcAft>
                <a:spcPts val="600"/>
              </a:spcAft>
            </a:pPr>
            <a:r>
              <a:rPr lang="en-US" sz="2000" i="0" dirty="0" smtClean="0">
                <a:solidFill>
                  <a:srgbClr val="FFFFFF"/>
                </a:solidFill>
                <a:latin typeface="Calibri" pitchFamily="34" charset="0"/>
              </a:rPr>
              <a:t>Sensory data are </a:t>
            </a:r>
            <a:r>
              <a:rPr lang="en-US" sz="2000" i="0" dirty="0" err="1" smtClean="0">
                <a:solidFill>
                  <a:srgbClr val="FFFFFF"/>
                </a:solidFill>
                <a:latin typeface="Calibri" pitchFamily="34" charset="0"/>
              </a:rPr>
              <a:t>spatio</a:t>
            </a:r>
            <a:r>
              <a:rPr lang="en-US" sz="2000" i="0" dirty="0" smtClean="0">
                <a:solidFill>
                  <a:srgbClr val="FFFFFF"/>
                </a:solidFill>
                <a:latin typeface="Calibri" pitchFamily="34" charset="0"/>
              </a:rPr>
              <a:t>-temporal, here only rough features of their distribution is determined, this makes it more robust to noise and irrelevant details.</a:t>
            </a:r>
          </a:p>
          <a:p>
            <a:pPr algn="l" eaLnBrk="1" hangingPunct="1">
              <a:spcBef>
                <a:spcPts val="0"/>
              </a:spcBef>
              <a:spcAft>
                <a:spcPts val="600"/>
              </a:spcAft>
            </a:pPr>
            <a:r>
              <a:rPr lang="en-US" sz="2000" dirty="0" smtClean="0">
                <a:solidFill>
                  <a:srgbClr val="FFFFFF"/>
                </a:solidFill>
                <a:latin typeface="Calibri" pitchFamily="34" charset="0"/>
              </a:rPr>
              <a:t>Node parameters represent synaptic strength of neurons receiving projections from lower levels (for ex. SI from thalamus); initially they may receive data from random areas, but learning will self-organize overlapping receptive fields.</a:t>
            </a:r>
            <a:endParaRPr lang="en-US" sz="2000" i="0" dirty="0">
              <a:solidFill>
                <a:srgbClr val="FFFFFF"/>
              </a:solidFill>
              <a:latin typeface="Calibri" pitchFamily="34" charset="0"/>
            </a:endParaRPr>
          </a:p>
        </p:txBody>
      </p:sp>
      <p:sp>
        <p:nvSpPr>
          <p:cNvPr id="6" name="Text Box 4"/>
          <p:cNvSpPr txBox="1">
            <a:spLocks noChangeArrowheads="1"/>
          </p:cNvSpPr>
          <p:nvPr/>
        </p:nvSpPr>
        <p:spPr bwMode="auto">
          <a:xfrm>
            <a:off x="395536" y="1124744"/>
            <a:ext cx="3744416" cy="340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ts val="0"/>
              </a:spcBef>
              <a:spcAft>
                <a:spcPts val="600"/>
              </a:spcAft>
            </a:pPr>
            <a:r>
              <a:rPr lang="en-US" sz="2000" i="0" dirty="0">
                <a:solidFill>
                  <a:srgbClr val="FFFF00"/>
                </a:solidFill>
                <a:latin typeface="Calibri" pitchFamily="34" charset="0"/>
              </a:rPr>
              <a:t>Data</a:t>
            </a:r>
            <a:r>
              <a:rPr lang="en-US" sz="2000" i="0" dirty="0">
                <a:solidFill>
                  <a:srgbClr val="FFFFFF"/>
                </a:solidFill>
                <a:latin typeface="Calibri" pitchFamily="34" charset="0"/>
              </a:rPr>
              <a:t>: vectors </a:t>
            </a:r>
            <a:r>
              <a:rPr lang="en-US" sz="2000" b="1" i="0" dirty="0">
                <a:solidFill>
                  <a:srgbClr val="FFFF00"/>
                </a:solidFill>
                <a:latin typeface="Calibri" pitchFamily="34" charset="0"/>
              </a:rPr>
              <a:t>X</a:t>
            </a:r>
            <a:r>
              <a:rPr lang="en-US" sz="2000" i="0" baseline="30000" dirty="0">
                <a:solidFill>
                  <a:srgbClr val="FFFF00"/>
                </a:solidFill>
                <a:latin typeface="Calibri" pitchFamily="34" charset="0"/>
              </a:rPr>
              <a:t>T</a:t>
            </a:r>
            <a:r>
              <a:rPr lang="en-US" sz="2000" i="0" dirty="0">
                <a:solidFill>
                  <a:srgbClr val="FFFF00"/>
                </a:solidFill>
                <a:latin typeface="Calibri" pitchFamily="34" charset="0"/>
              </a:rPr>
              <a:t> = (X</a:t>
            </a:r>
            <a:r>
              <a:rPr lang="en-US" sz="2000" i="0" baseline="-25000" dirty="0">
                <a:solidFill>
                  <a:srgbClr val="FFFF00"/>
                </a:solidFill>
                <a:latin typeface="Calibri" pitchFamily="34" charset="0"/>
              </a:rPr>
              <a:t>1</a:t>
            </a:r>
            <a:r>
              <a:rPr lang="en-US" sz="2000" i="0" dirty="0">
                <a:solidFill>
                  <a:srgbClr val="FFFF00"/>
                </a:solidFill>
                <a:latin typeface="Calibri" pitchFamily="34" charset="0"/>
              </a:rPr>
              <a:t>, ... </a:t>
            </a:r>
            <a:r>
              <a:rPr lang="en-US" sz="2000" i="0" dirty="0" err="1">
                <a:solidFill>
                  <a:srgbClr val="FFFF00"/>
                </a:solidFill>
                <a:latin typeface="Calibri" pitchFamily="34" charset="0"/>
              </a:rPr>
              <a:t>X</a:t>
            </a:r>
            <a:r>
              <a:rPr lang="en-US" sz="2000" baseline="-25000" dirty="0" err="1">
                <a:solidFill>
                  <a:srgbClr val="FFFF00"/>
                </a:solidFill>
                <a:latin typeface="Calibri" pitchFamily="34" charset="0"/>
              </a:rPr>
              <a:t>d</a:t>
            </a:r>
            <a:r>
              <a:rPr lang="en-US" sz="2000" i="0" dirty="0">
                <a:solidFill>
                  <a:srgbClr val="FFFF00"/>
                </a:solidFill>
                <a:latin typeface="Calibri" pitchFamily="34" charset="0"/>
              </a:rPr>
              <a:t>)</a:t>
            </a:r>
            <a:r>
              <a:rPr lang="en-US" sz="2000" i="0" dirty="0">
                <a:latin typeface="Calibri" pitchFamily="34" charset="0"/>
              </a:rPr>
              <a:t> </a:t>
            </a:r>
            <a:r>
              <a:rPr lang="en-US" sz="2000" i="0" dirty="0">
                <a:solidFill>
                  <a:srgbClr val="FFFFFF"/>
                </a:solidFill>
                <a:latin typeface="Calibri" pitchFamily="34" charset="0"/>
              </a:rPr>
              <a:t>from </a:t>
            </a:r>
            <a:r>
              <a:rPr lang="en-US" sz="2000" i="0" dirty="0">
                <a:solidFill>
                  <a:srgbClr val="FFFF00"/>
                </a:solidFill>
                <a:latin typeface="Calibri" pitchFamily="34" charset="0"/>
              </a:rPr>
              <a:t>d</a:t>
            </a:r>
            <a:r>
              <a:rPr lang="en-US" sz="2000" i="0" dirty="0">
                <a:solidFill>
                  <a:srgbClr val="FFFFFF"/>
                </a:solidFill>
                <a:latin typeface="Calibri" pitchFamily="34" charset="0"/>
              </a:rPr>
              <a:t>-dimensional </a:t>
            </a:r>
            <a:r>
              <a:rPr lang="en-US" sz="2000" i="0" dirty="0" smtClean="0">
                <a:solidFill>
                  <a:srgbClr val="FFFFFF"/>
                </a:solidFill>
                <a:latin typeface="Calibri" pitchFamily="34" charset="0"/>
              </a:rPr>
              <a:t>space (samples of signals).</a:t>
            </a:r>
            <a:endParaRPr lang="en-US" sz="2000" i="0" dirty="0">
              <a:solidFill>
                <a:srgbClr val="FFFFFF"/>
              </a:solidFill>
              <a:latin typeface="Calibri" pitchFamily="34" charset="0"/>
            </a:endParaRPr>
          </a:p>
          <a:p>
            <a:pPr algn="l" eaLnBrk="1" hangingPunct="1">
              <a:spcBef>
                <a:spcPts val="0"/>
              </a:spcBef>
              <a:spcAft>
                <a:spcPts val="600"/>
              </a:spcAft>
            </a:pPr>
            <a:r>
              <a:rPr lang="en-US" sz="2000" i="0" dirty="0" smtClean="0">
                <a:solidFill>
                  <a:srgbClr val="FFFF00"/>
                </a:solidFill>
                <a:latin typeface="Calibri" pitchFamily="34" charset="0"/>
              </a:rPr>
              <a:t>Network</a:t>
            </a:r>
            <a:r>
              <a:rPr lang="en-US" sz="2000" i="0" dirty="0" smtClean="0">
                <a:solidFill>
                  <a:srgbClr val="FFFFFF"/>
                </a:solidFill>
                <a:latin typeface="Calibri" pitchFamily="34" charset="0"/>
              </a:rPr>
              <a:t>:  nodes </a:t>
            </a:r>
            <a:r>
              <a:rPr lang="en-US" sz="2000" i="0" dirty="0">
                <a:solidFill>
                  <a:srgbClr val="FFFFFF"/>
                </a:solidFill>
                <a:latin typeface="Calibri" pitchFamily="34" charset="0"/>
              </a:rPr>
              <a:t>with local processors (</a:t>
            </a:r>
            <a:r>
              <a:rPr lang="en-US" sz="2000" i="0" dirty="0" smtClean="0">
                <a:solidFill>
                  <a:srgbClr val="FFFFFF"/>
                </a:solidFill>
                <a:latin typeface="Calibri" pitchFamily="34" charset="0"/>
              </a:rPr>
              <a:t>neurons or columns) </a:t>
            </a:r>
            <a:r>
              <a:rPr lang="en-US" sz="2000" i="0" dirty="0">
                <a:solidFill>
                  <a:srgbClr val="FFFFFF"/>
                </a:solidFill>
                <a:latin typeface="Calibri" pitchFamily="34" charset="0"/>
              </a:rPr>
              <a:t>in each node.</a:t>
            </a:r>
          </a:p>
          <a:p>
            <a:pPr algn="l" eaLnBrk="1" hangingPunct="1">
              <a:spcBef>
                <a:spcPts val="0"/>
              </a:spcBef>
              <a:spcAft>
                <a:spcPts val="600"/>
              </a:spcAft>
            </a:pPr>
            <a:r>
              <a:rPr lang="en-US" sz="2000" i="0" dirty="0" smtClean="0">
                <a:solidFill>
                  <a:srgbClr val="FFFFFF"/>
                </a:solidFill>
                <a:latin typeface="Calibri" pitchFamily="34" charset="0"/>
              </a:rPr>
              <a:t>Each local </a:t>
            </a:r>
            <a:r>
              <a:rPr lang="en-US" sz="2000" i="0" dirty="0">
                <a:solidFill>
                  <a:srgbClr val="FFFFFF"/>
                </a:solidFill>
                <a:latin typeface="Calibri" pitchFamily="34" charset="0"/>
              </a:rPr>
              <a:t>processor </a:t>
            </a:r>
            <a:r>
              <a:rPr lang="en-US" sz="2000" i="0" dirty="0">
                <a:solidFill>
                  <a:srgbClr val="FFFF00"/>
                </a:solidFill>
                <a:latin typeface="Calibri" pitchFamily="34" charset="0"/>
              </a:rPr>
              <a:t># </a:t>
            </a:r>
            <a:r>
              <a:rPr lang="en-US" sz="2000" dirty="0">
                <a:solidFill>
                  <a:srgbClr val="FFFF00"/>
                </a:solidFill>
                <a:latin typeface="Calibri" pitchFamily="34" charset="0"/>
              </a:rPr>
              <a:t>j</a:t>
            </a:r>
            <a:r>
              <a:rPr lang="en-US" sz="2000" i="0" dirty="0">
                <a:latin typeface="Calibri" pitchFamily="34" charset="0"/>
              </a:rPr>
              <a:t> </a:t>
            </a:r>
            <a:r>
              <a:rPr lang="en-US" sz="2000" i="0" dirty="0">
                <a:solidFill>
                  <a:srgbClr val="FFFFFF"/>
                </a:solidFill>
                <a:latin typeface="Calibri" pitchFamily="34" charset="0"/>
              </a:rPr>
              <a:t>has </a:t>
            </a:r>
            <a:r>
              <a:rPr lang="en-US" sz="2000" dirty="0">
                <a:solidFill>
                  <a:srgbClr val="FFFF00"/>
                </a:solidFill>
                <a:latin typeface="Calibri" pitchFamily="34" charset="0"/>
              </a:rPr>
              <a:t>d</a:t>
            </a:r>
            <a:r>
              <a:rPr lang="en-US" sz="2000" i="0" dirty="0">
                <a:solidFill>
                  <a:schemeClr val="accent1"/>
                </a:solidFill>
                <a:latin typeface="Calibri" pitchFamily="34" charset="0"/>
              </a:rPr>
              <a:t> </a:t>
            </a:r>
            <a:r>
              <a:rPr lang="en-US" sz="2000" i="0" dirty="0">
                <a:solidFill>
                  <a:srgbClr val="FFFFFF"/>
                </a:solidFill>
                <a:latin typeface="Calibri" pitchFamily="34" charset="0"/>
              </a:rPr>
              <a:t>adaptive parameters </a:t>
            </a:r>
            <a:r>
              <a:rPr lang="en-US" sz="2000" b="1" i="0" dirty="0">
                <a:solidFill>
                  <a:srgbClr val="FFFF00"/>
                </a:solidFill>
                <a:latin typeface="Calibri" pitchFamily="34" charset="0"/>
              </a:rPr>
              <a:t>W</a:t>
            </a:r>
            <a:r>
              <a:rPr lang="en-US" sz="2000" i="0" baseline="30000" dirty="0">
                <a:solidFill>
                  <a:srgbClr val="FFFF00"/>
                </a:solidFill>
                <a:latin typeface="Calibri" pitchFamily="34" charset="0"/>
              </a:rPr>
              <a:t>(</a:t>
            </a:r>
            <a:r>
              <a:rPr lang="en-US" sz="2000" baseline="30000" dirty="0">
                <a:solidFill>
                  <a:srgbClr val="FFFF00"/>
                </a:solidFill>
                <a:latin typeface="Calibri" pitchFamily="34" charset="0"/>
              </a:rPr>
              <a:t>j</a:t>
            </a:r>
            <a:r>
              <a:rPr lang="en-US" sz="2000" i="0" baseline="30000" dirty="0">
                <a:solidFill>
                  <a:srgbClr val="FFFF00"/>
                </a:solidFill>
                <a:latin typeface="Calibri" pitchFamily="34" charset="0"/>
              </a:rPr>
              <a:t>)</a:t>
            </a:r>
            <a:r>
              <a:rPr lang="en-US" sz="2000" i="0" dirty="0">
                <a:solidFill>
                  <a:srgbClr val="FFFF00"/>
                </a:solidFill>
                <a:latin typeface="Calibri" pitchFamily="34" charset="0"/>
              </a:rPr>
              <a:t>.</a:t>
            </a:r>
            <a:r>
              <a:rPr lang="en-US" sz="2000" i="0" dirty="0">
                <a:latin typeface="Calibri" pitchFamily="34" charset="0"/>
              </a:rPr>
              <a:t> </a:t>
            </a:r>
          </a:p>
          <a:p>
            <a:pPr algn="l" eaLnBrk="1" hangingPunct="1">
              <a:spcBef>
                <a:spcPts val="0"/>
              </a:spcBef>
              <a:spcAft>
                <a:spcPts val="600"/>
              </a:spcAft>
            </a:pPr>
            <a:r>
              <a:rPr lang="en-US" sz="2000" i="0" dirty="0">
                <a:solidFill>
                  <a:srgbClr val="FFFF00"/>
                </a:solidFill>
                <a:latin typeface="Calibri" pitchFamily="34" charset="0"/>
              </a:rPr>
              <a:t>Goal</a:t>
            </a:r>
            <a:r>
              <a:rPr lang="en-US" sz="2000" i="0" dirty="0">
                <a:solidFill>
                  <a:srgbClr val="FFFFFF"/>
                </a:solidFill>
                <a:latin typeface="Calibri" pitchFamily="34" charset="0"/>
              </a:rPr>
              <a:t>: adjust the </a:t>
            </a:r>
            <a:r>
              <a:rPr lang="en-US" sz="2000" b="1" i="0" dirty="0">
                <a:solidFill>
                  <a:srgbClr val="FFFF00"/>
                </a:solidFill>
                <a:latin typeface="Calibri" pitchFamily="34" charset="0"/>
              </a:rPr>
              <a:t>W</a:t>
            </a:r>
            <a:r>
              <a:rPr lang="en-US" sz="2000" i="0" baseline="30000" dirty="0">
                <a:solidFill>
                  <a:srgbClr val="FFFF00"/>
                </a:solidFill>
                <a:latin typeface="Calibri" pitchFamily="34" charset="0"/>
              </a:rPr>
              <a:t>(</a:t>
            </a:r>
            <a:r>
              <a:rPr lang="en-US" sz="2000" baseline="30000" dirty="0">
                <a:solidFill>
                  <a:srgbClr val="FFFF00"/>
                </a:solidFill>
                <a:latin typeface="Calibri" pitchFamily="34" charset="0"/>
              </a:rPr>
              <a:t>j</a:t>
            </a:r>
            <a:r>
              <a:rPr lang="en-US" sz="2000" i="0" baseline="30000" dirty="0">
                <a:solidFill>
                  <a:srgbClr val="FFFF00"/>
                </a:solidFill>
                <a:latin typeface="Calibri" pitchFamily="34" charset="0"/>
              </a:rPr>
              <a:t>)</a:t>
            </a:r>
            <a:r>
              <a:rPr lang="en-US" sz="2000" i="0" dirty="0">
                <a:solidFill>
                  <a:srgbClr val="FFFF00"/>
                </a:solidFill>
                <a:latin typeface="Calibri" pitchFamily="34" charset="0"/>
              </a:rPr>
              <a:t> </a:t>
            </a:r>
            <a:r>
              <a:rPr lang="en-US" sz="2000" i="0" dirty="0">
                <a:solidFill>
                  <a:srgbClr val="FFFFFF"/>
                </a:solidFill>
                <a:latin typeface="Calibri" pitchFamily="34" charset="0"/>
              </a:rPr>
              <a:t>parameters to model </a:t>
            </a:r>
            <a:r>
              <a:rPr lang="en-US" sz="2000" i="0" dirty="0" smtClean="0">
                <a:solidFill>
                  <a:srgbClr val="FFFFFF"/>
                </a:solidFill>
                <a:latin typeface="Calibri" pitchFamily="34" charset="0"/>
              </a:rPr>
              <a:t>clusters </a:t>
            </a:r>
            <a:r>
              <a:rPr lang="en-US" sz="2000" i="0" dirty="0">
                <a:solidFill>
                  <a:srgbClr val="FFFFFF"/>
                </a:solidFill>
                <a:latin typeface="Calibri" pitchFamily="34" charset="0"/>
              </a:rPr>
              <a:t>in </a:t>
            </a:r>
            <a:r>
              <a:rPr lang="en-US" sz="2000" i="0" dirty="0" smtClean="0">
                <a:solidFill>
                  <a:srgbClr val="FFFFFF"/>
                </a:solidFill>
                <a:latin typeface="Calibri" pitchFamily="34" charset="0"/>
              </a:rPr>
              <a:t>the </a:t>
            </a:r>
            <a:r>
              <a:rPr lang="en-US" sz="2000" b="1" i="0" dirty="0" smtClean="0">
                <a:solidFill>
                  <a:srgbClr val="FFFF00"/>
                </a:solidFill>
                <a:latin typeface="Calibri" pitchFamily="34" charset="0"/>
              </a:rPr>
              <a:t>X </a:t>
            </a:r>
            <a:r>
              <a:rPr lang="en-US" sz="2000" dirty="0" smtClean="0">
                <a:solidFill>
                  <a:srgbClr val="FFFFFF"/>
                </a:solidFill>
                <a:latin typeface="Calibri" pitchFamily="34" charset="0"/>
              </a:rPr>
              <a:t>space</a:t>
            </a:r>
            <a:r>
              <a:rPr lang="en-US" sz="2000" i="0" dirty="0" smtClean="0">
                <a:latin typeface="Calibri" pitchFamily="34" charset="0"/>
              </a:rPr>
              <a:t>.</a:t>
            </a:r>
            <a:endParaRPr lang="en-US" sz="2000" i="0" dirty="0">
              <a:latin typeface="Calibri" pitchFamily="34" charset="0"/>
            </a:endParaRPr>
          </a:p>
        </p:txBody>
      </p:sp>
    </p:spTree>
    <p:extLst>
      <p:ext uri="{BB962C8B-B14F-4D97-AF65-F5344CB8AC3E}">
        <p14:creationId xmlns:p14="http://schemas.microsoft.com/office/powerpoint/2010/main" val="1087581180"/>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12700">
                <a:solidFill>
                  <a:srgbClr val="006600"/>
                </a:solidFill>
                <a:miter lim="800000"/>
                <a:headEnd/>
                <a:tailEnd/>
              </a14:hiddenLine>
            </a:ext>
          </a:extLst>
        </p:spPr>
        <p:txBody>
          <a:bodyPr/>
          <a:lstStyle/>
          <a:p>
            <a:r>
              <a:rPr lang="en-US" dirty="0">
                <a:solidFill>
                  <a:schemeClr val="bg2"/>
                </a:solidFill>
              </a:rPr>
              <a:t>Training SOM</a:t>
            </a:r>
          </a:p>
        </p:txBody>
      </p:sp>
      <p:sp>
        <p:nvSpPr>
          <p:cNvPr id="1150980" name="Text Box 4"/>
          <p:cNvSpPr txBox="1">
            <a:spLocks noChangeArrowheads="1"/>
          </p:cNvSpPr>
          <p:nvPr/>
        </p:nvSpPr>
        <p:spPr bwMode="auto">
          <a:xfrm>
            <a:off x="328613" y="1364345"/>
            <a:ext cx="320516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spcBef>
                <a:spcPts val="0"/>
              </a:spcBef>
              <a:spcAft>
                <a:spcPts val="600"/>
              </a:spcAft>
            </a:pPr>
            <a:r>
              <a:rPr lang="en-US" sz="2000" i="0" dirty="0" smtClean="0">
                <a:solidFill>
                  <a:srgbClr val="FFFFFF"/>
                </a:solidFill>
                <a:latin typeface="Calibri" pitchFamily="34" charset="0"/>
              </a:rPr>
              <a:t>A strip of somatosensory cortex may have neurons reacting to tactile stimuli from  different parts of the space, but with sufficient stimulations neurons in the mesh will move their receptive fields (changing their synaptic connections, represented by weight vectors in the model) becoming more sensitive to the areas where real data comes from most often. </a:t>
            </a:r>
            <a:endParaRPr lang="en-US" sz="1600" i="0" dirty="0">
              <a:solidFill>
                <a:srgbClr val="FFFFFF"/>
              </a:solidFill>
              <a:latin typeface="Calibri"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192" y="1364345"/>
            <a:ext cx="539115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16632"/>
            <a:ext cx="14287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p:cNvSpPr txBox="1"/>
          <p:nvPr/>
        </p:nvSpPr>
        <p:spPr>
          <a:xfrm>
            <a:off x="411960" y="5806399"/>
            <a:ext cx="8596312" cy="769441"/>
          </a:xfrm>
          <a:prstGeom prst="rect">
            <a:avLst/>
          </a:prstGeom>
          <a:noFill/>
        </p:spPr>
        <p:txBody>
          <a:bodyPr wrap="square" rtlCol="0">
            <a:spAutoFit/>
          </a:bodyPr>
          <a:lstStyle/>
          <a:p>
            <a:pPr algn="l"/>
            <a:r>
              <a:rPr lang="en-US" dirty="0">
                <a:latin typeface="+mn-lt"/>
                <a:hlinkClick r:id="rId5"/>
              </a:rPr>
              <a:t>Creation of topographical maps and modeling of brain </a:t>
            </a:r>
            <a:r>
              <a:rPr lang="en-US" dirty="0" smtClean="0">
                <a:latin typeface="+mn-lt"/>
                <a:hlinkClick r:id="rId5"/>
              </a:rPr>
              <a:t>plasticity</a:t>
            </a:r>
            <a:r>
              <a:rPr lang="en-US" dirty="0" smtClean="0">
                <a:latin typeface="+mn-lt"/>
              </a:rPr>
              <a:t> </a:t>
            </a:r>
            <a:br>
              <a:rPr lang="en-US" dirty="0" smtClean="0">
                <a:latin typeface="+mn-lt"/>
              </a:rPr>
            </a:br>
            <a:r>
              <a:rPr lang="en-US" sz="2000" dirty="0" smtClean="0">
                <a:latin typeface="+mn-lt"/>
              </a:rPr>
              <a:t>(PPT presentation, 2001, mapping human body).</a:t>
            </a:r>
            <a:endParaRPr lang="en-US" dirty="0">
              <a:latin typeface="+mn-lt"/>
            </a:endParaRPr>
          </a:p>
        </p:txBody>
      </p:sp>
    </p:spTree>
    <p:extLst>
      <p:ext uri="{BB962C8B-B14F-4D97-AF65-F5344CB8AC3E}">
        <p14:creationId xmlns:p14="http://schemas.microsoft.com/office/powerpoint/2010/main" val="3574006199"/>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xfrm>
            <a:off x="660400" y="441325"/>
            <a:ext cx="7772400" cy="487363"/>
          </a:xfrm>
          <a:noFill/>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r>
              <a:rPr lang="pl-PL" dirty="0">
                <a:solidFill>
                  <a:schemeClr val="bg2"/>
                </a:solidFill>
              </a:rPr>
              <a:t>SOM</a:t>
            </a:r>
            <a:r>
              <a:rPr lang="en-US" dirty="0">
                <a:solidFill>
                  <a:schemeClr val="bg2"/>
                </a:solidFill>
              </a:rPr>
              <a:t> algorithm: competition</a:t>
            </a:r>
            <a:endParaRPr lang="pl-PL" dirty="0">
              <a:solidFill>
                <a:schemeClr val="bg2"/>
              </a:solidFill>
            </a:endParaRPr>
          </a:p>
        </p:txBody>
      </p:sp>
      <p:sp>
        <p:nvSpPr>
          <p:cNvPr id="1153027" name="Rectangle 3"/>
          <p:cNvSpPr>
            <a:spLocks noGrp="1" noChangeArrowheads="1"/>
          </p:cNvSpPr>
          <p:nvPr>
            <p:ph idx="1"/>
          </p:nvPr>
        </p:nvSpPr>
        <p:spPr>
          <a:xfrm>
            <a:off x="779463" y="1044575"/>
            <a:ext cx="7969001" cy="1736353"/>
          </a:xfrm>
          <a:noFill/>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marL="0" indent="0">
              <a:buFont typeface="Wingdings" pitchFamily="2" charset="2"/>
              <a:buNone/>
            </a:pPr>
            <a:r>
              <a:rPr lang="en-US" sz="2000" dirty="0"/>
              <a:t>Nodes should calculate </a:t>
            </a:r>
            <a:r>
              <a:rPr lang="en-US" sz="2000" dirty="0" smtClean="0"/>
              <a:t>similarity </a:t>
            </a:r>
            <a:r>
              <a:rPr lang="en-US" sz="2000" dirty="0"/>
              <a:t>of input data to their </a:t>
            </a:r>
            <a:r>
              <a:rPr lang="en-US" sz="2000" dirty="0" smtClean="0"/>
              <a:t>parameters.</a:t>
            </a:r>
          </a:p>
          <a:p>
            <a:pPr marL="0" indent="0">
              <a:buFont typeface="Wingdings" pitchFamily="2" charset="2"/>
              <a:buNone/>
            </a:pPr>
            <a:r>
              <a:rPr lang="en-US" sz="2000" dirty="0" smtClean="0"/>
              <a:t>Input </a:t>
            </a:r>
            <a:r>
              <a:rPr lang="en-US" sz="2000" dirty="0"/>
              <a:t>vector</a:t>
            </a:r>
            <a:r>
              <a:rPr lang="pl-PL" sz="2000" dirty="0"/>
              <a:t> </a:t>
            </a:r>
            <a:r>
              <a:rPr lang="pl-PL" sz="2000" b="1" dirty="0">
                <a:solidFill>
                  <a:srgbClr val="FFFF00"/>
                </a:solidFill>
              </a:rPr>
              <a:t>X</a:t>
            </a:r>
            <a:r>
              <a:rPr lang="pl-PL" sz="2000" dirty="0"/>
              <a:t> </a:t>
            </a:r>
            <a:r>
              <a:rPr lang="en-US" sz="2000" dirty="0"/>
              <a:t>is compared to </a:t>
            </a:r>
            <a:r>
              <a:rPr lang="en-US" sz="2000" dirty="0" smtClean="0"/>
              <a:t>the current node </a:t>
            </a:r>
            <a:r>
              <a:rPr lang="en-US" sz="2000" dirty="0"/>
              <a:t>parameters</a:t>
            </a:r>
            <a:r>
              <a:rPr lang="pl-PL" sz="2000" dirty="0"/>
              <a:t> </a:t>
            </a:r>
            <a:r>
              <a:rPr lang="pl-PL" sz="2000" b="1" dirty="0">
                <a:solidFill>
                  <a:srgbClr val="FFFF00"/>
                </a:solidFill>
              </a:rPr>
              <a:t>W</a:t>
            </a:r>
            <a:r>
              <a:rPr lang="pl-PL" sz="2000" b="1" dirty="0"/>
              <a:t>. </a:t>
            </a:r>
          </a:p>
          <a:p>
            <a:pPr marL="0" indent="0">
              <a:buFont typeface="Wingdings" pitchFamily="2" charset="2"/>
              <a:buNone/>
            </a:pPr>
            <a:r>
              <a:rPr lang="en-US" sz="2000" dirty="0"/>
              <a:t>Similar</a:t>
            </a:r>
            <a:r>
              <a:rPr lang="pl-PL" sz="2000" dirty="0"/>
              <a:t> = </a:t>
            </a:r>
            <a:r>
              <a:rPr lang="en-US" sz="2000" dirty="0"/>
              <a:t>minimal distance or maximal scalar product</a:t>
            </a:r>
            <a:r>
              <a:rPr lang="pl-PL" sz="2000" dirty="0"/>
              <a:t>. </a:t>
            </a:r>
            <a:endParaRPr lang="en-US" sz="2000" dirty="0" smtClean="0"/>
          </a:p>
          <a:p>
            <a:pPr marL="0" indent="0">
              <a:buFont typeface="Wingdings" pitchFamily="2" charset="2"/>
              <a:buNone/>
            </a:pPr>
            <a:r>
              <a:rPr lang="en-US" sz="2000" dirty="0" smtClean="0"/>
              <a:t>Competition</a:t>
            </a:r>
            <a:r>
              <a:rPr lang="en-US" sz="2000" dirty="0"/>
              <a:t>: find node </a:t>
            </a:r>
            <a:r>
              <a:rPr lang="en-US" sz="2000" b="1" i="1" dirty="0">
                <a:solidFill>
                  <a:srgbClr val="FFFF00"/>
                </a:solidFill>
              </a:rPr>
              <a:t>j</a:t>
            </a:r>
            <a:r>
              <a:rPr lang="en-US" sz="2000" b="1" dirty="0">
                <a:solidFill>
                  <a:srgbClr val="FFFF00"/>
                </a:solidFill>
              </a:rPr>
              <a:t>=</a:t>
            </a:r>
            <a:r>
              <a:rPr lang="en-US" sz="2000" b="1" i="1" dirty="0">
                <a:solidFill>
                  <a:srgbClr val="FFFF00"/>
                </a:solidFill>
              </a:rPr>
              <a:t>c</a:t>
            </a:r>
            <a:r>
              <a:rPr lang="en-US" sz="2000" dirty="0"/>
              <a:t> with </a:t>
            </a:r>
            <a:r>
              <a:rPr lang="en-US" sz="2000" b="1" dirty="0">
                <a:solidFill>
                  <a:srgbClr val="FFFF00"/>
                </a:solidFill>
              </a:rPr>
              <a:t>W</a:t>
            </a:r>
            <a:r>
              <a:rPr lang="en-US" sz="2000" dirty="0"/>
              <a:t> most similar to </a:t>
            </a:r>
            <a:r>
              <a:rPr lang="en-US" sz="2000" b="1" dirty="0">
                <a:solidFill>
                  <a:srgbClr val="FFFF00"/>
                </a:solidFill>
              </a:rPr>
              <a:t>X</a:t>
            </a:r>
            <a:r>
              <a:rPr lang="pl-PL" sz="2000" dirty="0"/>
              <a:t>.</a:t>
            </a:r>
          </a:p>
        </p:txBody>
      </p:sp>
      <p:graphicFrame>
        <p:nvGraphicFramePr>
          <p:cNvPr id="1153028" name="Object 4"/>
          <p:cNvGraphicFramePr>
            <a:graphicFrameLocks noChangeAspect="1"/>
          </p:cNvGraphicFramePr>
          <p:nvPr/>
        </p:nvGraphicFramePr>
        <p:xfrm>
          <a:off x="1619250" y="3060700"/>
          <a:ext cx="3922713" cy="1590675"/>
        </p:xfrm>
        <a:graphic>
          <a:graphicData uri="http://schemas.openxmlformats.org/presentationml/2006/ole">
            <mc:AlternateContent xmlns:mc="http://schemas.openxmlformats.org/markup-compatibility/2006">
              <mc:Choice xmlns:v="urn:schemas-microsoft-com:vml" Requires="v">
                <p:oleObj spid="_x0000_s4122" name="Equation" r:id="rId4" imgW="1879560" imgH="761760" progId="Equation.DSMT4">
                  <p:embed/>
                </p:oleObj>
              </mc:Choice>
              <mc:Fallback>
                <p:oleObj name="Equation" r:id="rId4" imgW="1879560" imgH="7617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060700"/>
                        <a:ext cx="3922713" cy="15906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3029" name="Rectangle 5"/>
          <p:cNvSpPr>
            <a:spLocks noChangeArrowheads="1"/>
          </p:cNvSpPr>
          <p:nvPr/>
        </p:nvSpPr>
        <p:spPr bwMode="auto">
          <a:xfrm>
            <a:off x="776288" y="4737100"/>
            <a:ext cx="8116192" cy="1860252"/>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lgn="l">
              <a:lnSpc>
                <a:spcPct val="90000"/>
              </a:lnSpc>
              <a:spcBef>
                <a:spcPts val="0"/>
              </a:spcBef>
              <a:spcAft>
                <a:spcPts val="600"/>
              </a:spcAft>
              <a:buClr>
                <a:srgbClr val="315263"/>
              </a:buClr>
              <a:buSzPct val="75000"/>
              <a:buFont typeface="Wingdings" pitchFamily="2" charset="2"/>
              <a:buNone/>
            </a:pPr>
            <a:r>
              <a:rPr lang="en-US" sz="2000" i="0" dirty="0">
                <a:solidFill>
                  <a:srgbClr val="FFFFFF"/>
                </a:solidFill>
                <a:latin typeface="Calibri" pitchFamily="34" charset="0"/>
              </a:rPr>
              <a:t>Node number </a:t>
            </a:r>
            <a:r>
              <a:rPr lang="en-US" sz="2000" i="1" dirty="0">
                <a:solidFill>
                  <a:srgbClr val="FFFF00"/>
                </a:solidFill>
                <a:latin typeface="Calibri" pitchFamily="34" charset="0"/>
              </a:rPr>
              <a:t>c</a:t>
            </a:r>
            <a:r>
              <a:rPr lang="en-US" sz="2000" i="0" dirty="0">
                <a:solidFill>
                  <a:srgbClr val="FFFFFF"/>
                </a:solidFill>
                <a:latin typeface="Calibri" pitchFamily="34" charset="0"/>
              </a:rPr>
              <a:t> is most similar to the input vector</a:t>
            </a:r>
            <a:r>
              <a:rPr lang="pl-PL" sz="2000" i="0" dirty="0">
                <a:solidFill>
                  <a:srgbClr val="FFFFFF"/>
                </a:solidFill>
                <a:latin typeface="Calibri" pitchFamily="34" charset="0"/>
              </a:rPr>
              <a:t> </a:t>
            </a:r>
            <a:r>
              <a:rPr lang="pl-PL" sz="2000" b="1" i="0" dirty="0">
                <a:solidFill>
                  <a:srgbClr val="FFFF00"/>
                </a:solidFill>
                <a:latin typeface="Calibri" pitchFamily="34" charset="0"/>
              </a:rPr>
              <a:t>X</a:t>
            </a:r>
            <a:r>
              <a:rPr lang="pl-PL" sz="2000" i="0" dirty="0">
                <a:solidFill>
                  <a:srgbClr val="FFFFFF"/>
                </a:solidFill>
                <a:latin typeface="Calibri" pitchFamily="34" charset="0"/>
              </a:rPr>
              <a:t> </a:t>
            </a:r>
            <a:endParaRPr lang="en-US" sz="2000" i="0" dirty="0">
              <a:solidFill>
                <a:srgbClr val="FFFFFF"/>
              </a:solidFill>
              <a:latin typeface="Calibri" pitchFamily="34" charset="0"/>
            </a:endParaRPr>
          </a:p>
          <a:p>
            <a:pPr algn="l">
              <a:lnSpc>
                <a:spcPct val="90000"/>
              </a:lnSpc>
              <a:spcBef>
                <a:spcPts val="0"/>
              </a:spcBef>
              <a:spcAft>
                <a:spcPts val="600"/>
              </a:spcAft>
              <a:buClr>
                <a:srgbClr val="315263"/>
              </a:buClr>
              <a:buSzPct val="75000"/>
              <a:buFont typeface="Wingdings" pitchFamily="2" charset="2"/>
              <a:buNone/>
            </a:pPr>
            <a:r>
              <a:rPr lang="en-US" sz="2000" i="0" dirty="0">
                <a:solidFill>
                  <a:srgbClr val="FFFFFF"/>
                </a:solidFill>
                <a:latin typeface="Calibri" pitchFamily="34" charset="0"/>
              </a:rPr>
              <a:t>It is a </a:t>
            </a:r>
            <a:r>
              <a:rPr lang="en-US" sz="2000" i="0" dirty="0" smtClean="0">
                <a:solidFill>
                  <a:srgbClr val="FFFFFF"/>
                </a:solidFill>
                <a:latin typeface="Calibri" pitchFamily="34" charset="0"/>
              </a:rPr>
              <a:t>winner of the competition who can handle this input, hence </a:t>
            </a:r>
            <a:r>
              <a:rPr lang="en-US" sz="2000" i="0" dirty="0">
                <a:solidFill>
                  <a:srgbClr val="FFFFFF"/>
                </a:solidFill>
                <a:latin typeface="Calibri" pitchFamily="34" charset="0"/>
              </a:rPr>
              <a:t>this is a “competitive learning” procedure. </a:t>
            </a:r>
            <a:r>
              <a:rPr lang="en-US" sz="2000" i="0" dirty="0" smtClean="0">
                <a:solidFill>
                  <a:srgbClr val="FFFFFF"/>
                </a:solidFill>
                <a:latin typeface="Calibri" pitchFamily="34" charset="0"/>
              </a:rPr>
              <a:t/>
            </a:r>
            <a:br>
              <a:rPr lang="en-US" sz="2000" i="0" dirty="0" smtClean="0">
                <a:solidFill>
                  <a:srgbClr val="FFFFFF"/>
                </a:solidFill>
                <a:latin typeface="Calibri" pitchFamily="34" charset="0"/>
              </a:rPr>
            </a:br>
            <a:r>
              <a:rPr lang="en-US" sz="2000" i="0" dirty="0" smtClean="0">
                <a:solidFill>
                  <a:srgbClr val="FFFFFF"/>
                </a:solidFill>
                <a:latin typeface="Calibri" pitchFamily="34" charset="0"/>
              </a:rPr>
              <a:t>According to </a:t>
            </a:r>
            <a:r>
              <a:rPr lang="en-US" sz="2000" i="0" dirty="0" err="1" smtClean="0">
                <a:solidFill>
                  <a:srgbClr val="FFFFFF"/>
                </a:solidFill>
                <a:latin typeface="Calibri" pitchFamily="34" charset="0"/>
              </a:rPr>
              <a:t>Hebb</a:t>
            </a:r>
            <a:r>
              <a:rPr lang="en-US" sz="2000" i="0" dirty="0" smtClean="0">
                <a:solidFill>
                  <a:srgbClr val="FFFFFF"/>
                </a:solidFill>
                <a:latin typeface="Calibri" pitchFamily="34" charset="0"/>
              </a:rPr>
              <a:t> rule, </a:t>
            </a:r>
            <a:r>
              <a:rPr lang="en-US" sz="2000" dirty="0" smtClean="0">
                <a:solidFill>
                  <a:srgbClr val="FFFFFF"/>
                </a:solidFill>
                <a:latin typeface="Calibri" pitchFamily="34" charset="0"/>
              </a:rPr>
              <a:t>the node should </a:t>
            </a:r>
            <a:r>
              <a:rPr lang="en-US" sz="2000" dirty="0">
                <a:solidFill>
                  <a:srgbClr val="FFFFFF"/>
                </a:solidFill>
                <a:latin typeface="Calibri" pitchFamily="34" charset="0"/>
              </a:rPr>
              <a:t>learn to be more similar to </a:t>
            </a:r>
            <a:r>
              <a:rPr lang="en-US" sz="2000" b="1" dirty="0" smtClean="0">
                <a:solidFill>
                  <a:srgbClr val="FFFF00"/>
                </a:solidFill>
                <a:latin typeface="Calibri" pitchFamily="34" charset="0"/>
              </a:rPr>
              <a:t>X</a:t>
            </a:r>
            <a:r>
              <a:rPr lang="en-US" sz="2000" dirty="0" smtClean="0">
                <a:solidFill>
                  <a:srgbClr val="FFFFFF"/>
                </a:solidFill>
                <a:latin typeface="Calibri" pitchFamily="34" charset="0"/>
              </a:rPr>
              <a:t>. </a:t>
            </a:r>
            <a:endParaRPr lang="en-US" sz="2000" i="0" dirty="0">
              <a:solidFill>
                <a:srgbClr val="FFFFFF"/>
              </a:solidFill>
              <a:latin typeface="Calibri" pitchFamily="34" charset="0"/>
            </a:endParaRPr>
          </a:p>
          <a:p>
            <a:pPr algn="l">
              <a:lnSpc>
                <a:spcPct val="90000"/>
              </a:lnSpc>
              <a:spcBef>
                <a:spcPts val="0"/>
              </a:spcBef>
              <a:spcAft>
                <a:spcPts val="600"/>
              </a:spcAft>
              <a:buClr>
                <a:srgbClr val="315263"/>
              </a:buClr>
              <a:buSzPct val="75000"/>
              <a:buFont typeface="Wingdings" pitchFamily="2" charset="2"/>
              <a:buNone/>
            </a:pPr>
            <a:r>
              <a:rPr lang="en-US" sz="2000" i="0" dirty="0" smtClean="0">
                <a:solidFill>
                  <a:srgbClr val="FFFFFF"/>
                </a:solidFill>
                <a:latin typeface="Calibri" pitchFamily="34" charset="0"/>
              </a:rPr>
              <a:t>In the brain those </a:t>
            </a:r>
            <a:r>
              <a:rPr lang="en-US" sz="2000" i="0" dirty="0">
                <a:solidFill>
                  <a:srgbClr val="FFFFFF"/>
                </a:solidFill>
                <a:latin typeface="Calibri" pitchFamily="34" charset="0"/>
              </a:rPr>
              <a:t>neurons that react to some signals </a:t>
            </a:r>
            <a:r>
              <a:rPr lang="en-US" sz="2000" i="0" dirty="0" smtClean="0">
                <a:solidFill>
                  <a:srgbClr val="FFFFFF"/>
                </a:solidFill>
                <a:latin typeface="Calibri" pitchFamily="34" charset="0"/>
              </a:rPr>
              <a:t>will increase their activation in time, learning to analyze this signal in a better way.</a:t>
            </a:r>
            <a:endParaRPr lang="en-US" sz="2000" i="0" dirty="0">
              <a:solidFill>
                <a:srgbClr val="FFFFFF"/>
              </a:solidFill>
              <a:latin typeface="Calibri" pitchFamily="34" charset="0"/>
            </a:endParaRPr>
          </a:p>
        </p:txBody>
      </p:sp>
      <p:pic>
        <p:nvPicPr>
          <p:cNvPr id="8" name="Picture 10" descr="C:\public_html\ref\01-plastic\hom0s.gi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16632"/>
            <a:ext cx="13716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17655"/>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a:xfrm>
            <a:off x="660400" y="441325"/>
            <a:ext cx="7772400" cy="487363"/>
          </a:xfrm>
          <a:noFill/>
          <a:extLst>
            <a:ext uri="{909E8E84-426E-40DD-AFC4-6F175D3DCCD1}">
              <a14:hiddenFill xmlns:a14="http://schemas.microsoft.com/office/drawing/2010/main">
                <a:solidFill>
                  <a:srgbClr val="006600"/>
                </a:solidFill>
              </a14:hiddenFill>
            </a:ext>
            <a:ext uri="{AF507438-7753-43E0-B8FC-AC1667EBCBE1}">
              <a14:hiddenEffects xmlns:a14="http://schemas.microsoft.com/office/drawing/2010/main">
                <a:effectLst>
                  <a:outerShdw dist="63500" dir="3187806" algn="ctr" rotWithShape="0">
                    <a:schemeClr val="bg2"/>
                  </a:outerShdw>
                </a:effectLst>
              </a14:hiddenEffects>
            </a:ext>
          </a:extLst>
        </p:spPr>
        <p:txBody>
          <a:bodyPr/>
          <a:lstStyle/>
          <a:p>
            <a:r>
              <a:rPr lang="pl-PL" dirty="0">
                <a:solidFill>
                  <a:schemeClr val="bg2"/>
                </a:solidFill>
              </a:rPr>
              <a:t>SOM</a:t>
            </a:r>
            <a:r>
              <a:rPr lang="en-US" dirty="0">
                <a:solidFill>
                  <a:schemeClr val="bg2"/>
                </a:solidFill>
              </a:rPr>
              <a:t> algorithm: cooperation</a:t>
            </a:r>
            <a:endParaRPr lang="pl-PL" dirty="0">
              <a:solidFill>
                <a:schemeClr val="bg2"/>
              </a:solidFill>
            </a:endParaRPr>
          </a:p>
        </p:txBody>
      </p:sp>
      <p:sp>
        <p:nvSpPr>
          <p:cNvPr id="1155075" name="Rectangle 3"/>
          <p:cNvSpPr>
            <a:spLocks noChangeArrowheads="1"/>
          </p:cNvSpPr>
          <p:nvPr/>
        </p:nvSpPr>
        <p:spPr bwMode="auto">
          <a:xfrm>
            <a:off x="725488" y="1460500"/>
            <a:ext cx="7772400" cy="68738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Cooperation: nodes on a grid close to the winner</a:t>
            </a:r>
            <a:r>
              <a:rPr lang="pl-PL" sz="2000" i="0" dirty="0">
                <a:solidFill>
                  <a:srgbClr val="FFFFFF"/>
                </a:solidFill>
                <a:latin typeface="Calibri" pitchFamily="34" charset="0"/>
              </a:rPr>
              <a:t> </a:t>
            </a:r>
            <a:r>
              <a:rPr lang="pl-PL" sz="2000" dirty="0">
                <a:solidFill>
                  <a:srgbClr val="FFFFFF"/>
                </a:solidFill>
                <a:latin typeface="Calibri" pitchFamily="34" charset="0"/>
              </a:rPr>
              <a:t>c</a:t>
            </a:r>
            <a:r>
              <a:rPr lang="pl-PL" sz="2000" i="0" dirty="0">
                <a:solidFill>
                  <a:srgbClr val="FFFFFF"/>
                </a:solidFill>
                <a:latin typeface="Calibri" pitchFamily="34" charset="0"/>
              </a:rPr>
              <a:t> </a:t>
            </a:r>
            <a:r>
              <a:rPr lang="en-US" sz="2000" i="0" dirty="0">
                <a:solidFill>
                  <a:srgbClr val="FFFFFF"/>
                </a:solidFill>
                <a:latin typeface="Calibri" pitchFamily="34" charset="0"/>
              </a:rPr>
              <a:t>should behave similarly. Define the “neighborhood</a:t>
            </a:r>
            <a:r>
              <a:rPr lang="pl-PL" sz="2000" i="0" dirty="0">
                <a:solidFill>
                  <a:srgbClr val="FFFFFF"/>
                </a:solidFill>
                <a:latin typeface="Calibri" pitchFamily="34" charset="0"/>
              </a:rPr>
              <a:t> </a:t>
            </a:r>
            <a:r>
              <a:rPr lang="en-US" sz="2000" i="0" dirty="0">
                <a:solidFill>
                  <a:srgbClr val="FFFFFF"/>
                </a:solidFill>
                <a:latin typeface="Calibri" pitchFamily="34" charset="0"/>
              </a:rPr>
              <a:t>function” </a:t>
            </a:r>
            <a:r>
              <a:rPr lang="pl-PL" sz="2000" i="1" dirty="0">
                <a:solidFill>
                  <a:srgbClr val="FFFF00"/>
                </a:solidFill>
                <a:latin typeface="Calibri" pitchFamily="34" charset="0"/>
              </a:rPr>
              <a:t>O</a:t>
            </a:r>
            <a:r>
              <a:rPr lang="pl-PL" sz="2000" i="0" dirty="0">
                <a:solidFill>
                  <a:srgbClr val="FFFF00"/>
                </a:solidFill>
                <a:latin typeface="Calibri" pitchFamily="34" charset="0"/>
              </a:rPr>
              <a:t>(</a:t>
            </a:r>
            <a:r>
              <a:rPr lang="pl-PL" sz="2000" dirty="0">
                <a:solidFill>
                  <a:srgbClr val="FFFF00"/>
                </a:solidFill>
                <a:latin typeface="Calibri" pitchFamily="34" charset="0"/>
              </a:rPr>
              <a:t>c</a:t>
            </a:r>
            <a:r>
              <a:rPr lang="pl-PL" sz="2000" i="0" dirty="0">
                <a:solidFill>
                  <a:srgbClr val="FFFF00"/>
                </a:solidFill>
                <a:latin typeface="Calibri" pitchFamily="34" charset="0"/>
              </a:rPr>
              <a:t>):</a:t>
            </a:r>
          </a:p>
        </p:txBody>
      </p:sp>
      <p:graphicFrame>
        <p:nvGraphicFramePr>
          <p:cNvPr id="1155076" name="Object 4"/>
          <p:cNvGraphicFramePr>
            <a:graphicFrameLocks noChangeAspect="1"/>
          </p:cNvGraphicFramePr>
          <p:nvPr>
            <p:extLst>
              <p:ext uri="{D42A27DB-BD31-4B8C-83A1-F6EECF244321}">
                <p14:modId xmlns:p14="http://schemas.microsoft.com/office/powerpoint/2010/main" val="1220101797"/>
              </p:ext>
            </p:extLst>
          </p:nvPr>
        </p:nvGraphicFramePr>
        <p:xfrm>
          <a:off x="1658938" y="2347913"/>
          <a:ext cx="5495925" cy="755650"/>
        </p:xfrm>
        <a:graphic>
          <a:graphicData uri="http://schemas.openxmlformats.org/presentationml/2006/ole">
            <mc:AlternateContent xmlns:mc="http://schemas.openxmlformats.org/markup-compatibility/2006">
              <mc:Choice xmlns:v="urn:schemas-microsoft-com:vml" Requires="v">
                <p:oleObj spid="_x0000_s5145" name="Equation" r:id="rId4" imgW="2400120" imgH="330120" progId="Equation.DSMT4">
                  <p:embed/>
                </p:oleObj>
              </mc:Choice>
              <mc:Fallback>
                <p:oleObj name="Equation" r:id="rId4" imgW="2400120" imgH="330120" progId="Equation.DSMT4">
                  <p:embed/>
                  <p:pic>
                    <p:nvPicPr>
                      <p:cNvPr id="0" name=""/>
                      <p:cNvPicPr>
                        <a:picLocks noChangeAspect="1" noChangeArrowheads="1"/>
                      </p:cNvPicPr>
                      <p:nvPr/>
                    </p:nvPicPr>
                    <p:blipFill>
                      <a:blip r:embed="rId5"/>
                      <a:srcRect/>
                      <a:stretch>
                        <a:fillRect/>
                      </a:stretch>
                    </p:blipFill>
                    <p:spPr bwMode="auto">
                      <a:xfrm>
                        <a:off x="1658938" y="2347913"/>
                        <a:ext cx="5495925" cy="7556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5077" name="Rectangle 5"/>
          <p:cNvSpPr>
            <a:spLocks noChangeArrowheads="1"/>
          </p:cNvSpPr>
          <p:nvPr/>
        </p:nvSpPr>
        <p:spPr bwMode="auto">
          <a:xfrm>
            <a:off x="774700" y="3212976"/>
            <a:ext cx="7793038" cy="305923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algn="l">
              <a:spcBef>
                <a:spcPct val="20000"/>
              </a:spcBef>
              <a:buClr>
                <a:srgbClr val="315263"/>
              </a:buClr>
              <a:buSzPct val="75000"/>
              <a:buFont typeface="Wingdings" pitchFamily="2" charset="2"/>
              <a:buNone/>
            </a:pPr>
            <a:r>
              <a:rPr lang="en-US" sz="2000" i="1" dirty="0">
                <a:solidFill>
                  <a:srgbClr val="FFFF00"/>
                </a:solidFill>
                <a:latin typeface="Times New Roman" pitchFamily="18" charset="0"/>
              </a:rPr>
              <a:t>t</a:t>
            </a:r>
            <a:r>
              <a:rPr lang="en-US" sz="2000" i="0" dirty="0">
                <a:solidFill>
                  <a:srgbClr val="FFFF00"/>
                </a:solidFill>
                <a:latin typeface="Calibri" pitchFamily="34" charset="0"/>
              </a:rPr>
              <a:t> </a:t>
            </a:r>
            <a:r>
              <a:rPr lang="en-US" sz="2000" i="0" dirty="0">
                <a:solidFill>
                  <a:srgbClr val="FFFFFF"/>
                </a:solidFill>
                <a:latin typeface="Calibri" pitchFamily="34" charset="0"/>
              </a:rPr>
              <a:t>– iteration number (or time);</a:t>
            </a:r>
          </a:p>
          <a:p>
            <a:pPr algn="l">
              <a:spcBef>
                <a:spcPct val="20000"/>
              </a:spcBef>
              <a:buClr>
                <a:srgbClr val="315263"/>
              </a:buClr>
              <a:buSzPct val="75000"/>
              <a:buFont typeface="Wingdings" pitchFamily="2" charset="2"/>
              <a:buNone/>
            </a:pPr>
            <a:r>
              <a:rPr lang="en-US" sz="2000" b="1" i="1" dirty="0" err="1">
                <a:solidFill>
                  <a:srgbClr val="FFFF00"/>
                </a:solidFill>
                <a:latin typeface="Times New Roman" pitchFamily="18" charset="0"/>
              </a:rPr>
              <a:t>r</a:t>
            </a:r>
            <a:r>
              <a:rPr lang="en-US" sz="2000" b="1" i="1" baseline="-25000" dirty="0" err="1">
                <a:solidFill>
                  <a:srgbClr val="FFFF00"/>
                </a:solidFill>
                <a:latin typeface="Times New Roman" pitchFamily="18" charset="0"/>
              </a:rPr>
              <a:t>c</a:t>
            </a:r>
            <a:r>
              <a:rPr lang="en-US" sz="2000" i="0" dirty="0">
                <a:solidFill>
                  <a:srgbClr val="FFFFFF"/>
                </a:solidFill>
                <a:latin typeface="Calibri" pitchFamily="34" charset="0"/>
              </a:rPr>
              <a:t> – position of the winning node </a:t>
            </a:r>
            <a:r>
              <a:rPr lang="en-US" sz="2000" dirty="0">
                <a:solidFill>
                  <a:srgbClr val="FFFF00"/>
                </a:solidFill>
                <a:latin typeface="Calibri" pitchFamily="34" charset="0"/>
              </a:rPr>
              <a:t>c</a:t>
            </a:r>
            <a:r>
              <a:rPr lang="en-US" sz="2000" i="0" dirty="0">
                <a:solidFill>
                  <a:srgbClr val="FFFFFF"/>
                </a:solidFill>
                <a:latin typeface="Calibri" pitchFamily="34" charset="0"/>
              </a:rPr>
              <a:t> (in physical space, usually 2D).</a:t>
            </a:r>
          </a:p>
          <a:p>
            <a:pPr algn="l">
              <a:spcBef>
                <a:spcPct val="20000"/>
              </a:spcBef>
              <a:buClr>
                <a:srgbClr val="315263"/>
              </a:buClr>
              <a:buSzPct val="75000"/>
              <a:buFont typeface="Wingdings" pitchFamily="2" charset="2"/>
              <a:buNone/>
            </a:pPr>
            <a:r>
              <a:rPr lang="en-US" sz="2000" b="1" dirty="0">
                <a:solidFill>
                  <a:srgbClr val="FFFF00"/>
                </a:solidFill>
                <a:latin typeface="Times New Roman" pitchFamily="18" charset="0"/>
              </a:rPr>
              <a:t>||</a:t>
            </a:r>
            <a:r>
              <a:rPr lang="en-US" sz="2000" b="1" i="1" dirty="0" smtClean="0">
                <a:solidFill>
                  <a:srgbClr val="FFFF00"/>
                </a:solidFill>
                <a:latin typeface="Times New Roman" pitchFamily="18" charset="0"/>
              </a:rPr>
              <a:t>r </a:t>
            </a:r>
            <a:r>
              <a:rPr lang="en-US" sz="2000" b="1" dirty="0" smtClean="0">
                <a:solidFill>
                  <a:srgbClr val="FFFF00"/>
                </a:solidFill>
                <a:latin typeface="Symbol" pitchFamily="18" charset="2"/>
              </a:rPr>
              <a:t>-</a:t>
            </a:r>
            <a:r>
              <a:rPr lang="en-US" sz="2000" b="1" dirty="0" smtClean="0">
                <a:solidFill>
                  <a:srgbClr val="FFFF00"/>
                </a:solidFill>
                <a:latin typeface="Times New Roman" pitchFamily="18" charset="0"/>
              </a:rPr>
              <a:t> </a:t>
            </a:r>
            <a:r>
              <a:rPr lang="en-US" sz="2000" b="1" i="1" dirty="0" err="1" smtClean="0">
                <a:solidFill>
                  <a:srgbClr val="FFFF00"/>
                </a:solidFill>
                <a:latin typeface="Times New Roman" pitchFamily="18" charset="0"/>
              </a:rPr>
              <a:t>r</a:t>
            </a:r>
            <a:r>
              <a:rPr lang="en-US" sz="2000" b="1" i="1" baseline="-25000" dirty="0" err="1" smtClean="0">
                <a:solidFill>
                  <a:srgbClr val="FFFF00"/>
                </a:solidFill>
                <a:latin typeface="Times New Roman" pitchFamily="18" charset="0"/>
              </a:rPr>
              <a:t>c</a:t>
            </a:r>
            <a:r>
              <a:rPr lang="en-US" sz="2000" b="1" dirty="0">
                <a:solidFill>
                  <a:srgbClr val="FFFF00"/>
                </a:solidFill>
                <a:latin typeface="Times New Roman" pitchFamily="18" charset="0"/>
              </a:rPr>
              <a:t>||</a:t>
            </a:r>
            <a:r>
              <a:rPr lang="en-US" sz="2000" i="0" dirty="0">
                <a:solidFill>
                  <a:srgbClr val="FFFFFF"/>
                </a:solidFill>
                <a:latin typeface="Times New Roman" pitchFamily="18" charset="0"/>
              </a:rPr>
              <a:t> </a:t>
            </a:r>
            <a:r>
              <a:rPr lang="en-US" sz="2000" i="0" dirty="0">
                <a:solidFill>
                  <a:srgbClr val="FFFFFF"/>
                </a:solidFill>
                <a:latin typeface="Calibri" pitchFamily="34" charset="0"/>
              </a:rPr>
              <a:t>– distance from the winning node, scaled by </a:t>
            </a:r>
            <a:r>
              <a:rPr lang="en-US" sz="2000" i="1" dirty="0" err="1">
                <a:solidFill>
                  <a:srgbClr val="FFFF00"/>
                </a:solidFill>
                <a:latin typeface="Symbol" pitchFamily="18" charset="2"/>
              </a:rPr>
              <a:t>s</a:t>
            </a:r>
            <a:r>
              <a:rPr lang="en-US" sz="2000" i="1" baseline="-25000" dirty="0" err="1">
                <a:solidFill>
                  <a:srgbClr val="FFFF00"/>
                </a:solidFill>
                <a:latin typeface="Calibri" pitchFamily="34" charset="0"/>
              </a:rPr>
              <a:t>c</a:t>
            </a:r>
            <a:r>
              <a:rPr lang="en-US" sz="2000" i="0" dirty="0">
                <a:solidFill>
                  <a:srgbClr val="FFFF00"/>
                </a:solidFill>
                <a:latin typeface="Calibri" pitchFamily="34" charset="0"/>
              </a:rPr>
              <a:t>(</a:t>
            </a:r>
            <a:r>
              <a:rPr lang="en-US" sz="2000" i="1" dirty="0">
                <a:solidFill>
                  <a:srgbClr val="FFFF00"/>
                </a:solidFill>
                <a:latin typeface="Times New Roman" pitchFamily="18" charset="0"/>
              </a:rPr>
              <a:t>t</a:t>
            </a:r>
            <a:r>
              <a:rPr lang="en-US" sz="2000" i="0" dirty="0">
                <a:solidFill>
                  <a:srgbClr val="FFFF00"/>
                </a:solidFill>
                <a:latin typeface="Calibri" pitchFamily="34" charset="0"/>
              </a:rPr>
              <a:t>)</a:t>
            </a:r>
            <a:r>
              <a:rPr lang="en-US" sz="2000" i="0" dirty="0">
                <a:solidFill>
                  <a:srgbClr val="FFFFFF"/>
                </a:solidFill>
                <a:latin typeface="Calibri" pitchFamily="34" charset="0"/>
              </a:rPr>
              <a:t>.</a:t>
            </a:r>
          </a:p>
          <a:p>
            <a:pPr algn="l">
              <a:spcBef>
                <a:spcPct val="20000"/>
              </a:spcBef>
              <a:buClr>
                <a:srgbClr val="315263"/>
              </a:buClr>
              <a:buSzPct val="75000"/>
              <a:buFont typeface="Wingdings" pitchFamily="2" charset="2"/>
              <a:buNone/>
            </a:pPr>
            <a:r>
              <a:rPr lang="en-US" sz="2000" i="1" dirty="0" smtClean="0">
                <a:solidFill>
                  <a:srgbClr val="FFFF00"/>
                </a:solidFill>
                <a:latin typeface="Symbol" pitchFamily="18" charset="2"/>
              </a:rPr>
              <a:t>e</a:t>
            </a:r>
            <a:r>
              <a:rPr lang="en-US" sz="2000" i="0" baseline="-25000" dirty="0" smtClean="0">
                <a:solidFill>
                  <a:srgbClr val="FFFF00"/>
                </a:solidFill>
                <a:latin typeface="Times New Roman" pitchFamily="18" charset="0"/>
              </a:rPr>
              <a:t>0</a:t>
            </a:r>
            <a:r>
              <a:rPr lang="en-US" sz="2000" i="0" dirty="0" smtClean="0">
                <a:solidFill>
                  <a:srgbClr val="FFFF00"/>
                </a:solidFill>
                <a:latin typeface="Times New Roman" pitchFamily="18" charset="0"/>
              </a:rPr>
              <a:t>(</a:t>
            </a:r>
            <a:r>
              <a:rPr lang="en-US" sz="2000" i="1" dirty="0" smtClean="0">
                <a:solidFill>
                  <a:srgbClr val="FFFF00"/>
                </a:solidFill>
                <a:latin typeface="Times New Roman" pitchFamily="18" charset="0"/>
              </a:rPr>
              <a:t>t</a:t>
            </a:r>
            <a:r>
              <a:rPr lang="en-US" sz="2000" i="0" dirty="0">
                <a:solidFill>
                  <a:srgbClr val="FFFF00"/>
                </a:solidFill>
                <a:latin typeface="Times New Roman" pitchFamily="18" charset="0"/>
              </a:rPr>
              <a:t>) </a:t>
            </a:r>
            <a:r>
              <a:rPr lang="en-US" sz="2000" i="0" dirty="0">
                <a:solidFill>
                  <a:srgbClr val="FFFFFF"/>
                </a:solidFill>
                <a:latin typeface="Calibri" pitchFamily="34" charset="0"/>
              </a:rPr>
              <a:t>– slowly decreasing multiplicative factor</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The neighborhood function determines how strongly the parameters of the winning node and nodes in its neighborhood will be changed, making them more similar to data </a:t>
            </a:r>
            <a:r>
              <a:rPr lang="pl-PL" sz="2000" b="1" i="0" dirty="0" smtClean="0">
                <a:solidFill>
                  <a:srgbClr val="FFFF00"/>
                </a:solidFill>
                <a:latin typeface="Calibri" pitchFamily="34" charset="0"/>
              </a:rPr>
              <a:t>X</a:t>
            </a:r>
            <a:r>
              <a:rPr lang="en-US" sz="2000" i="0" dirty="0" smtClean="0">
                <a:solidFill>
                  <a:srgbClr val="FFFFFF"/>
                </a:solidFill>
                <a:latin typeface="Calibri" pitchFamily="34" charset="0"/>
              </a:rPr>
              <a:t>.</a:t>
            </a:r>
            <a:endParaRPr lang="pl-PL" sz="2000" i="0" dirty="0">
              <a:solidFill>
                <a:srgbClr val="FFFFFF"/>
              </a:solidFill>
              <a:latin typeface="Calibri" pitchFamily="34" charset="0"/>
            </a:endParaRPr>
          </a:p>
        </p:txBody>
      </p:sp>
      <p:pic>
        <p:nvPicPr>
          <p:cNvPr id="8" name="Picture 6" descr="C:\public_html\ref\01-plastic\hom1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4397" y="57586"/>
            <a:ext cx="13716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15026"/>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p:txBody>
          <a:bodyPr/>
          <a:lstStyle/>
          <a:p>
            <a:r>
              <a:rPr lang="pl-PL" dirty="0" smtClean="0">
                <a:solidFill>
                  <a:schemeClr val="bg2"/>
                </a:solidFill>
              </a:rPr>
              <a:t>SOM</a:t>
            </a:r>
            <a:r>
              <a:rPr lang="en-US" dirty="0" smtClean="0">
                <a:solidFill>
                  <a:schemeClr val="bg2"/>
                </a:solidFill>
              </a:rPr>
              <a:t> algorithm: dynamics</a:t>
            </a:r>
            <a:endParaRPr lang="pl-PL" dirty="0">
              <a:solidFill>
                <a:schemeClr val="bg2"/>
              </a:solidFill>
            </a:endParaRPr>
          </a:p>
        </p:txBody>
      </p:sp>
      <p:sp>
        <p:nvSpPr>
          <p:cNvPr id="3" name="Symbol zastępczy zawartości 2"/>
          <p:cNvSpPr>
            <a:spLocks noGrp="1"/>
          </p:cNvSpPr>
          <p:nvPr>
            <p:ph idx="1"/>
          </p:nvPr>
        </p:nvSpPr>
        <p:spPr>
          <a:xfrm>
            <a:off x="579438" y="1264859"/>
            <a:ext cx="8121650" cy="767971"/>
          </a:xfrm>
        </p:spPr>
        <p:txBody>
          <a:bodyPr/>
          <a:lstStyle/>
          <a:p>
            <a:pPr marL="0" indent="0">
              <a:buNone/>
            </a:pPr>
            <a:r>
              <a:rPr lang="en-US" dirty="0" smtClean="0">
                <a:latin typeface="Calibri" pitchFamily="34" charset="0"/>
              </a:rPr>
              <a:t>Adaptation rule: take the winner node</a:t>
            </a:r>
            <a:r>
              <a:rPr lang="pl-PL" dirty="0" smtClean="0">
                <a:latin typeface="Calibri" pitchFamily="34" charset="0"/>
              </a:rPr>
              <a:t> </a:t>
            </a:r>
            <a:r>
              <a:rPr lang="pl-PL" b="1" dirty="0" smtClean="0">
                <a:solidFill>
                  <a:srgbClr val="FFFF00"/>
                </a:solidFill>
                <a:latin typeface="Calibri" pitchFamily="34" charset="0"/>
              </a:rPr>
              <a:t>c</a:t>
            </a:r>
            <a:r>
              <a:rPr lang="en-US" dirty="0" smtClean="0">
                <a:latin typeface="Calibri" pitchFamily="34" charset="0"/>
              </a:rPr>
              <a:t>, and those in its neighborhood </a:t>
            </a:r>
            <a:r>
              <a:rPr lang="pl-PL" dirty="0" smtClean="0">
                <a:solidFill>
                  <a:srgbClr val="FFFF00"/>
                </a:solidFill>
                <a:latin typeface="Calibri" pitchFamily="34" charset="0"/>
              </a:rPr>
              <a:t>O(</a:t>
            </a:r>
            <a:r>
              <a:rPr lang="en-US" dirty="0" smtClean="0">
                <a:solidFill>
                  <a:srgbClr val="FFFF00"/>
                </a:solidFill>
                <a:latin typeface="Calibri" pitchFamily="34" charset="0"/>
              </a:rPr>
              <a:t>r</a:t>
            </a:r>
            <a:r>
              <a:rPr lang="pl-PL" baseline="-25000" dirty="0" smtClean="0">
                <a:solidFill>
                  <a:srgbClr val="FFFF00"/>
                </a:solidFill>
                <a:latin typeface="Calibri" pitchFamily="34" charset="0"/>
              </a:rPr>
              <a:t>c</a:t>
            </a:r>
            <a:r>
              <a:rPr lang="pl-PL" dirty="0" smtClean="0">
                <a:solidFill>
                  <a:srgbClr val="FFFF00"/>
                </a:solidFill>
                <a:latin typeface="Calibri" pitchFamily="34" charset="0"/>
              </a:rPr>
              <a:t>)</a:t>
            </a:r>
            <a:r>
              <a:rPr lang="en-US" dirty="0" smtClean="0">
                <a:latin typeface="Calibri" pitchFamily="34" charset="0"/>
              </a:rPr>
              <a:t>, change their parameters making them more similar to the data </a:t>
            </a:r>
            <a:r>
              <a:rPr lang="en-US" b="1" dirty="0" smtClean="0">
                <a:solidFill>
                  <a:srgbClr val="FFFF00"/>
                </a:solidFill>
                <a:latin typeface="Calibri" pitchFamily="34" charset="0"/>
              </a:rPr>
              <a:t>X</a:t>
            </a:r>
            <a:r>
              <a:rPr lang="en-US" dirty="0" smtClean="0">
                <a:latin typeface="Calibri" pitchFamily="34" charset="0"/>
              </a:rPr>
              <a:t> </a:t>
            </a:r>
            <a:endParaRPr lang="pl-PL" dirty="0">
              <a:latin typeface="Calibri" pitchFamily="34" charset="0"/>
            </a:endParaRPr>
          </a:p>
        </p:txBody>
      </p:sp>
      <p:sp>
        <p:nvSpPr>
          <p:cNvPr id="1157123" name="Rectangle 3"/>
          <p:cNvSpPr>
            <a:spLocks noChangeArrowheads="1"/>
          </p:cNvSpPr>
          <p:nvPr/>
        </p:nvSpPr>
        <p:spPr bwMode="auto">
          <a:xfrm>
            <a:off x="754063" y="1264859"/>
            <a:ext cx="7772400" cy="12557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a:spcBef>
                <a:spcPct val="20000"/>
              </a:spcBef>
              <a:buClr>
                <a:srgbClr val="315263"/>
              </a:buClr>
              <a:buSzPct val="75000"/>
              <a:buFont typeface="Wingdings" pitchFamily="2" charset="2"/>
              <a:buNone/>
            </a:pPr>
            <a:endParaRPr lang="pl-PL" sz="2000" i="0" dirty="0">
              <a:solidFill>
                <a:srgbClr val="FFFFFF"/>
              </a:solidFill>
              <a:latin typeface="Calibri" pitchFamily="34" charset="0"/>
            </a:endParaRPr>
          </a:p>
        </p:txBody>
      </p:sp>
      <p:graphicFrame>
        <p:nvGraphicFramePr>
          <p:cNvPr id="1157124" name="Object 4"/>
          <p:cNvGraphicFramePr>
            <a:graphicFrameLocks noChangeAspect="1"/>
          </p:cNvGraphicFramePr>
          <p:nvPr>
            <p:extLst>
              <p:ext uri="{D42A27DB-BD31-4B8C-83A1-F6EECF244321}">
                <p14:modId xmlns:p14="http://schemas.microsoft.com/office/powerpoint/2010/main" val="1523057018"/>
              </p:ext>
            </p:extLst>
          </p:nvPr>
        </p:nvGraphicFramePr>
        <p:xfrm>
          <a:off x="1187624" y="2348880"/>
          <a:ext cx="6411912" cy="1139825"/>
        </p:xfrm>
        <a:graphic>
          <a:graphicData uri="http://schemas.openxmlformats.org/presentationml/2006/ole">
            <mc:AlternateContent xmlns:mc="http://schemas.openxmlformats.org/markup-compatibility/2006">
              <mc:Choice xmlns:v="urn:schemas-microsoft-com:vml" Requires="v">
                <p:oleObj spid="_x0000_s6167" name="Equation" r:id="rId4" imgW="2997000" imgH="533160" progId="Equation.DSMT4">
                  <p:embed/>
                </p:oleObj>
              </mc:Choice>
              <mc:Fallback>
                <p:oleObj name="Equation" r:id="rId4" imgW="2997000" imgH="533160" progId="Equation.DSMT4">
                  <p:embed/>
                  <p:pic>
                    <p:nvPicPr>
                      <p:cNvPr id="0" name=""/>
                      <p:cNvPicPr>
                        <a:picLocks noChangeAspect="1" noChangeArrowheads="1"/>
                      </p:cNvPicPr>
                      <p:nvPr/>
                    </p:nvPicPr>
                    <p:blipFill>
                      <a:blip r:embed="rId5"/>
                      <a:srcRect/>
                      <a:stretch>
                        <a:fillRect/>
                      </a:stretch>
                    </p:blipFill>
                    <p:spPr bwMode="auto">
                      <a:xfrm>
                        <a:off x="1187624" y="2348880"/>
                        <a:ext cx="6411912" cy="11398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25" name="Rectangle 5"/>
          <p:cNvSpPr>
            <a:spLocks noChangeArrowheads="1"/>
          </p:cNvSpPr>
          <p:nvPr/>
        </p:nvSpPr>
        <p:spPr bwMode="auto">
          <a:xfrm>
            <a:off x="776288" y="3786188"/>
            <a:ext cx="7793037" cy="2573337"/>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pPr marL="342900" indent="-342900" algn="l">
              <a:spcBef>
                <a:spcPct val="20000"/>
              </a:spcBef>
              <a:buClr>
                <a:schemeClr val="tx2"/>
              </a:buClr>
              <a:buSzPct val="100000"/>
              <a:buFont typeface="Arial" pitchFamily="34" charset="0"/>
              <a:buChar char="•"/>
            </a:pPr>
            <a:r>
              <a:rPr lang="en-US" sz="2000" i="0" dirty="0">
                <a:solidFill>
                  <a:srgbClr val="FFFFFF"/>
                </a:solidFill>
                <a:latin typeface="Calibri" pitchFamily="34" charset="0"/>
              </a:rPr>
              <a:t>Randomly select new sample vector X, and repeat. </a:t>
            </a:r>
          </a:p>
          <a:p>
            <a:pPr marL="342900" indent="-342900" algn="l">
              <a:spcBef>
                <a:spcPct val="20000"/>
              </a:spcBef>
              <a:buClr>
                <a:schemeClr val="tx2"/>
              </a:buClr>
              <a:buSzPct val="100000"/>
              <a:buFont typeface="Arial" pitchFamily="34" charset="0"/>
              <a:buChar char="•"/>
            </a:pPr>
            <a:r>
              <a:rPr lang="en-US" sz="2000" i="0" dirty="0">
                <a:solidFill>
                  <a:srgbClr val="FFFFFF"/>
                </a:solidFill>
                <a:latin typeface="Calibri" pitchFamily="34" charset="0"/>
              </a:rPr>
              <a:t>Decrease </a:t>
            </a:r>
            <a:r>
              <a:rPr lang="en-US" sz="2000" i="1" dirty="0">
                <a:solidFill>
                  <a:srgbClr val="FFFF00"/>
                </a:solidFill>
                <a:latin typeface="Calibri" pitchFamily="34" charset="0"/>
              </a:rPr>
              <a:t>h</a:t>
            </a:r>
            <a:r>
              <a:rPr lang="en-US" sz="2000" i="0" baseline="-25000" dirty="0">
                <a:solidFill>
                  <a:srgbClr val="FFFF00"/>
                </a:solidFill>
                <a:latin typeface="Calibri" pitchFamily="34" charset="0"/>
              </a:rPr>
              <a:t>0</a:t>
            </a:r>
            <a:r>
              <a:rPr lang="en-US" sz="2000" i="0" dirty="0">
                <a:solidFill>
                  <a:srgbClr val="FFFF00"/>
                </a:solidFill>
                <a:latin typeface="Calibri" pitchFamily="34" charset="0"/>
              </a:rPr>
              <a:t>(</a:t>
            </a:r>
            <a:r>
              <a:rPr lang="en-US" sz="2000" i="1" dirty="0">
                <a:solidFill>
                  <a:srgbClr val="FFFF00"/>
                </a:solidFill>
                <a:latin typeface="Calibri" pitchFamily="34" charset="0"/>
              </a:rPr>
              <a:t>t</a:t>
            </a:r>
            <a:r>
              <a:rPr lang="en-US" sz="2000" i="0" dirty="0">
                <a:solidFill>
                  <a:srgbClr val="FFFF00"/>
                </a:solidFill>
                <a:latin typeface="Calibri" pitchFamily="34" charset="0"/>
              </a:rPr>
              <a:t>)</a:t>
            </a:r>
            <a:r>
              <a:rPr lang="en-US" sz="2000" i="0" dirty="0">
                <a:solidFill>
                  <a:srgbClr val="FFFFFF"/>
                </a:solidFill>
                <a:latin typeface="Times New Roman" pitchFamily="18" charset="0"/>
              </a:rPr>
              <a:t> </a:t>
            </a:r>
            <a:r>
              <a:rPr lang="en-US" sz="2000" i="0" dirty="0">
                <a:solidFill>
                  <a:srgbClr val="FFFFFF"/>
                </a:solidFill>
                <a:latin typeface="Calibri" pitchFamily="34" charset="0"/>
              </a:rPr>
              <a:t>slowly until there will be no changes.</a:t>
            </a:r>
          </a:p>
          <a:p>
            <a:pPr algn="l">
              <a:spcBef>
                <a:spcPct val="20000"/>
              </a:spcBef>
              <a:buClr>
                <a:srgbClr val="315263"/>
              </a:buClr>
              <a:buSzPct val="75000"/>
              <a:buFont typeface="Wingdings" pitchFamily="2" charset="2"/>
              <a:buNone/>
            </a:pPr>
            <a:endParaRPr lang="en-US" sz="2000" i="0" dirty="0">
              <a:solidFill>
                <a:srgbClr val="FFFFFF"/>
              </a:solidFill>
              <a:latin typeface="Calibri" pitchFamily="34" charset="0"/>
            </a:endParaRPr>
          </a:p>
          <a:p>
            <a:pPr algn="l">
              <a:spcBef>
                <a:spcPct val="20000"/>
              </a:spcBef>
              <a:buClr>
                <a:srgbClr val="315263"/>
              </a:buClr>
              <a:buSzPct val="75000"/>
              <a:buFont typeface="Wingdings" pitchFamily="2" charset="2"/>
              <a:buNone/>
            </a:pPr>
            <a:r>
              <a:rPr lang="en-US" sz="2000" i="0" dirty="0">
                <a:solidFill>
                  <a:srgbClr val="FFFFFF"/>
                </a:solidFill>
                <a:latin typeface="Calibri" pitchFamily="34" charset="0"/>
              </a:rPr>
              <a:t>Result: </a:t>
            </a:r>
            <a:endParaRPr lang="en-US" sz="2000" i="0" dirty="0" smtClean="0">
              <a:solidFill>
                <a:srgbClr val="FFFFFF"/>
              </a:solidFill>
              <a:latin typeface="Calibri" pitchFamily="34" charset="0"/>
            </a:endParaRPr>
          </a:p>
          <a:p>
            <a:pPr marL="457200" indent="-457200" algn="l">
              <a:spcBef>
                <a:spcPct val="20000"/>
              </a:spcBef>
              <a:buClr>
                <a:schemeClr val="tx2"/>
              </a:buClr>
              <a:buSzPct val="100000"/>
              <a:buFont typeface="Calibri" pitchFamily="34" charset="0"/>
              <a:buChar char="•"/>
            </a:pPr>
            <a:r>
              <a:rPr lang="en-US" sz="2000" b="1" i="0" dirty="0" smtClean="0">
                <a:solidFill>
                  <a:srgbClr val="FFFF00"/>
                </a:solidFill>
                <a:latin typeface="Calibri" pitchFamily="34" charset="0"/>
              </a:rPr>
              <a:t>W(i</a:t>
            </a:r>
            <a:r>
              <a:rPr lang="en-US" sz="2000" b="1" i="0" dirty="0">
                <a:solidFill>
                  <a:srgbClr val="FFFF00"/>
                </a:solidFill>
                <a:latin typeface="Calibri" pitchFamily="34" charset="0"/>
              </a:rPr>
              <a:t>) </a:t>
            </a:r>
            <a:r>
              <a:rPr lang="en-US" sz="2000" b="1" i="0" dirty="0">
                <a:solidFill>
                  <a:srgbClr val="FFFF00"/>
                </a:solidFill>
                <a:latin typeface="Calibri" pitchFamily="34" charset="0"/>
                <a:cs typeface="Calibri" pitchFamily="34" charset="0"/>
              </a:rPr>
              <a:t>≈</a:t>
            </a:r>
            <a:r>
              <a:rPr lang="en-US" sz="2000" i="0" dirty="0">
                <a:solidFill>
                  <a:srgbClr val="FFFF00"/>
                </a:solidFill>
                <a:latin typeface="Calibri" pitchFamily="34" charset="0"/>
              </a:rPr>
              <a:t> </a:t>
            </a:r>
            <a:r>
              <a:rPr lang="en-US" sz="2000" i="0" dirty="0">
                <a:solidFill>
                  <a:srgbClr val="FFFFFF"/>
                </a:solidFill>
                <a:latin typeface="Calibri" pitchFamily="34" charset="0"/>
              </a:rPr>
              <a:t>the center of local clusters in the </a:t>
            </a:r>
            <a:r>
              <a:rPr lang="en-US" sz="2000" b="1" i="0" dirty="0">
                <a:solidFill>
                  <a:srgbClr val="FFFFFF"/>
                </a:solidFill>
                <a:latin typeface="Calibri" pitchFamily="34" charset="0"/>
              </a:rPr>
              <a:t>X</a:t>
            </a:r>
            <a:r>
              <a:rPr lang="en-US" sz="2000" i="0" dirty="0">
                <a:solidFill>
                  <a:srgbClr val="FFFFFF"/>
                </a:solidFill>
                <a:latin typeface="Calibri" pitchFamily="34" charset="0"/>
              </a:rPr>
              <a:t> feature space</a:t>
            </a:r>
          </a:p>
          <a:p>
            <a:pPr marL="457200" indent="-457200" algn="l">
              <a:spcBef>
                <a:spcPct val="20000"/>
              </a:spcBef>
              <a:buClr>
                <a:schemeClr val="tx2"/>
              </a:buClr>
              <a:buSzPct val="100000"/>
              <a:buFont typeface="Calibri" pitchFamily="34" charset="0"/>
              <a:buChar char="•"/>
            </a:pPr>
            <a:r>
              <a:rPr lang="en-US" sz="2000" i="0" dirty="0" smtClean="0">
                <a:solidFill>
                  <a:srgbClr val="FFFFFF"/>
                </a:solidFill>
                <a:latin typeface="Calibri" pitchFamily="34" charset="0"/>
              </a:rPr>
              <a:t>Nodes </a:t>
            </a:r>
            <a:r>
              <a:rPr lang="en-US" sz="2000" i="0" dirty="0">
                <a:solidFill>
                  <a:srgbClr val="FFFFFF"/>
                </a:solidFill>
                <a:latin typeface="Calibri" pitchFamily="34" charset="0"/>
              </a:rPr>
              <a:t>in the neighborhood point to adjacent areas in </a:t>
            </a:r>
            <a:r>
              <a:rPr lang="en-US" sz="2000" b="1" i="0" dirty="0">
                <a:solidFill>
                  <a:srgbClr val="FFFFFF"/>
                </a:solidFill>
                <a:latin typeface="Calibri" pitchFamily="34" charset="0"/>
              </a:rPr>
              <a:t>X</a:t>
            </a:r>
            <a:r>
              <a:rPr lang="en-US" sz="2000" i="0" dirty="0">
                <a:solidFill>
                  <a:srgbClr val="FFFFFF"/>
                </a:solidFill>
                <a:latin typeface="Calibri" pitchFamily="34" charset="0"/>
              </a:rPr>
              <a:t> space</a:t>
            </a:r>
          </a:p>
        </p:txBody>
      </p:sp>
    </p:spTree>
    <p:extLst>
      <p:ext uri="{BB962C8B-B14F-4D97-AF65-F5344CB8AC3E}">
        <p14:creationId xmlns:p14="http://schemas.microsoft.com/office/powerpoint/2010/main" val="1527093730"/>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ark Green">
  <a:themeElements>
    <a:clrScheme name="Dark Green">
      <a:dk1>
        <a:srgbClr val="FFCC66"/>
      </a:dk1>
      <a:lt1>
        <a:srgbClr val="EAEAEA"/>
      </a:lt1>
      <a:dk2>
        <a:srgbClr val="004C00"/>
      </a:dk2>
      <a:lt2>
        <a:srgbClr val="FFAE0C"/>
      </a:lt2>
      <a:accent1>
        <a:srgbClr val="FFCC66"/>
      </a:accent1>
      <a:accent2>
        <a:srgbClr val="FFCC66"/>
      </a:accent2>
      <a:accent3>
        <a:srgbClr val="FFAE0C"/>
      </a:accent3>
      <a:accent4>
        <a:srgbClr val="B27600"/>
      </a:accent4>
      <a:accent5>
        <a:srgbClr val="ADB8FF"/>
      </a:accent5>
      <a:accent6>
        <a:srgbClr val="563118"/>
      </a:accent6>
      <a:hlink>
        <a:srgbClr val="FFFF00"/>
      </a:hlink>
      <a:folHlink>
        <a:srgbClr val="FFE0A3"/>
      </a:folHlink>
    </a:clrScheme>
    <a:fontScheme name="Calibri-white">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22350</TotalTime>
  <Words>2989</Words>
  <Application>Microsoft Office PowerPoint</Application>
  <PresentationFormat>Pokaz na ekranie (4:3)</PresentationFormat>
  <Paragraphs>411</Paragraphs>
  <Slides>45</Slides>
  <Notes>41</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45</vt:i4>
      </vt:variant>
    </vt:vector>
  </HeadingPairs>
  <TitlesOfParts>
    <vt:vector size="48" baseType="lpstr">
      <vt:lpstr>Dark Green</vt:lpstr>
      <vt:lpstr>1_Dark Green</vt:lpstr>
      <vt:lpstr>Equation</vt:lpstr>
      <vt:lpstr>Advanced Topic in Cognitive  Neuroscience and Embodied Intelligence</vt:lpstr>
      <vt:lpstr>What it will be about</vt:lpstr>
      <vt:lpstr>Topographical representations</vt:lpstr>
      <vt:lpstr>Simplest models</vt:lpstr>
      <vt:lpstr>SOM: idea</vt:lpstr>
      <vt:lpstr>Training SOM</vt:lpstr>
      <vt:lpstr>SOM algorithm: competition</vt:lpstr>
      <vt:lpstr>SOM algorithm: cooperation</vt:lpstr>
      <vt:lpstr>SOM algorithm: dynamics</vt:lpstr>
      <vt:lpstr>Maps and distortions</vt:lpstr>
      <vt:lpstr>Demonstrations using GNG</vt:lpstr>
      <vt:lpstr>2D =&gt; 1D in a triangle</vt:lpstr>
      <vt:lpstr>What it will be about</vt:lpstr>
      <vt:lpstr>Hebbian learning in primary cortex </vt:lpstr>
      <vt:lpstr>Biological foundations: LTP, LTD</vt:lpstr>
      <vt:lpstr>NMDA receptors</vt:lpstr>
      <vt:lpstr>Model learning</vt:lpstr>
      <vt:lpstr>Example</vt:lpstr>
      <vt:lpstr>Simulation</vt:lpstr>
      <vt:lpstr>Hebb - normalization</vt:lpstr>
      <vt:lpstr>Model learning</vt:lpstr>
      <vt:lpstr>Standard PCA</vt:lpstr>
      <vt:lpstr>PCA for one neuron</vt:lpstr>
      <vt:lpstr>Hebbian Correlations</vt:lpstr>
      <vt:lpstr>Normalization</vt:lpstr>
      <vt:lpstr>Problems with PCA</vt:lpstr>
      <vt:lpstr>Conditional PCA</vt:lpstr>
      <vt:lpstr>CPCA equations</vt:lpstr>
      <vt:lpstr>CPCA self-organized learning</vt:lpstr>
      <vt:lpstr>Probabilistic interpretation</vt:lpstr>
      <vt:lpstr>Biological interpretation</vt:lpstr>
      <vt:lpstr>Normalization of weights in CPCA</vt:lpstr>
      <vt:lpstr>Contrast in CPCA</vt:lpstr>
      <vt:lpstr>BCM/XCAL Model</vt:lpstr>
      <vt:lpstr>What it will be about</vt:lpstr>
      <vt:lpstr>Hebbian learning has problems</vt:lpstr>
      <vt:lpstr>Task learning</vt:lpstr>
      <vt:lpstr>Delta rule and BP</vt:lpstr>
      <vt:lpstr>Error function</vt:lpstr>
      <vt:lpstr>GeneRec/XCAL</vt:lpstr>
      <vt:lpstr>Hebb + error correction</vt:lpstr>
      <vt:lpstr>Combo properties</vt:lpstr>
      <vt:lpstr>Multiple constraint satisfaction</vt:lpstr>
      <vt:lpstr>Leabra learning model</vt:lpstr>
      <vt:lpstr>Back-up your memory!</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Self-organizing, Hebbian and error-driven learning</dc:subject>
  <dc:creator>Włodzisław Duch</dc:creator>
  <cp:lastModifiedBy>W Duch</cp:lastModifiedBy>
  <cp:revision>695</cp:revision>
  <cp:lastPrinted>1999-08-21T07:27:07Z</cp:lastPrinted>
  <dcterms:created xsi:type="dcterms:W3CDTF">1998-04-11T13:46:18Z</dcterms:created>
  <dcterms:modified xsi:type="dcterms:W3CDTF">2011-10-05T06:38:43Z</dcterms:modified>
</cp:coreProperties>
</file>