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  <p:sldMasterId id="2147484021" r:id="rId2"/>
  </p:sldMasterIdLst>
  <p:notesMasterIdLst>
    <p:notesMasterId r:id="rId55"/>
  </p:notesMasterIdLst>
  <p:handoutMasterIdLst>
    <p:handoutMasterId r:id="rId56"/>
  </p:handoutMasterIdLst>
  <p:sldIdLst>
    <p:sldId id="256" r:id="rId3"/>
    <p:sldId id="718" r:id="rId4"/>
    <p:sldId id="719" r:id="rId5"/>
    <p:sldId id="699" r:id="rId6"/>
    <p:sldId id="743" r:id="rId7"/>
    <p:sldId id="730" r:id="rId8"/>
    <p:sldId id="710" r:id="rId9"/>
    <p:sldId id="721" r:id="rId10"/>
    <p:sldId id="717" r:id="rId11"/>
    <p:sldId id="711" r:id="rId12"/>
    <p:sldId id="707" r:id="rId13"/>
    <p:sldId id="709" r:id="rId14"/>
    <p:sldId id="546" r:id="rId15"/>
    <p:sldId id="708" r:id="rId16"/>
    <p:sldId id="654" r:id="rId17"/>
    <p:sldId id="661" r:id="rId18"/>
    <p:sldId id="604" r:id="rId19"/>
    <p:sldId id="605" r:id="rId20"/>
    <p:sldId id="541" r:id="rId21"/>
    <p:sldId id="662" r:id="rId22"/>
    <p:sldId id="712" r:id="rId23"/>
    <p:sldId id="713" r:id="rId24"/>
    <p:sldId id="714" r:id="rId25"/>
    <p:sldId id="672" r:id="rId26"/>
    <p:sldId id="606" r:id="rId27"/>
    <p:sldId id="657" r:id="rId28"/>
    <p:sldId id="724" r:id="rId29"/>
    <p:sldId id="726" r:id="rId30"/>
    <p:sldId id="727" r:id="rId31"/>
    <p:sldId id="696" r:id="rId32"/>
    <p:sldId id="701" r:id="rId33"/>
    <p:sldId id="723" r:id="rId34"/>
    <p:sldId id="673" r:id="rId35"/>
    <p:sldId id="728" r:id="rId36"/>
    <p:sldId id="720" r:id="rId37"/>
    <p:sldId id="731" r:id="rId38"/>
    <p:sldId id="734" r:id="rId39"/>
    <p:sldId id="736" r:id="rId40"/>
    <p:sldId id="737" r:id="rId41"/>
    <p:sldId id="738" r:id="rId42"/>
    <p:sldId id="739" r:id="rId43"/>
    <p:sldId id="740" r:id="rId44"/>
    <p:sldId id="741" r:id="rId45"/>
    <p:sldId id="742" r:id="rId46"/>
    <p:sldId id="722" r:id="rId47"/>
    <p:sldId id="644" r:id="rId48"/>
    <p:sldId id="675" r:id="rId49"/>
    <p:sldId id="695" r:id="rId50"/>
    <p:sldId id="564" r:id="rId51"/>
    <p:sldId id="677" r:id="rId52"/>
    <p:sldId id="729" r:id="rId53"/>
    <p:sldId id="687" r:id="rId54"/>
  </p:sldIdLst>
  <p:sldSz cx="9144000" cy="6858000" type="screen4x3"/>
  <p:notesSz cx="6726238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Arial Unicode MS" pitchFamily="34" charset="-12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3300"/>
    <a:srgbClr val="339966"/>
    <a:srgbClr val="008000"/>
    <a:srgbClr val="009900"/>
    <a:srgbClr val="0804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87" d="100"/>
          <a:sy n="87" d="100"/>
        </p:scale>
        <p:origin x="-8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219"/>
    </p:cViewPr>
  </p:sorterViewPr>
  <p:notesViewPr>
    <p:cSldViewPr>
      <p:cViewPr varScale="1">
        <p:scale>
          <a:sx n="59" d="100"/>
          <a:sy n="59" d="100"/>
        </p:scale>
        <p:origin x="-1770" y="-96"/>
      </p:cViewPr>
      <p:guideLst>
        <p:guide orient="horz" pos="305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7" Type="http://schemas.openxmlformats.org/officeDocument/2006/relationships/slide" Target="slides/slide49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45.xml"/><Relationship Id="rId5" Type="http://schemas.openxmlformats.org/officeDocument/2006/relationships/slide" Target="slides/slide35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20AB747-BFF5-45CF-8915-BE968E1B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5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13275"/>
            <a:ext cx="49355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l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28138"/>
            <a:ext cx="2914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0" tIns="45070" rIns="90140" bIns="45070" numCol="1" anchor="b" anchorCtr="0" compatLnSpc="1">
            <a:prstTxWarp prst="textNoShape">
              <a:avLst/>
            </a:prstTxWarp>
          </a:bodyPr>
          <a:lstStyle>
            <a:lvl1pPr algn="r" defTabSz="901700" eaLnBrk="0" hangingPunct="0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A76EC1E-BF08-4C0C-8B88-87B190097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17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D8AF4F9C-5FAD-4A85-961A-A96A29C1042D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C7C2E1E2-156E-41D3-B8FB-5B685E60139E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38C4BE4D-28B9-49C1-9446-B4555F961906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>
                <a:solidFill>
                  <a:prstClr val="black"/>
                </a:solidFill>
              </a:rPr>
              <a:t>M.L. Anderson, Evidence for massive redeployment</a:t>
            </a:r>
          </a:p>
        </p:txBody>
      </p:sp>
      <p:sp>
        <p:nvSpPr>
          <p:cNvPr id="6042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B5A4FE1-C4CD-4039-BC71-40CE8522D881}" type="datetime1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6/20/2013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B195063-B802-4129-93C6-7D2A8570C4D9}" type="slidenum">
              <a:rPr lang="en-US" sz="1200">
                <a:solidFill>
                  <a:prstClr val="black"/>
                </a:solidFill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3D72C0C5-7EE2-468C-A20D-61112AC4B26C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28663"/>
            <a:ext cx="4854575" cy="364172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614863"/>
            <a:ext cx="4935538" cy="437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 Unicode MS" pitchFamily="34" charset="-128"/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CA40F-C89E-4C1A-9A4F-BA0B209F8181}" type="slidenum">
              <a:rPr lang="en-US">
                <a:solidFill>
                  <a:prstClr val="white"/>
                </a:solidFill>
                <a:latin typeface="Arial Unicode MS" pitchFamily="34" charset="-128"/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  <a:latin typeface="Arial Unicode MS" pitchFamily="34" charset="-128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  <a:latin typeface="Arial Unicode MS" pitchFamily="34" charset="-128"/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764AD3-C85F-4B6B-A7EC-2356E485BFAE}" type="slidenum">
              <a:rPr lang="en-US">
                <a:solidFill>
                  <a:prstClr val="white"/>
                </a:solidFill>
                <a:latin typeface="Arial Unicode MS" pitchFamily="34" charset="-128"/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  <a:latin typeface="Arial Unicode MS" pitchFamily="34" charset="-128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5423EF6-43E5-4493-A995-EA3E3D26A666}" type="slidenum">
              <a:rPr lang="en-US" sz="120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1339AAE3-CC64-4FDD-AB85-D7C7D81A4072}" type="slidenum">
              <a:rPr lang="en-US" sz="120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buClr>
                <a:srgbClr val="1F497D"/>
              </a:buClr>
              <a:buSzPct val="115000"/>
              <a:defRPr/>
            </a:pPr>
            <a:fld id="{6EF6462E-91E6-48E3-80BE-AB0CB28BA5B6}" type="slidenum">
              <a:rPr lang="en-US" sz="1200">
                <a:solidFill>
                  <a:srgbClr val="000000"/>
                </a:solidFill>
                <a:latin typeface="    Times New Roman CE"/>
              </a:rPr>
              <a:pPr>
                <a:buClr>
                  <a:srgbClr val="1F497D"/>
                </a:buClr>
                <a:buSzPct val="115000"/>
                <a:defRPr/>
              </a:pPr>
              <a:t>25</a:t>
            </a:fld>
            <a:endParaRPr lang="en-US" sz="1200">
              <a:solidFill>
                <a:srgbClr val="000000"/>
              </a:solidFill>
              <a:latin typeface="    Times New Roman CE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4B3AB05-754E-463A-912F-08A5F4CD2F13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Spectrogram reconstruction. (A) Top: spectrogram of six isolated words (deep, jazz, cause) and </a:t>
            </a:r>
            <a:r>
              <a:rPr lang="en-US" dirty="0" err="1" smtClean="0"/>
              <a:t>pseudowords</a:t>
            </a:r>
            <a:r>
              <a:rPr lang="en-US" dirty="0" smtClean="0"/>
              <a:t> (</a:t>
            </a:r>
            <a:r>
              <a:rPr lang="en-US" dirty="0" err="1" smtClean="0"/>
              <a:t>fook</a:t>
            </a:r>
            <a:r>
              <a:rPr lang="en-US" dirty="0" smtClean="0"/>
              <a:t>, </a:t>
            </a:r>
            <a:r>
              <a:rPr lang="en-US" dirty="0" err="1" smtClean="0"/>
              <a:t>ors</a:t>
            </a:r>
            <a:r>
              <a:rPr lang="en-US" dirty="0" smtClean="0"/>
              <a:t>, </a:t>
            </a:r>
            <a:r>
              <a:rPr lang="en-US" dirty="0" err="1" smtClean="0"/>
              <a:t>nim</a:t>
            </a:r>
            <a:r>
              <a:rPr lang="en-US" dirty="0" smtClean="0"/>
              <a:t>) presented</a:t>
            </a:r>
            <a:r>
              <a:rPr lang="pl-PL" baseline="0" dirty="0" smtClean="0"/>
              <a:t> </a:t>
            </a:r>
            <a:r>
              <a:rPr lang="en-US" dirty="0" smtClean="0"/>
              <a:t>aurally to an individual participant. Bottom: spectrogram-based reconstruction of the same speech segment, linearly decoded from a set of</a:t>
            </a:r>
            <a:r>
              <a:rPr lang="pl-PL" dirty="0" smtClean="0"/>
              <a:t> </a:t>
            </a:r>
            <a:r>
              <a:rPr lang="en-US" dirty="0" smtClean="0"/>
              <a:t>electrodes. Purple and green bars denote vowels and fricative consonants, respectively, and the spectrogram is normalized within each frequency</a:t>
            </a:r>
            <a:r>
              <a:rPr lang="pl-PL" baseline="0" dirty="0" smtClean="0"/>
              <a:t> </a:t>
            </a:r>
            <a:r>
              <a:rPr lang="en-US" dirty="0" smtClean="0"/>
              <a:t>channel for display. (B) Single trial high gamma band power (70–150 Hz, gray curves) induced by the speech segment in (A). Recordings are from four</a:t>
            </a:r>
            <a:r>
              <a:rPr lang="pl-PL" baseline="0" dirty="0" smtClean="0"/>
              <a:t> </a:t>
            </a:r>
            <a:r>
              <a:rPr lang="en-US" dirty="0" smtClean="0"/>
              <a:t>different STG sites used in the reconstruction. The high gamma response at each site is z-scored and plotted in standard deviation (SD) units. Right</a:t>
            </a:r>
            <a:r>
              <a:rPr lang="pl-PL" baseline="0" dirty="0" smtClean="0"/>
              <a:t> </a:t>
            </a:r>
            <a:r>
              <a:rPr lang="en-US" dirty="0" smtClean="0"/>
              <a:t>panel: frequency tuning curves (dark black) for each of the four electrode sites, sorted by peak frequency and normalized by maximum amplitude.</a:t>
            </a:r>
          </a:p>
          <a:p>
            <a:r>
              <a:rPr lang="en-US" dirty="0" smtClean="0"/>
              <a:t>Red bars overlay each peak frequency and indicate SEM of the parameter estimate. Frequency tuning was computed from </a:t>
            </a:r>
            <a:r>
              <a:rPr lang="en-US" dirty="0" err="1" smtClean="0"/>
              <a:t>spectro</a:t>
            </a:r>
            <a:r>
              <a:rPr lang="en-US" dirty="0" smtClean="0"/>
              <a:t>-temporal receptive</a:t>
            </a:r>
          </a:p>
          <a:p>
            <a:r>
              <a:rPr lang="en-US" dirty="0" smtClean="0"/>
              <a:t>fields (STRFs) measured at each individual electrode site. Tuning curves exhibit a range of functional forms including multiple frequency peaks</a:t>
            </a:r>
          </a:p>
          <a:p>
            <a:r>
              <a:rPr lang="en-US" dirty="0" smtClean="0"/>
              <a:t>(Figures S1B and S2B). (C) The anatomical distribution of fitted weights in the reconstruction model. Dashed box denotes the extent of the electrode</a:t>
            </a:r>
          </a:p>
          <a:p>
            <a:r>
              <a:rPr lang="en-US" dirty="0" smtClean="0"/>
              <a:t>grid (shown in Figure 1). Weight magnitudes are averaged over all time lags and spectrogram frequencies and spatially smoothed for display.</a:t>
            </a:r>
          </a:p>
          <a:p>
            <a:r>
              <a:rPr lang="en-US" dirty="0" smtClean="0"/>
              <a:t>Nonzero weights are largely focal to STG electrode sites. Scale bar is 10 mm.</a:t>
            </a:r>
          </a:p>
          <a:p>
            <a:r>
              <a:rPr lang="en-US" dirty="0" smtClean="0"/>
              <a:t>doi:10.1371/journal.pbio.1001251.g002</a:t>
            </a:r>
            <a:r>
              <a:rPr lang="pl-PL" dirty="0" smtClean="0"/>
              <a:t>   </a:t>
            </a:r>
            <a:r>
              <a:rPr lang="en-US" dirty="0" smtClean="0"/>
              <a:t>Brian N. </a:t>
            </a:r>
            <a:r>
              <a:rPr lang="en-US" dirty="0" err="1" smtClean="0"/>
              <a:t>Pasley</a:t>
            </a:r>
            <a:r>
              <a:rPr lang="pl-PL" dirty="0" smtClean="0"/>
              <a:t> et al. PLOS </a:t>
            </a:r>
            <a:r>
              <a:rPr lang="pl-PL" dirty="0" err="1" smtClean="0"/>
              <a:t>Biology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1999. Tralvex Yeap. All Rights Reserved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6EC1E-BF08-4C0C-8B88-87B1900971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7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Spectrogram reconstruction. (A) Top: spectrogram of six isolated words (deep, jazz, cause) and </a:t>
            </a:r>
            <a:r>
              <a:rPr lang="en-US" dirty="0" err="1" smtClean="0"/>
              <a:t>pseudowords</a:t>
            </a:r>
            <a:r>
              <a:rPr lang="en-US" dirty="0" smtClean="0"/>
              <a:t> (</a:t>
            </a:r>
            <a:r>
              <a:rPr lang="en-US" dirty="0" err="1" smtClean="0"/>
              <a:t>fook</a:t>
            </a:r>
            <a:r>
              <a:rPr lang="en-US" dirty="0" smtClean="0"/>
              <a:t>, </a:t>
            </a:r>
            <a:r>
              <a:rPr lang="en-US" dirty="0" err="1" smtClean="0"/>
              <a:t>ors</a:t>
            </a:r>
            <a:r>
              <a:rPr lang="en-US" dirty="0" smtClean="0"/>
              <a:t>, </a:t>
            </a:r>
            <a:r>
              <a:rPr lang="en-US" dirty="0" err="1" smtClean="0"/>
              <a:t>nim</a:t>
            </a:r>
            <a:r>
              <a:rPr lang="en-US" dirty="0" smtClean="0"/>
              <a:t>) presented</a:t>
            </a:r>
          </a:p>
          <a:p>
            <a:r>
              <a:rPr lang="en-US" dirty="0" smtClean="0"/>
              <a:t>aurally to an individual participant. Bottom: spectrogram-based reconstruction of the same speech segment, linearly decoded from a set of</a:t>
            </a:r>
          </a:p>
          <a:p>
            <a:r>
              <a:rPr lang="en-US" dirty="0" smtClean="0"/>
              <a:t>electrodes. Purple and green bars denote vowels and fricative consonants, respectively, and the spectrogram is normalized within each frequency</a:t>
            </a:r>
          </a:p>
          <a:p>
            <a:r>
              <a:rPr lang="en-US" dirty="0" smtClean="0"/>
              <a:t>channel for display. (B) Single trial high gamma band power (70–150 Hz, gray curves) induced by the speech segment in (A). Recordings are from four</a:t>
            </a:r>
          </a:p>
          <a:p>
            <a:r>
              <a:rPr lang="en-US" dirty="0" smtClean="0"/>
              <a:t>different STG sites used in the reconstruction. The high gamma response at each site is z-scored and plotted in standard deviation (SD) units. Right</a:t>
            </a:r>
          </a:p>
          <a:p>
            <a:r>
              <a:rPr lang="en-US" dirty="0" smtClean="0"/>
              <a:t>panel: frequency tuning curves (dark black) for each of the four electrode sites, sorted by peak frequency and normalized by maximum amplitude.</a:t>
            </a:r>
          </a:p>
          <a:p>
            <a:r>
              <a:rPr lang="en-US" dirty="0" smtClean="0"/>
              <a:t>Red bars overlay each peak frequency and indicate SEM of the parameter estimate. Frequency tuning was computed from </a:t>
            </a:r>
            <a:r>
              <a:rPr lang="en-US" dirty="0" err="1" smtClean="0"/>
              <a:t>spectro</a:t>
            </a:r>
            <a:r>
              <a:rPr lang="en-US" dirty="0" smtClean="0"/>
              <a:t>-temporal receptive</a:t>
            </a:r>
          </a:p>
          <a:p>
            <a:r>
              <a:rPr lang="en-US" dirty="0" smtClean="0"/>
              <a:t>fields (STRFs) measured at each individual electrode site. Tuning curves exhibit a range of functional forms including multiple frequency peaks</a:t>
            </a:r>
          </a:p>
          <a:p>
            <a:r>
              <a:rPr lang="en-US" dirty="0" smtClean="0"/>
              <a:t>(Figures S1B and S2B). (C) The anatomical distribution of fitted weights in the reconstruction model. Dashed box denotes the extent of the electrode</a:t>
            </a:r>
          </a:p>
          <a:p>
            <a:r>
              <a:rPr lang="en-US" dirty="0" smtClean="0"/>
              <a:t>grid (shown in Figure 1). Weight magnitudes are averaged over all time lags and spectrogram frequencies and spatially smoothed for display.</a:t>
            </a:r>
          </a:p>
          <a:p>
            <a:r>
              <a:rPr lang="en-US" dirty="0" smtClean="0"/>
              <a:t>Nonzero weights are largely focal to STG electrode sites. Scale bar is 10 mm.</a:t>
            </a:r>
          </a:p>
          <a:p>
            <a:r>
              <a:rPr lang="en-US" dirty="0" smtClean="0"/>
              <a:t>doi:10.1371/journal.pbio.1001251.g002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1999. Tralvex Yeap. All Rights Reserved</a:t>
            </a: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76EC1E-BF08-4C0C-8B88-87B19009719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87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2D088113-DD66-4ABF-859E-57752F6D9CC5}" type="slidenum">
              <a:rPr lang="en-US">
                <a:solidFill>
                  <a:prstClr val="white"/>
                </a:solidFill>
              </a:rPr>
              <a:pPr>
                <a:buClr>
                  <a:srgbClr val="1F497D"/>
                </a:buClr>
                <a:defRPr/>
              </a:pPr>
              <a:t>30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FFCC66"/>
              </a:buClr>
            </a:pP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C. Gilbert, M.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Sigman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Brain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States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: Top-Down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Influences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 in Sensory Processing.</a:t>
            </a:r>
          </a:p>
          <a:p>
            <a:pPr>
              <a:buClr>
                <a:srgbClr val="FFCC66"/>
              </a:buClr>
            </a:pP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Neuron 54(5), 677-696, 2007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Dehaene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 i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inn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Conscious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preconscious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, and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subliminal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pl-PL" sz="1200" dirty="0" err="1" smtClean="0">
                <a:solidFill>
                  <a:schemeClr val="accent3"/>
                </a:solidFill>
                <a:latin typeface="Calibri" pitchFamily="34" charset="0"/>
              </a:rPr>
              <a:t>processing</a:t>
            </a:r>
            <a:r>
              <a:rPr lang="pl-PL" sz="1200" dirty="0" smtClean="0">
                <a:solidFill>
                  <a:schemeClr val="accent3"/>
                </a:solidFill>
                <a:latin typeface="Calibri" pitchFamily="34" charset="0"/>
              </a:rPr>
              <a:t>. TCS 2006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50FE4B77-3A4E-4F6D-9C5A-4D8299025CB0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D00E7-38AA-4D13-B134-144E25CE19E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7E3217-3DA8-4191-9DB1-40E721490D8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DF46C8-163D-4CE0-99B4-8245B12528F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C96F8A8C-570D-4640-AE9F-883F232525A3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buClr>
                <a:srgbClr val="1F497D"/>
              </a:buClr>
              <a:defRPr/>
            </a:pPr>
            <a:fld id="{167347BF-809D-4E8A-8803-E189B475C8A2}" type="slidenum">
              <a:rPr lang="en-US" sz="1200">
                <a:solidFill>
                  <a:srgbClr val="000000"/>
                </a:solidFill>
              </a:rPr>
              <a:pPr>
                <a:buClr>
                  <a:srgbClr val="1F497D"/>
                </a:buClr>
                <a:defRPr/>
              </a:pPr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buClr>
                <a:srgbClr val="1F497D"/>
              </a:buClr>
              <a:defRPr/>
            </a:pPr>
            <a:fld id="{5459524C-498A-47E4-8D23-313749902989}" type="slidenum">
              <a:rPr lang="en-US" sz="1200">
                <a:solidFill>
                  <a:srgbClr val="000000"/>
                </a:solidFill>
              </a:rPr>
              <a:pPr>
                <a:buClr>
                  <a:srgbClr val="1F497D"/>
                </a:buClr>
                <a:defRPr/>
              </a:pPr>
              <a:t>48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60C438C0-C361-4BFB-82BA-F7396A37DC82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human brain efficiently solves certain operations such as object recognition and categorization through a massively</a:t>
            </a:r>
          </a:p>
          <a:p>
            <a:r>
              <a:rPr lang="en-US" smtClean="0"/>
              <a:t>parallel network of dedicated processors. However, human cognition also relies on the ability to perform an arbitrarily large</a:t>
            </a:r>
          </a:p>
          <a:p>
            <a:r>
              <a:rPr lang="en-US" smtClean="0"/>
              <a:t>set of tasks by flexibly recombining different processors into a novel chain. This flexibility comes at the cost of a severe</a:t>
            </a:r>
          </a:p>
          <a:p>
            <a:r>
              <a:rPr lang="en-US" smtClean="0"/>
              <a:t>slowing down and a seriality of operations (100–500 ms per step). A limit on parallel processing is demonstrated in</a:t>
            </a:r>
          </a:p>
          <a:p>
            <a:r>
              <a:rPr lang="en-US" smtClean="0"/>
              <a:t>experimental setups such as the psychological refractory period (PRP) and the attentional blink (AB) in which the processing</a:t>
            </a:r>
          </a:p>
          <a:p>
            <a:r>
              <a:rPr lang="en-US" smtClean="0"/>
              <a:t>of an element either significantly delays (PRP) or impedes conscious access (AB) of a second, rapidly presented element.</a:t>
            </a:r>
          </a:p>
          <a:p>
            <a:r>
              <a:rPr lang="en-US" smtClean="0"/>
              <a:t>Here we present a spiking-neuron implementation of a cognitive architecture where a large number of local parallel</a:t>
            </a:r>
          </a:p>
          <a:p>
            <a:r>
              <a:rPr lang="en-US" smtClean="0"/>
              <a:t>processors assemble together to produce goal-driven behavior. The precise mapping of incoming sensory stimuli onto</a:t>
            </a:r>
          </a:p>
          <a:p>
            <a:r>
              <a:rPr lang="en-US" smtClean="0"/>
              <a:t>motor representations relies on a ‘‘router’’ network capable of flexibly interconnecting processors and rapidly changing its</a:t>
            </a:r>
          </a:p>
          <a:p>
            <a:r>
              <a:rPr lang="en-US" smtClean="0"/>
              <a:t>configuration from one task to another. Simulations show that, when presented with dual-task stimuli, the network exhibits</a:t>
            </a:r>
          </a:p>
          <a:p>
            <a:r>
              <a:rPr lang="en-US" smtClean="0"/>
              <a:t>parallel processing at peripheral sensory levels, a memory buffer capable of keeping the result of sensory processing on</a:t>
            </a:r>
          </a:p>
          <a:p>
            <a:r>
              <a:rPr lang="en-US" smtClean="0"/>
              <a:t>hold, and a slow serial performance at the router stage, resulting in a performance bottleneck. The network captures the</a:t>
            </a:r>
          </a:p>
          <a:p>
            <a:r>
              <a:rPr lang="en-US" smtClean="0"/>
              <a:t>detailed dynamics of human behavior during dual-task-performance, including both mean RTs and RT distributions, and</a:t>
            </a:r>
          </a:p>
          <a:p>
            <a:r>
              <a:rPr lang="en-US" smtClean="0"/>
              <a:t>establishes concrete predictions on neuronal dynamics during dual-task experiments in humans and non-human primates.</a:t>
            </a:r>
          </a:p>
          <a:p>
            <a:r>
              <a:rPr lang="en-US" smtClean="0"/>
              <a:t>The Brain’s Router: A Cortical Network Model of Serial Processing in the Primate Brain, Plos biology, Zylberberg</a:t>
            </a:r>
          </a:p>
          <a:p>
            <a:endParaRPr lang="pl-PL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381384B6-DDEF-4168-8C33-12778246E01E}" type="slidenum">
              <a:rPr lang="en-US" sz="120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r>
              <a:rPr lang="en-US">
                <a:solidFill>
                  <a:prstClr val="black"/>
                </a:solidFill>
              </a:rPr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>
                <a:srgbClr val="1F497D"/>
              </a:buClr>
              <a:defRPr/>
            </a:pPr>
            <a:fld id="{5800083A-331C-45E8-ABED-A8201A2B859B}" type="slidenum">
              <a:rPr lang="en-US">
                <a:solidFill>
                  <a:prstClr val="black"/>
                </a:solidFill>
              </a:rPr>
              <a:pPr>
                <a:buClr>
                  <a:srgbClr val="1F497D"/>
                </a:buCl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1999. Tralvex Yeap. All Rights Reserved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defTabSz="901700" eaLnBrk="0" hangingPunct="0">
              <a:defRPr sz="44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fld id="{77F296DC-0E11-4BE4-9E56-D77315922E9A}" type="slidenum">
              <a:rPr lang="en-US" sz="120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smtClean="0"/>
              <a:t>Woda była jednym z ulubionych tematów merców starozytnych, strumień myśli jest jak płynący szybko strumień wody.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3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8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38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1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804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1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8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2" y="1125540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37125" y="1125540"/>
            <a:ext cx="4098925" cy="5616575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5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5000"/>
              </a:schemeClr>
            </a:gs>
            <a:gs pos="999">
              <a:srgbClr val="336600"/>
            </a:gs>
            <a:gs pos="99001">
              <a:srgbClr val="156B13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20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0000"/>
              </a:schemeClr>
            </a:gs>
            <a:gs pos="72000">
              <a:srgbClr val="0A128C">
                <a:lumMod val="50000"/>
              </a:srgbClr>
            </a:gs>
            <a:gs pos="100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Berlin bull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2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125540"/>
            <a:ext cx="83502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597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29" indent="-342829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796" indent="-2856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</a:defRPr>
      </a:lvl2pPr>
      <a:lvl3pPr marL="1142764" indent="-22855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Calibri" pitchFamily="34" charset="0"/>
        </a:defRPr>
      </a:lvl3pPr>
      <a:lvl4pPr marL="1599868" indent="-22855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Calibri" pitchFamily="34" charset="0"/>
        </a:defRPr>
      </a:lvl4pPr>
      <a:lvl5pPr marL="2056974" indent="-22855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Calibri" pitchFamily="34" charset="0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ceptual_blend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dico.isc.cnrs.fr/en/index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control.se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ichard_Dawki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cfpm.org/jom-emit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ng.de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rchive-media/CymaticsCymatic_Didgeridoo_&#187;_139425555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ymatics.org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12776"/>
            <a:ext cx="8569325" cy="1152624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pl-PL" sz="4000" dirty="0" smtClean="0"/>
              <a:t>Memy w mózgach</a:t>
            </a:r>
            <a:endParaRPr lang="pl-PL" sz="2800" dirty="0" smtClean="0">
              <a:solidFill>
                <a:srgbClr val="FFC000"/>
              </a:solidFill>
              <a:latin typeface="Arial Unicode MS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437112"/>
            <a:ext cx="8064500" cy="23050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Włodzisław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/>
            </a:r>
            <a:br>
              <a:rPr lang="en-US" sz="1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Katedra Informatyki Stosowanej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UMK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Google: </a:t>
            </a:r>
            <a:r>
              <a:rPr lang="pl-PL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W.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Duch</a:t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</a:br>
            <a:endParaRPr lang="pl-PL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pl-PL" dirty="0" err="1" smtClean="0"/>
              <a:t>Neuronus</a:t>
            </a:r>
            <a:r>
              <a:rPr lang="pl-PL" dirty="0" smtClean="0"/>
              <a:t>, 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25.05.20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1</a:t>
            </a:r>
            <a:r>
              <a:rPr lang="pl-PL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7" y="2884257"/>
            <a:ext cx="152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31" descr="l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34143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40" y="1124744"/>
            <a:ext cx="1266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78" y="2993796"/>
            <a:ext cx="1428750" cy="128587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Przestrzeń neuronalna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453438" cy="546100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dirty="0" smtClean="0">
                <a:latin typeface="+mj-lt"/>
              </a:rPr>
              <a:t>Aktywność kory zmysłowej =&gt; wrażeń, w tym myśli.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625" y="1571625"/>
            <a:ext cx="850106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Strumienie wstępujące i zstępujące łączą się, tworząc stany rezonansowe. </a:t>
            </a:r>
          </a:p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Co dzieje się gdy przepływ 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informacji 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w jedną ze stron jest słaby</a:t>
            </a:r>
            <a:r>
              <a:rPr lang="pl-PL" sz="2000" dirty="0" smtClean="0">
                <a:solidFill>
                  <a:schemeClr val="accent3"/>
                </a:solidFill>
                <a:latin typeface="Calibri" pitchFamily="34" charset="0"/>
              </a:rPr>
              <a:t>?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/>
            </a:r>
            <a:br>
              <a:rPr lang="pl-PL" sz="2000" dirty="0">
                <a:solidFill>
                  <a:schemeClr val="accent3"/>
                </a:solidFill>
                <a:latin typeface="Calibri" pitchFamily="34" charset="0"/>
              </a:rPr>
            </a:b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C. Gilbert, M.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Sigman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Brain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States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: Top-Down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Influences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 in Sensory Processing.</a:t>
            </a:r>
          </a:p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Neuron 54(5), 677-696, 2007</a:t>
            </a:r>
          </a:p>
          <a:p>
            <a:pPr>
              <a:buClr>
                <a:srgbClr val="FFCC66"/>
              </a:buClr>
            </a:pPr>
            <a:endParaRPr lang="pl-PL" sz="2000" dirty="0">
              <a:solidFill>
                <a:schemeClr val="accent3"/>
              </a:solidFill>
              <a:latin typeface="Calibri" pitchFamily="34" charset="0"/>
            </a:endParaRPr>
          </a:p>
          <a:p>
            <a:pPr algn="l"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Przetwarzanie informacji ze zmysłów w korze i wzgórzu podlega silnym wpływom "odgórnym", w których złożone hipotezy zmieniają procesy na niskim poziomie. Kora funkcjonuje jako system adaptacyjny, zmieniając aktywność pod wpływem uwagi, oczekiwań, zadań związanych z percepcją. Stany mózgu tworzą się przez interakcję pomiędzy wieloma obszarami, w tym modulację lokalnych mikro-obwodów przez sprzężenia zwrotne. Zakłócenia tego przepływu informacji mogą prowadzić do zaburzeń behawioralnych.</a:t>
            </a:r>
            <a:br>
              <a:rPr lang="pl-PL" sz="2000" dirty="0">
                <a:solidFill>
                  <a:schemeClr val="accent3"/>
                </a:solidFill>
                <a:latin typeface="Calibri" pitchFamily="34" charset="0"/>
              </a:rPr>
            </a:br>
            <a:endParaRPr lang="pl-PL" sz="2000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Dehaene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 i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inn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Conscious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preconscious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, and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subliminal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 </a:t>
            </a:r>
            <a:r>
              <a:rPr lang="pl-PL" sz="2000" dirty="0" err="1">
                <a:solidFill>
                  <a:schemeClr val="accent3"/>
                </a:solidFill>
                <a:latin typeface="Calibri" pitchFamily="34" charset="0"/>
              </a:rPr>
              <a:t>processing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. TCS 2006</a:t>
            </a:r>
          </a:p>
          <a:p>
            <a:pPr>
              <a:buClr>
                <a:srgbClr val="FFCC66"/>
              </a:buClr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</a:rPr>
              <a:t>Siła wpływu informacji wstępującej i uwaga (informacja zstępująca), dają 4 sytuacje, w których bodźce i uwaga są konieczne do świadomej percepcji. 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61021"/>
            <a:ext cx="5695950" cy="629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903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Mózg jako substrat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96753"/>
            <a:ext cx="8326759" cy="33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Filozofia i psychologia opisuje naiwne wyobrażenia oparte na pojęciach nie przystających do rzeczywistości.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W mózgu są tylko elektryczne impulsy, a nie obrazy czy dźwięki.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 smtClean="0"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latin typeface="Calibri" pitchFamily="34" charset="0"/>
                <a:cs typeface="Calibri" pitchFamily="34" charset="0"/>
              </a:rPr>
              <a:t>Musimy </a:t>
            </a: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się wszystkiego nauczyć, nawet tego, jak unikać synestezji, jak odróżniać od siebie modalności zmysłowe. </a:t>
            </a:r>
          </a:p>
          <a:p>
            <a:pPr marL="342900" indent="-342900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Mózg jest substratem, w którym może powstać świat umysłu,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labirynt wzajemnych aktywacji. Świadome wrażenia to cień neurodynamiki. </a:t>
            </a:r>
            <a:endParaRPr lang="pl-PL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Czy da się opisać werbalnie stany mózgu z subiektywnego punktu widzenia? Gdybyśmy mieli doskonały model mózgu, czy dałoby się przewidzieć jego działanie w każdym kontekście?</a:t>
            </a:r>
          </a:p>
          <a:p>
            <a:pPr marL="342900" indent="-342900" algn="l">
              <a:spcAft>
                <a:spcPts val="3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1" y="4552950"/>
            <a:ext cx="45243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2021"/>
            <a:ext cx="34671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3246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</p:spPr>
        <p:txBody>
          <a:bodyPr/>
          <a:lstStyle/>
          <a:p>
            <a:pPr>
              <a:defRPr/>
            </a:pPr>
            <a:r>
              <a:rPr lang="pl-PL" sz="4000" dirty="0" err="1" smtClean="0">
                <a:latin typeface="Arial Unicode MS" pitchFamily="34" charset="-128"/>
              </a:rPr>
              <a:t>Konektom</a:t>
            </a:r>
            <a:endParaRPr lang="pl-PL" sz="4000" dirty="0">
              <a:latin typeface="Arial Unicode MS" pitchFamily="34" charset="-128"/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96975"/>
            <a:ext cx="84264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pole tekstowe 1"/>
          <p:cNvSpPr txBox="1">
            <a:spLocks noChangeArrowheads="1"/>
          </p:cNvSpPr>
          <p:nvPr/>
        </p:nvSpPr>
        <p:spPr bwMode="auto">
          <a:xfrm>
            <a:off x="371475" y="5661025"/>
            <a:ext cx="8304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Cel: 1000 regionów, których aktywacja pozwoli scharakteryzować stan mózgu.</a:t>
            </a:r>
          </a:p>
          <a:p>
            <a:pPr algn="l" eaLnBrk="1" hangingPunct="1">
              <a:buClrTx/>
              <a:buSzTx/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Pojęcie = </a:t>
            </a: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kwazistabilny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stan, można częściowo opisać przez jego sąsiedztwo, relacje z innymi pojęciami, synonimami, antonimami. 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9365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667500" cy="7699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Lingwistyka Neurokognitywna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1428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dirty="0" smtClean="0"/>
              <a:t>Jerome A. Feldman, </a:t>
            </a:r>
            <a:r>
              <a:rPr lang="en-US" i="1" dirty="0" smtClean="0"/>
              <a:t>From Molecule to Metaphor: </a:t>
            </a:r>
            <a:br>
              <a:rPr lang="en-US" i="1" dirty="0" smtClean="0"/>
            </a:br>
            <a:r>
              <a:rPr lang="en-US" i="1" dirty="0" smtClean="0"/>
              <a:t>A Neural Theory of Language</a:t>
            </a:r>
            <a:r>
              <a:rPr lang="en-US" dirty="0" smtClean="0"/>
              <a:t>. </a:t>
            </a:r>
            <a:r>
              <a:rPr lang="pl-PL" dirty="0" smtClean="0"/>
              <a:t>MIT Press 2006</a:t>
            </a:r>
            <a:endParaRPr lang="en-US" i="1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Thought is structured neural activity.</a:t>
            </a:r>
            <a:endParaRPr lang="pl-PL" b="1" dirty="0" smtClean="0">
              <a:solidFill>
                <a:srgbClr val="FFC000"/>
              </a:solidFill>
            </a:endParaRPr>
          </a:p>
          <a:p>
            <a:r>
              <a:rPr lang="en-US" b="1" dirty="0" smtClean="0">
                <a:solidFill>
                  <a:srgbClr val="FFC000"/>
                </a:solidFill>
              </a:rPr>
              <a:t>Language is inextricable from thought and experience. </a:t>
            </a:r>
            <a:endParaRPr lang="pl-PL" b="1" dirty="0" smtClean="0">
              <a:solidFill>
                <a:srgbClr val="FFC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5288" y="2643188"/>
            <a:ext cx="85788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Większość lingwistów specjalizuje się w fonetyce, fonologii, morfologii, syntaktyce, leksykografii, ontologiach, semantyce, pragmatyce ... </a:t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ale język jest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wielo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-modalny, zintegrowany z percepcją i myśleniem. </a:t>
            </a:r>
          </a:p>
          <a:p>
            <a:pPr>
              <a:spcBef>
                <a:spcPts val="6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Tylko neuronowe teorie języka (NTL) mogą prawidłowo opisać wszystkie jego aspekty, łącznie z dynamiką, metody formalne słabo to aproksymują. </a:t>
            </a:r>
            <a:endParaRPr lang="pl-PL" sz="10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Nawet proste mózg-podobne przetwarzanie informacji daje psychologicznie interesujące rezultaty =&gt; złożoność mózgu nie jest głównym problemem! Trzeba robić modele odpowiednich struktur. </a:t>
            </a:r>
            <a:endParaRPr lang="pl-PL" sz="10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Informatyka neurokognitywna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uproszczone modele wyższych czynności poznawczych, myślenia, rozwiązywania problemów, uwagi, kontroli zachowania, świadomości, języka =&gt; praktyczne algorytmy, lepsze zrozumienie procesów. </a:t>
            </a:r>
          </a:p>
          <a:p>
            <a:pPr>
              <a:spcBef>
                <a:spcPts val="600"/>
              </a:spcBef>
            </a:pPr>
            <a:r>
              <a:rPr lang="pl-PL" sz="2000" dirty="0" err="1">
                <a:latin typeface="Calibri" pitchFamily="34" charset="0"/>
                <a:cs typeface="Calibri" pitchFamily="34" charset="0"/>
              </a:rPr>
              <a:t>Neurocognitive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Informatics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Manifesto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 http://cogprints.org/6776/</a:t>
            </a: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0"/>
            <a:ext cx="1852612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7" descr="chsq_bg_language_landscape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013" y="0"/>
            <a:ext cx="8764587" cy="6858000"/>
          </a:xfrm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334472" cy="685800"/>
          </a:xfrm>
          <a:effectLst/>
        </p:spPr>
        <p:txBody>
          <a:bodyPr/>
          <a:lstStyle/>
          <a:p>
            <a:pPr eaLnBrk="1" hangingPunct="1"/>
            <a:r>
              <a:rPr lang="pl-PL" dirty="0" smtClean="0"/>
              <a:t>Język (165 eksperymentów)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16016" y="6093296"/>
            <a:ext cx="41742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pl-PL" sz="2000" dirty="0" smtClean="0">
                <a:solidFill>
                  <a:schemeClr val="tx1"/>
                </a:solidFill>
                <a:effectLst/>
              </a:rPr>
              <a:t>Sieci funkcjonalne</a:t>
            </a:r>
          </a:p>
          <a:p>
            <a:pPr eaLnBrk="1" hangingPunct="1"/>
            <a:r>
              <a:rPr lang="pl-PL" sz="2000" dirty="0" smtClean="0">
                <a:solidFill>
                  <a:schemeClr val="tx1"/>
                </a:solidFill>
                <a:effectLst/>
              </a:rPr>
              <a:t>M. Anderson, BBS 2010</a:t>
            </a:r>
            <a:endParaRPr lang="en-US" sz="20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633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14325"/>
            <a:ext cx="7240587" cy="7747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Język i obrazy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37942"/>
            <a:ext cx="6286500" cy="933450"/>
          </a:xfrm>
        </p:spPr>
        <p:txBody>
          <a:bodyPr lIns="92075" tIns="46038" rIns="92075" bIns="46038"/>
          <a:lstStyle/>
          <a:p>
            <a:pPr marL="0" indent="0" eaLnBrk="1" hangingPunct="1">
              <a:buFontTx/>
              <a:buNone/>
            </a:pPr>
            <a:r>
              <a:rPr lang="pl-PL" dirty="0" smtClean="0">
                <a:cs typeface="Calibri" pitchFamily="34" charset="0"/>
              </a:rPr>
              <a:t>Jak mózgi, używając masowo równoległych procesów mogą przechować i używać wiedzę o złożonej strukturze</a:t>
            </a:r>
            <a:r>
              <a:rPr lang="en-US" dirty="0" smtClean="0">
                <a:cs typeface="Calibri" pitchFamily="34" charset="0"/>
              </a:rPr>
              <a:t>?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34975" y="2009775"/>
            <a:ext cx="86582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L.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Boltzmann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(1899): “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Wszystkie nasze idee i pojęcia </a:t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to tylko wewnętrzne obrazy, a w formie mówionej kombinacje dźwięków.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”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„Zadaniem teorii jest skonstruować obraz zewnętrznego świata, który istnieje jedynie wewnątrz umysłu”.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L.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Wittgenstein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Tractatus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1922):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Język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przesłania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myśl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Myśli wskazują na obrazy tego jak wyglądają rzeczy w świecie, myśleć to mówić do siebie samego, zdania wskazują na obrazy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Kenneth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Craik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(1943):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umysł konstruuje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„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modele rzeczywistości w małej skali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"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by antycypować zdarzenia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wyjaśniać i wnioskować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P.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Johnson-Laird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(1983):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modele mentalne to psychologiczne reprezentacje rzeczywistych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hipotetycznych lub wyobrażonych sytuacji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b="1" dirty="0">
                <a:latin typeface="Calibri" pitchFamily="34" charset="0"/>
                <a:cs typeface="Calibri" pitchFamily="34" charset="0"/>
              </a:rPr>
              <a:t>J.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Piaget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ludzie rozwijają bezkontekstowe schematy dedukcyjnego myślenia.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Obrazy? Logika FOL? Czy też inne reprezentacje? </a:t>
            </a:r>
            <a:br>
              <a:rPr lang="pl-PL" sz="2000" dirty="0"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latin typeface="Calibri" pitchFamily="34" charset="0"/>
                <a:cs typeface="Calibri" pitchFamily="34" charset="0"/>
              </a:rPr>
              <a:t>Czy to dobry opis działania mózgów? Jak to zrobić za pomocą programu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?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921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Wyobraźnia i zmysły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524875" cy="458788"/>
          </a:xfrm>
        </p:spPr>
        <p:txBody>
          <a:bodyPr lIns="92075" tIns="46038" rIns="92075" bIns="46038"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2400" dirty="0" smtClean="0"/>
              <a:t>Jak i gdzie powstają obrazy mentalne?</a:t>
            </a:r>
            <a:endParaRPr lang="en-US" sz="2400" dirty="0" smtClean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00063" y="1571625"/>
            <a:ext cx="8429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58775" indent="-358775">
              <a:buClr>
                <a:srgbClr val="FFCC66"/>
              </a:buClr>
              <a:buSzPct val="115000"/>
              <a:buFont typeface="Arial" pitchFamily="34" charset="0"/>
              <a:buChar char="•"/>
              <a:tabLst>
                <a:tab pos="358775" algn="l"/>
              </a:tabLst>
            </a:pPr>
            <a:r>
              <a:rPr lang="en-US" sz="2000" dirty="0" err="1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Borst</a:t>
            </a: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, G., </a:t>
            </a:r>
            <a:r>
              <a:rPr lang="en-US" sz="2000" dirty="0" err="1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Kosslyn</a:t>
            </a: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, S. M, Visual mental imagery and visual perception: structural equivalence revealed by scanning processes. </a:t>
            </a:r>
            <a:b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Memory &amp; Cognition, 36, 849-862, 2008.  </a:t>
            </a:r>
            <a:b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Nasze badania wspierają twierdzenie, że reprezentacja wyobrażeń oparta jest na tych samych mechanizmach co reprezentacja percepcji wzrokowej</a:t>
            </a: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endParaRPr lang="en-US" sz="20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buFont typeface="Arial" pitchFamily="34" charset="0"/>
              <a:buChar char="•"/>
              <a:tabLst>
                <a:tab pos="358775" algn="l"/>
              </a:tabLst>
            </a:pP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Cui, X et al. (2007) Vividness of mental imagery: Individual variability can be measured objectively. Vision Research, 47, 474-478.</a:t>
            </a: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endParaRPr lang="en-US" sz="20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Rezultaty kwestionariuszy </a:t>
            </a: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Vividness of Visual Imagination (VVIQ) 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korelują się dobrze z aktywnością pierwotnej kory wzrokowej mierzonej za pomocą </a:t>
            </a: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fMRI </a:t>
            </a:r>
            <a:b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(r=-0.73), 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 z wynikami dla nowych zadań psychofizycznych</a:t>
            </a: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endParaRPr lang="pl-PL" sz="20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Indywidualne różnice są znaczne, uśrednianie daje mylny obraz. </a:t>
            </a:r>
            <a:endParaRPr lang="en-US" sz="20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marL="358775" indent="-358775">
              <a:buClr>
                <a:srgbClr val="FFCC66"/>
              </a:buClr>
              <a:buSzPct val="115000"/>
              <a:tabLst>
                <a:tab pos="358775" algn="l"/>
              </a:tabLst>
            </a:pPr>
            <a:r>
              <a:rPr lang="pl-PL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Niektórzy ludzi mają słabą wyobraźnię wzrokową, być może pobudzenia zstępujące są u nich zbyt słabe by pobudzić wyobrażenia mentalne. </a:t>
            </a:r>
            <a:r>
              <a:rPr lang="en-US" sz="20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4313"/>
            <a:ext cx="71707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188913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Język i ucieleśnienie</a:t>
            </a:r>
            <a:endParaRPr lang="pl-PL" sz="1400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14438"/>
            <a:ext cx="7858125" cy="2786062"/>
          </a:xfrm>
        </p:spPr>
        <p:txBody>
          <a:bodyPr/>
          <a:lstStyle/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/>
              <a:t>Ucieleśnienie jest modne ale nie takie nowe, </a:t>
            </a:r>
            <a:r>
              <a:rPr lang="pl-PL" dirty="0" err="1" smtClean="0"/>
              <a:t>eg</a:t>
            </a:r>
            <a:r>
              <a:rPr lang="pl-PL" dirty="0" smtClean="0"/>
              <a:t>: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smtClean="0"/>
              <a:t>R. Brooks, </a:t>
            </a:r>
            <a:r>
              <a:rPr lang="pl-PL" dirty="0" err="1" smtClean="0"/>
              <a:t>Elephants</a:t>
            </a:r>
            <a:r>
              <a:rPr lang="pl-PL" dirty="0" smtClean="0"/>
              <a:t> </a:t>
            </a:r>
            <a:r>
              <a:rPr lang="pl-PL" dirty="0" err="1" smtClean="0"/>
              <a:t>Don’t</a:t>
            </a:r>
            <a:r>
              <a:rPr lang="pl-PL" dirty="0" smtClean="0"/>
              <a:t> Play </a:t>
            </a:r>
            <a:r>
              <a:rPr lang="pl-PL" dirty="0" err="1" smtClean="0"/>
              <a:t>Chess</a:t>
            </a:r>
            <a:r>
              <a:rPr lang="pl-PL" dirty="0" smtClean="0"/>
              <a:t> (1990), </a:t>
            </a:r>
            <a:br>
              <a:rPr lang="pl-PL" dirty="0" smtClean="0"/>
            </a:br>
            <a:r>
              <a:rPr lang="pl-PL" dirty="0" smtClean="0"/>
              <a:t>R. Brooks, L.A. Stein,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Brains</a:t>
            </a:r>
            <a:r>
              <a:rPr lang="pl-PL" dirty="0" smtClean="0"/>
              <a:t> for </a:t>
            </a:r>
            <a:r>
              <a:rPr lang="pl-PL" dirty="0" err="1" smtClean="0"/>
              <a:t>Bodies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(1993), </a:t>
            </a:r>
            <a:r>
              <a:rPr lang="pl-PL" dirty="0" err="1" smtClean="0"/>
              <a:t>Cog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manifesto</a:t>
            </a:r>
            <a:r>
              <a:rPr lang="pl-PL" dirty="0" smtClean="0"/>
              <a:t> (1993-2003).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err="1" smtClean="0"/>
              <a:t>Varela</a:t>
            </a:r>
            <a:r>
              <a:rPr lang="pl-PL" dirty="0" smtClean="0"/>
              <a:t>, Thompson, </a:t>
            </a:r>
            <a:r>
              <a:rPr lang="pl-PL" dirty="0" err="1" smtClean="0"/>
              <a:t>Rosch</a:t>
            </a:r>
            <a:r>
              <a:rPr lang="pl-PL" dirty="0" smtClean="0"/>
              <a:t>, The </a:t>
            </a:r>
            <a:r>
              <a:rPr lang="pl-PL" dirty="0" err="1" smtClean="0"/>
              <a:t>embodied</a:t>
            </a:r>
            <a:r>
              <a:rPr lang="pl-PL" dirty="0" smtClean="0"/>
              <a:t> </a:t>
            </a:r>
            <a:r>
              <a:rPr lang="pl-PL" dirty="0" err="1" smtClean="0"/>
              <a:t>mind</a:t>
            </a:r>
            <a:r>
              <a:rPr lang="pl-PL" dirty="0" smtClean="0"/>
              <a:t> 1991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/>
              <a:t>W lingwistyce: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err="1" smtClean="0"/>
              <a:t>Lakoff</a:t>
            </a:r>
            <a:r>
              <a:rPr lang="pl-PL" dirty="0" smtClean="0"/>
              <a:t> &amp; Johnson, </a:t>
            </a:r>
            <a:r>
              <a:rPr lang="pl-PL" dirty="0" err="1" smtClean="0"/>
              <a:t>Philosophy</a:t>
            </a:r>
            <a:r>
              <a:rPr lang="pl-PL" dirty="0" smtClean="0"/>
              <a:t> In The </a:t>
            </a:r>
            <a:r>
              <a:rPr lang="pl-PL" dirty="0" err="1" smtClean="0"/>
              <a:t>Flesh</a:t>
            </a:r>
            <a:r>
              <a:rPr lang="pl-PL" dirty="0" smtClean="0"/>
              <a:t> (1999).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err="1" smtClean="0"/>
              <a:t>Lakoff</a:t>
            </a:r>
            <a:r>
              <a:rPr lang="pl-PL" dirty="0" smtClean="0"/>
              <a:t> &amp; </a:t>
            </a:r>
            <a:r>
              <a:rPr lang="pl-PL" dirty="0" err="1" smtClean="0"/>
              <a:t>Nunez</a:t>
            </a:r>
            <a:r>
              <a:rPr lang="pl-PL" dirty="0" smtClean="0"/>
              <a:t>,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Mathematics</a:t>
            </a:r>
            <a:r>
              <a:rPr lang="pl-PL" dirty="0" smtClean="0"/>
              <a:t> </a:t>
            </a:r>
            <a:r>
              <a:rPr lang="pl-PL" dirty="0" err="1" smtClean="0"/>
              <a:t>Comes</a:t>
            </a:r>
            <a:r>
              <a:rPr lang="pl-PL" dirty="0" smtClean="0"/>
              <a:t> From? How the </a:t>
            </a:r>
            <a:r>
              <a:rPr lang="pl-PL" dirty="0" err="1" smtClean="0"/>
              <a:t>Embodied</a:t>
            </a:r>
            <a:r>
              <a:rPr lang="pl-PL" dirty="0" smtClean="0"/>
              <a:t> </a:t>
            </a:r>
            <a:r>
              <a:rPr lang="pl-PL" dirty="0" err="1" smtClean="0"/>
              <a:t>Mind</a:t>
            </a:r>
            <a:r>
              <a:rPr lang="pl-PL" dirty="0" smtClean="0"/>
              <a:t> </a:t>
            </a:r>
            <a:r>
              <a:rPr lang="pl-PL" dirty="0" err="1" smtClean="0"/>
              <a:t>Brings</a:t>
            </a:r>
            <a:r>
              <a:rPr lang="pl-PL" dirty="0" smtClean="0"/>
              <a:t> </a:t>
            </a:r>
            <a:r>
              <a:rPr lang="pl-PL" dirty="0" err="1" smtClean="0"/>
              <a:t>Mathematics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 (2000).</a:t>
            </a:r>
            <a:br>
              <a:rPr lang="pl-PL" dirty="0" smtClean="0"/>
            </a:br>
            <a:endParaRPr lang="pl-PL" sz="1000" dirty="0" smtClean="0"/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endParaRPr lang="pl-PL" dirty="0" smtClean="0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00063" y="4214813"/>
            <a:ext cx="83518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FFCC66"/>
              </a:buClr>
              <a:buSzPct val="115000"/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Postępy lingwistyki komputerowej są powolne,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pojawiły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się metody statystyczne korzystające z ogromnych korpusów, oraz idee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enaktywizmu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58775" indent="-358775">
              <a:spcBef>
                <a:spcPts val="600"/>
              </a:spcBef>
              <a:buClr>
                <a:srgbClr val="FFCC66"/>
              </a:buClr>
              <a:buSzPct val="115000"/>
              <a:buFontTx/>
              <a:buChar char="•"/>
              <a:defRPr/>
            </a:pP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Protojęzyki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 komunikacji robotów (Kismet,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Aibo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).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Bef>
                <a:spcPts val="600"/>
              </a:spcBef>
              <a:buClr>
                <a:srgbClr val="FFCC66"/>
              </a:buClr>
              <a:buSzPct val="115000"/>
              <a:buFontTx/>
              <a:buChar char="•"/>
              <a:defRPr/>
            </a:pPr>
            <a:r>
              <a:rPr lang="pl-PL" sz="2000" dirty="0" err="1" smtClean="0">
                <a:latin typeface="Calibri" pitchFamily="34" charset="0"/>
                <a:cs typeface="Calibri" pitchFamily="34" charset="0"/>
                <a:hlinkClick r:id="rId3"/>
              </a:rPr>
              <a:t>Conceptual</a:t>
            </a:r>
            <a:r>
              <a:rPr lang="pl-PL" sz="2000" dirty="0" smtClean="0">
                <a:latin typeface="Calibri" pitchFamily="34" charset="0"/>
                <a:cs typeface="Calibri" pitchFamily="34" charset="0"/>
                <a:hlinkClick r:id="rId3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  <a:hlinkClick r:id="rId3"/>
              </a:rPr>
              <a:t>blending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Gilles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Fauconnier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Mark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Turner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1993). </a:t>
            </a:r>
          </a:p>
          <a:p>
            <a:pPr marL="358775" indent="-358775">
              <a:spcBef>
                <a:spcPts val="600"/>
              </a:spcBef>
              <a:buClr>
                <a:srgbClr val="FFCC66"/>
              </a:buClr>
              <a:buSzPct val="115000"/>
              <a:buFontTx/>
              <a:buChar char="•"/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Matematyka kognitywna (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Lakoff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) tłumaczy metafory leżące u podstaw rozumienia abstrakcyjnych pojęć.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0012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Jakie ucieleśnienie?</a:t>
            </a:r>
            <a:endParaRPr lang="pl-PL" sz="1400" dirty="0" smtClean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14438"/>
            <a:ext cx="8358187" cy="1071562"/>
          </a:xfrm>
        </p:spPr>
        <p:txBody>
          <a:bodyPr/>
          <a:lstStyle/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>
                <a:solidFill>
                  <a:srgbClr val="EAEAEA"/>
                </a:solidFill>
              </a:rPr>
              <a:t>Jak mogą wyglądać "ucieleśnione" reprezentacje?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smtClean="0">
                <a:solidFill>
                  <a:srgbClr val="EAEAEA"/>
                </a:solidFill>
              </a:rPr>
              <a:t>Brak reprezentacji, jedynie reakcje sensomotoryczne? </a:t>
            </a:r>
          </a:p>
          <a:p>
            <a:pPr marL="358775" indent="-358775">
              <a:lnSpc>
                <a:spcPct val="90000"/>
              </a:lnSpc>
              <a:buClr>
                <a:srgbClr val="FFCC66"/>
              </a:buClr>
            </a:pPr>
            <a:r>
              <a:rPr lang="pl-PL" dirty="0" smtClean="0">
                <a:solidFill>
                  <a:srgbClr val="EAEAEA"/>
                </a:solidFill>
              </a:rPr>
              <a:t>Wszystkie pojęcia </a:t>
            </a:r>
            <a:r>
              <a:rPr lang="pl-PL" smtClean="0">
                <a:solidFill>
                  <a:srgbClr val="EAEAEA"/>
                </a:solidFill>
              </a:rPr>
              <a:t>są ucieleśnione</a:t>
            </a:r>
            <a:r>
              <a:rPr lang="pl-PL" dirty="0" smtClean="0">
                <a:solidFill>
                  <a:srgbClr val="EAEAEA"/>
                </a:solidFill>
              </a:rPr>
              <a:t>, czy tylko pojęcia pierwotne? </a:t>
            </a:r>
          </a:p>
        </p:txBody>
      </p:sp>
      <p:grpSp>
        <p:nvGrpSpPr>
          <p:cNvPr id="2" name="Grupa 6"/>
          <p:cNvGrpSpPr>
            <a:grpSpLocks/>
          </p:cNvGrpSpPr>
          <p:nvPr/>
        </p:nvGrpSpPr>
        <p:grpSpPr bwMode="auto">
          <a:xfrm>
            <a:off x="500063" y="2357438"/>
            <a:ext cx="8353425" cy="4214812"/>
            <a:chOff x="500063" y="2357438"/>
            <a:chExt cx="8353425" cy="4214812"/>
          </a:xfrm>
        </p:grpSpPr>
        <p:sp>
          <p:nvSpPr>
            <p:cNvPr id="23558" name="Rectangle 11"/>
            <p:cNvSpPr>
              <a:spLocks noChangeArrowheads="1"/>
            </p:cNvSpPr>
            <p:nvPr/>
          </p:nvSpPr>
          <p:spPr bwMode="auto">
            <a:xfrm>
              <a:off x="500063" y="5357813"/>
              <a:ext cx="8353425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CC66"/>
                </a:buClr>
                <a:buSzPct val="115000"/>
              </a:pP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Aaron </a:t>
              </a:r>
              <a:r>
                <a:rPr lang="pl-PL" sz="2000" dirty="0" err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Sloman</a:t>
              </a: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 (2007): wszystkie proste pojęcia wywodzą się z cielesnych doświadczeń, inne są wymyślane, złożone, abstrakcyjne.</a:t>
              </a:r>
              <a:b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David Hume  podał przykład pojęcia złożonego: “złota góra”.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FFCC66"/>
                </a:buClr>
                <a:buSzPct val="115000"/>
              </a:pP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Zamiast ugruntowania symboli </a:t>
              </a:r>
              <a:r>
                <a:rPr lang="pl-PL" sz="2000" dirty="0" err="1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Sloman</a:t>
              </a:r>
              <a:r>
                <a:rPr lang="pl-PL" sz="20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 proponuje jedynie ich zaczepienie. </a:t>
              </a:r>
            </a:p>
          </p:txBody>
        </p:sp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813" y="2357438"/>
              <a:ext cx="5508625" cy="286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319088"/>
            <a:ext cx="5889625" cy="48101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+mj-lt"/>
              </a:rPr>
              <a:t>Słowa w mózgu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07450" cy="2146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pl-PL" dirty="0" smtClean="0"/>
              <a:t>Eksperymenty psycholingwistyczne dotyczące mowy pokazują, że w mózgu mamy dyskretne reprezentacje fonologiczne</a:t>
            </a:r>
            <a:r>
              <a:rPr lang="en-US" dirty="0" smtClean="0"/>
              <a:t>, </a:t>
            </a:r>
            <a:r>
              <a:rPr lang="pl-PL" dirty="0" smtClean="0"/>
              <a:t>a nie akustyczne</a:t>
            </a:r>
            <a:r>
              <a:rPr lang="en-US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pl-PL" dirty="0" smtClean="0"/>
              <a:t>Sygnał akustyczny </a:t>
            </a:r>
            <a:r>
              <a:rPr lang="en-US" dirty="0" smtClean="0"/>
              <a:t>=&gt; </a:t>
            </a:r>
            <a:r>
              <a:rPr lang="pl-PL" dirty="0" smtClean="0"/>
              <a:t>fonemy </a:t>
            </a:r>
            <a:r>
              <a:rPr lang="en-US" dirty="0" smtClean="0"/>
              <a:t>=&gt; </a:t>
            </a:r>
            <a:r>
              <a:rPr lang="pl-PL" dirty="0" smtClean="0"/>
              <a:t>słowa </a:t>
            </a:r>
            <a:r>
              <a:rPr lang="en-US" dirty="0" smtClean="0"/>
              <a:t>=&gt; </a:t>
            </a:r>
            <a:r>
              <a:rPr lang="pl-PL" dirty="0" smtClean="0"/>
              <a:t>koncepcje semantyczne</a:t>
            </a:r>
            <a:r>
              <a:rPr lang="en-US" dirty="0" smtClean="0"/>
              <a:t>.</a:t>
            </a:r>
          </a:p>
          <a:p>
            <a:pPr marL="0" indent="0" eaLnBrk="1" hangingPunct="1">
              <a:buFontTx/>
              <a:buNone/>
            </a:pPr>
            <a:r>
              <a:rPr lang="pl-PL" dirty="0" smtClean="0"/>
              <a:t>Aktywacje semantyczne następują </a:t>
            </a:r>
            <a:r>
              <a:rPr lang="en-US" dirty="0" smtClean="0"/>
              <a:t>90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pl-PL" dirty="0" smtClean="0"/>
              <a:t>po fonologicznych </a:t>
            </a:r>
            <a:r>
              <a:rPr lang="en-US" dirty="0" smtClean="0"/>
              <a:t>(N200 ERPs).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F. </a:t>
            </a:r>
            <a:r>
              <a:rPr lang="en-US" dirty="0" err="1" smtClean="0"/>
              <a:t>Pulvermuller</a:t>
            </a:r>
            <a:r>
              <a:rPr lang="en-US" dirty="0" smtClean="0"/>
              <a:t> (2003) The Neuroscience of Language. On Brain Circuits of Words and Serial Order. Cambridge University Press.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5229225"/>
            <a:ext cx="87360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Fonologiczna gęstość otoczenia słowa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liczba słów brzmiących podobnie jak dane słowo, czyli dająca podobne pobudzenia mózgu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Semantyczna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gęstość otoczenia słowa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liczba słów o podobnym znaczeniu (rozszerzona podsieć aktywacji)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250825" y="3357563"/>
            <a:ext cx="2449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Sieci działania – postrzegania, wnioski z badań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ERP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fMRI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583723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366553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089873" cy="7699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Plan 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19175"/>
            <a:ext cx="8382000" cy="1781943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Memy – czemu poza </a:t>
            </a:r>
            <a:r>
              <a:rPr lang="pl-PL" dirty="0" err="1"/>
              <a:t>neuronauką</a:t>
            </a:r>
            <a:r>
              <a:rPr lang="pl-PL" dirty="0"/>
              <a:t>? </a:t>
            </a:r>
          </a:p>
          <a:p>
            <a:pPr eaLnBrk="1" hangingPunct="1">
              <a:defRPr/>
            </a:pPr>
            <a:r>
              <a:rPr lang="pl-PL" dirty="0"/>
              <a:t>Procesy w </a:t>
            </a:r>
            <a:r>
              <a:rPr lang="pl-PL" dirty="0" smtClean="0"/>
              <a:t>mózgu, język, wyobraźnia, modele umysłu.</a:t>
            </a:r>
            <a:endParaRPr lang="pl-PL" dirty="0"/>
          </a:p>
          <a:p>
            <a:pPr eaLnBrk="1" hangingPunct="1">
              <a:defRPr/>
            </a:pPr>
            <a:r>
              <a:rPr lang="pl-PL" dirty="0" err="1"/>
              <a:t>Neurobrazowanie</a:t>
            </a:r>
            <a:r>
              <a:rPr lang="pl-PL" dirty="0"/>
              <a:t> – co widać w mózgu?  </a:t>
            </a:r>
          </a:p>
          <a:p>
            <a:pPr eaLnBrk="1" hangingPunct="1">
              <a:defRPr/>
            </a:pPr>
            <a:r>
              <a:rPr lang="pl-PL" dirty="0"/>
              <a:t>Model samoorganizacji: zniekształcona rzeczywistość.</a:t>
            </a:r>
          </a:p>
          <a:p>
            <a:pPr eaLnBrk="1" hangingPunct="1">
              <a:defRPr/>
            </a:pPr>
            <a:r>
              <a:rPr lang="pl-PL" dirty="0"/>
              <a:t>Skąd się biorą teorie </a:t>
            </a:r>
            <a:r>
              <a:rPr lang="pl-PL" dirty="0" smtClean="0"/>
              <a:t>spiskowe?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9" y="2996952"/>
            <a:ext cx="755173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7970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19807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Ośrodki mowy</a:t>
            </a:r>
            <a:endParaRPr lang="pl-PL" sz="1400" dirty="0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3860800"/>
            <a:ext cx="84248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4175" indent="-384175">
              <a:lnSpc>
                <a:spcPct val="90000"/>
              </a:lnSpc>
              <a:spcBef>
                <a:spcPct val="20000"/>
              </a:spcBef>
              <a:buClr>
                <a:srgbClr val="FFCC66"/>
              </a:buClr>
              <a:buSzPct val="115000"/>
            </a:pPr>
            <a:endParaRPr lang="pl-PL" dirty="0">
              <a:solidFill>
                <a:srgbClr val="FFCC66"/>
              </a:solidFill>
              <a:cs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6323013"/>
            <a:ext cx="8424862" cy="419100"/>
          </a:xfrm>
        </p:spPr>
        <p:txBody>
          <a:bodyPr/>
          <a:lstStyle/>
          <a:p>
            <a:pPr marL="358775" indent="-358775">
              <a:lnSpc>
                <a:spcPct val="90000"/>
              </a:lnSpc>
              <a:buClr>
                <a:srgbClr val="FFCC66"/>
              </a:buClr>
              <a:buFontTx/>
              <a:buNone/>
            </a:pPr>
            <a:r>
              <a:rPr lang="pl-PL" dirty="0" smtClean="0">
                <a:solidFill>
                  <a:srgbClr val="EAEAEA"/>
                </a:solidFill>
              </a:rPr>
              <a:t>Jak reprezentować znaczenie pojęć? Symbole, wektory, prawdopodobieństwa?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027113"/>
            <a:ext cx="68484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Neuroobrazowanie słów?</a:t>
            </a:r>
            <a:endParaRPr lang="pl-PL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8350250" cy="41036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Predicting Human Brain Activity Associated with the Meanings </a:t>
            </a:r>
            <a:br>
              <a:rPr lang="en-US" dirty="0" smtClean="0"/>
            </a:br>
            <a:r>
              <a:rPr lang="en-US" dirty="0" smtClean="0"/>
              <a:t>of Nouns," T. M. Mitchell et al, Science, 320, 1191, 2008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Czy możemy zobaczyć reprezentacje pojęć w mózgu? </a:t>
            </a:r>
            <a:br>
              <a:rPr lang="pl-PL" dirty="0" smtClean="0"/>
            </a:br>
            <a:r>
              <a:rPr lang="pl-PL" dirty="0" smtClean="0"/>
              <a:t>Po raz pierwszy udało się zobaczyć w miarę stabilne obrazy </a:t>
            </a:r>
            <a:r>
              <a:rPr lang="pl-PL" dirty="0" err="1" smtClean="0"/>
              <a:t>fMRI</a:t>
            </a:r>
            <a:r>
              <a:rPr lang="pl-PL" dirty="0" smtClean="0"/>
              <a:t> ludzi, którzy widzą, słyszą lub myślą o jakimś pojęciu.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Czytanie słów, jak i oglądanie obrazków, które przywodzą na myśl dany obiekt, wywołuje podobne aktywacje.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Indywidualne różnice są spore, ale aktywacje pomiędzy różnymi ludźmi są na tyle podobne, że klasyfikator może się tego nauczyć.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5229225"/>
            <a:ext cx="85296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dirty="0">
                <a:solidFill>
                  <a:srgbClr val="FFFFFF"/>
                </a:solidFill>
                <a:latin typeface="+mn-lt"/>
              </a:rPr>
              <a:t>25 cech semantycznych, które odnoszą się do postrzegania/działania.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+mn-lt"/>
              </a:rPr>
              <a:t>Sensory: fear, hear, listen, see, smell, taste, touch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/>
            </a:r>
            <a:br>
              <a:rPr lang="pl-PL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Motor: eat, lift, manipulate, move, push, rub, run, say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/>
            </a:r>
            <a:br>
              <a:rPr lang="pl-PL" dirty="0">
                <a:solidFill>
                  <a:srgbClr val="FFFFFF"/>
                </a:solidFill>
                <a:latin typeface="+mn-lt"/>
              </a:rPr>
            </a:br>
            <a:r>
              <a:rPr lang="en-US" dirty="0">
                <a:solidFill>
                  <a:srgbClr val="FFFFFF"/>
                </a:solidFill>
                <a:latin typeface="+mn-lt"/>
              </a:rPr>
              <a:t>Abstract: approach, break, clean, drive, enter,</a:t>
            </a:r>
            <a:r>
              <a:rPr lang="pl-PL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fill, near, open, ride, wear</a:t>
            </a: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988840"/>
            <a:ext cx="4838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612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Semantyka </a:t>
            </a:r>
            <a:r>
              <a:rPr lang="pl-PL" dirty="0" err="1" smtClean="0"/>
              <a:t>fMRI</a:t>
            </a:r>
            <a:endParaRPr lang="pl-PL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17525" y="1235075"/>
            <a:ext cx="8423963" cy="1785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dirty="0" smtClean="0"/>
              <a:t>Wektory semantyczne V(S) wyznaczono obliczając korelacje z dużego korpusu słów (10</a:t>
            </a:r>
            <a:r>
              <a:rPr lang="pl-PL" baseline="30000" dirty="0" smtClean="0"/>
              <a:t>12</a:t>
            </a:r>
            <a:r>
              <a:rPr lang="pl-PL" dirty="0" smtClean="0"/>
              <a:t>), z 25 wybranymi cechami. </a:t>
            </a:r>
          </a:p>
          <a:p>
            <a:pPr marL="0" indent="0">
              <a:buFontTx/>
              <a:buNone/>
            </a:pPr>
            <a:r>
              <a:rPr lang="pl-PL" dirty="0" smtClean="0"/>
              <a:t>Model </a:t>
            </a:r>
            <a:r>
              <a:rPr lang="pl-PL" dirty="0"/>
              <a:t>uczono </a:t>
            </a:r>
            <a:r>
              <a:rPr lang="pl-PL" dirty="0" smtClean="0"/>
              <a:t>korelacji V(S) ze </a:t>
            </a:r>
            <a:r>
              <a:rPr lang="pl-PL" dirty="0" err="1" smtClean="0"/>
              <a:t>skanami</a:t>
            </a:r>
            <a:r>
              <a:rPr lang="pl-PL" dirty="0" smtClean="0"/>
              <a:t> </a:t>
            </a:r>
            <a:r>
              <a:rPr lang="pl-PL" dirty="0" err="1" smtClean="0"/>
              <a:t>fMRI</a:t>
            </a:r>
            <a:r>
              <a:rPr lang="pl-PL" dirty="0" smtClean="0"/>
              <a:t>, biorąc 58 do uczenia i przewidując </a:t>
            </a:r>
            <a:r>
              <a:rPr lang="pl-PL" dirty="0"/>
              <a:t>dwa pozostałe. </a:t>
            </a:r>
            <a:r>
              <a:rPr lang="pl-PL" dirty="0" smtClean="0"/>
              <a:t>Osiągana dokładność była poziomie 77%.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17525" y="2708920"/>
            <a:ext cx="49759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Aktywacja mózgu obserwowana w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fMRI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dla danego pojęcia jest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prototypem stanu mózgu związanego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 sensem tego słowa. </a:t>
            </a:r>
            <a:endParaRPr lang="pl-PL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Pozwala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to za pomocą korelacji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pomiędzy słowami przewidzieć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aktywacje dla nowych pojęć.  </a:t>
            </a:r>
            <a:b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Pobudzenia mózgu to naturalna baza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reprezentacji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semantycznych.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2010 First Workshop on Computational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Neurolinguistics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327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0"/>
            <a:ext cx="9223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45" y="2853908"/>
            <a:ext cx="34480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197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dirty="0" smtClean="0"/>
              <a:t>Czym są pojęcia</a:t>
            </a:r>
            <a:endParaRPr lang="en-US" sz="40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8424863" cy="1150937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sz="2000" smtClean="0">
                <a:solidFill>
                  <a:srgbClr val="FFFFFF"/>
                </a:solidFill>
              </a:rPr>
              <a:t>Aktywność i synchronizacja pobudzeń przebiega różnymi drogami, w modelach możemy badać dynamikę tego procesu w czasie rozpatrywania pojęcia: za każdym razem kontekst + historia prowadzą do nieco innych aktywacji.</a:t>
            </a:r>
          </a:p>
        </p:txBody>
      </p:sp>
      <p:sp>
        <p:nvSpPr>
          <p:cNvPr id="33796" name="pole tekstowe 1"/>
          <p:cNvSpPr txBox="1">
            <a:spLocks noChangeArrowheads="1"/>
          </p:cNvSpPr>
          <p:nvPr/>
        </p:nvSpPr>
        <p:spPr bwMode="auto">
          <a:xfrm>
            <a:off x="539750" y="2420938"/>
            <a:ext cx="352742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l-PL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Pojęcie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=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</a:rPr>
              <a:t>symbol mentalny  niosący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</a:rPr>
              <a:t>pewne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</a:rPr>
              <a:t>znaczenie? </a:t>
            </a:r>
            <a:br>
              <a:rPr lang="pl-PL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pl-PL" dirty="0" smtClean="0">
                <a:solidFill>
                  <a:srgbClr val="FFFFFF"/>
                </a:solidFill>
                <a:latin typeface="Calibri" pitchFamily="34" charset="0"/>
              </a:rPr>
              <a:t>=&gt; Relacyjna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kategoria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stanu mózgu,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sam stan nie jest dokładnie powtarzalny.</a:t>
            </a:r>
            <a:endParaRPr lang="pl-PL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l" eaLnBrk="1" hangingPunct="1">
              <a:spcAft>
                <a:spcPts val="600"/>
              </a:spcAft>
              <a:buClrTx/>
              <a:buSzTx/>
            </a:pPr>
            <a:r>
              <a:rPr lang="pl-PL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Symbol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= etykieta dla w miarę podobnych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relacyjnie stanów.</a:t>
            </a:r>
            <a:endParaRPr lang="pl-PL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l" eaLnBrk="1" hangingPunct="1">
              <a:spcAft>
                <a:spcPts val="600"/>
              </a:spcAft>
              <a:buClrTx/>
              <a:buSzTx/>
            </a:pP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Punkt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reprezentuje tu rozkład aktywacji w 140 obszarach mózgu,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wizualizacja </a:t>
            </a:r>
            <a:r>
              <a:rPr lang="pl-PL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zachowuje relacje podobieństwa, widać baseny </a:t>
            </a:r>
            <a:r>
              <a:rPr lang="pl-PL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atrakcji stanów mózgu.</a:t>
            </a:r>
            <a:endParaRPr lang="en-US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938"/>
            <a:ext cx="394811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420938"/>
            <a:ext cx="47625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8031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Trajektorie umysłu</a:t>
            </a:r>
            <a:endParaRPr 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049338"/>
            <a:ext cx="8424863" cy="2374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 err="1" smtClean="0">
                <a:cs typeface="Calibri" pitchFamily="34" charset="0"/>
              </a:rPr>
              <a:t>P.McLeod</a:t>
            </a:r>
            <a:r>
              <a:rPr lang="en-US" sz="2000" dirty="0" smtClean="0">
                <a:cs typeface="Calibri" pitchFamily="34" charset="0"/>
              </a:rPr>
              <a:t>, T. </a:t>
            </a:r>
            <a:r>
              <a:rPr lang="en-US" sz="2000" dirty="0" err="1" smtClean="0">
                <a:cs typeface="Calibri" pitchFamily="34" charset="0"/>
              </a:rPr>
              <a:t>Shallice</a:t>
            </a:r>
            <a:r>
              <a:rPr lang="en-US" sz="2000" dirty="0" smtClean="0">
                <a:cs typeface="Calibri" pitchFamily="34" charset="0"/>
              </a:rPr>
              <a:t>, D.C. </a:t>
            </a:r>
            <a:r>
              <a:rPr lang="en-US" sz="2000" dirty="0" err="1" smtClean="0">
                <a:cs typeface="Calibri" pitchFamily="34" charset="0"/>
              </a:rPr>
              <a:t>Plaut</a:t>
            </a:r>
            <a:r>
              <a:rPr lang="en-US" sz="2000" dirty="0" smtClean="0">
                <a:cs typeface="Calibri" pitchFamily="34" charset="0"/>
              </a:rPr>
              <a:t>, Attractor dynamics in word recognition: converging evidence from errors by normal subjects, dyslexic patients and a </a:t>
            </a:r>
            <a:r>
              <a:rPr lang="pl-PL" sz="2000" dirty="0" err="1" smtClean="0">
                <a:cs typeface="Calibri" pitchFamily="34" charset="0"/>
              </a:rPr>
              <a:t>connectionist</a:t>
            </a:r>
            <a:r>
              <a:rPr lang="pl-PL" sz="2000" dirty="0" smtClean="0">
                <a:cs typeface="Calibri" pitchFamily="34" charset="0"/>
              </a:rPr>
              <a:t> model. </a:t>
            </a:r>
            <a:r>
              <a:rPr lang="pl-PL" sz="2000" dirty="0" err="1" smtClean="0">
                <a:cs typeface="Calibri" pitchFamily="34" charset="0"/>
              </a:rPr>
              <a:t>Cognition</a:t>
            </a:r>
            <a:r>
              <a:rPr lang="pl-PL" sz="2000" dirty="0" smtClean="0">
                <a:cs typeface="Calibri" pitchFamily="34" charset="0"/>
              </a:rPr>
              <a:t> 74 (2000) 91-113.</a:t>
            </a:r>
          </a:p>
          <a:p>
            <a:pPr marL="0" indent="0">
              <a:buFontTx/>
              <a:buNone/>
            </a:pPr>
            <a:endParaRPr lang="pl-PL" sz="1000" dirty="0" smtClean="0"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pl-PL" sz="2000" dirty="0" smtClean="0">
                <a:cs typeface="Calibri" pitchFamily="34" charset="0"/>
              </a:rPr>
              <a:t>Dynamiczne aspekty poznania to nowy obszar psycholingwistyki, eksperymenty często używają technik maskowania badając błędy semantyczne i fonologiczne.</a:t>
            </a:r>
          </a:p>
          <a:p>
            <a:pPr marL="0" indent="0">
              <a:buFontTx/>
              <a:buNone/>
            </a:pPr>
            <a:r>
              <a:rPr lang="pl-PL" sz="2000" dirty="0" smtClean="0">
                <a:solidFill>
                  <a:srgbClr val="FFC000"/>
                </a:solidFill>
                <a:cs typeface="Calibri" pitchFamily="34" charset="0"/>
              </a:rPr>
              <a:t>Obecność pojęć modyfikuje trajektorie myśli.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467100"/>
            <a:ext cx="42529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9495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/>
              <a:t>Pojęcia jako “obiekty umysłu”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5048250" cy="27098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dirty="0" smtClean="0"/>
              <a:t>W 1994 przedstawiłem taki model: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dirty="0" smtClean="0"/>
              <a:t>pierwotne obiekty umysłu powstają z danych zmysłowych (wzrok, słuch, dotyk, wrażenia kinestetyczne i inne), a obiekty wtórne tworzą się jako </a:t>
            </a:r>
            <a:r>
              <a:rPr lang="pl-PL" dirty="0" smtClean="0">
                <a:solidFill>
                  <a:srgbClr val="EAEAEA"/>
                </a:solidFill>
              </a:rPr>
              <a:t>abstrakcyjne kategorie, oparte na pierwotnych</a:t>
            </a:r>
            <a:r>
              <a:rPr lang="pl-PL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dirty="0" smtClean="0"/>
              <a:t>Peter </a:t>
            </a:r>
            <a:r>
              <a:rPr lang="pl-PL" dirty="0" err="1" smtClean="0"/>
              <a:t>Gärdenfors</a:t>
            </a:r>
            <a:r>
              <a:rPr lang="pl-PL" dirty="0" smtClean="0"/>
              <a:t> opracował podobny model geometryczny (</a:t>
            </a:r>
            <a:r>
              <a:rPr lang="pl-PL" dirty="0" err="1" smtClean="0"/>
              <a:t>Conceptual</a:t>
            </a:r>
            <a:r>
              <a:rPr lang="pl-PL" dirty="0" smtClean="0"/>
              <a:t> </a:t>
            </a:r>
            <a:r>
              <a:rPr lang="pl-PL" dirty="0" err="1" smtClean="0"/>
              <a:t>Spaces</a:t>
            </a:r>
            <a:r>
              <a:rPr lang="pl-PL" dirty="0" smtClean="0"/>
              <a:t>).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57188" y="4000500"/>
            <a:ext cx="50482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buClr>
                <a:srgbClr val="FFCC66"/>
              </a:buClr>
              <a:buSzPct val="115000"/>
            </a:pP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Przestrzeń pojęć definiuje wymiary, w których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opisujemy stan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umysłu związany z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wrażeniami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specyficznych jakości, 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intencjami, myślami – takie wymiary nie istnieją! </a:t>
            </a: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Pozostaje tylko podobieństwo? </a:t>
            </a:r>
            <a:endParaRPr lang="pl-PL" sz="20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CC66"/>
              </a:buClr>
              <a:buSzPct val="115000"/>
            </a:pPr>
            <a:endParaRPr lang="pl-PL" sz="1000" dirty="0">
              <a:solidFill>
                <a:srgbClr val="EAEAEA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CC66"/>
              </a:buClr>
              <a:buSzPct val="115000"/>
            </a:pP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Kluczowa metafora: świadomy umysł jest cieniem neurodynamiki, więc wszystkie zdarzenia mentalne trzeba do niej sprowadzić.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01713"/>
            <a:ext cx="3810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8001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Atlas Semantyczny</a:t>
            </a:r>
            <a:endParaRPr lang="en-US" dirty="0" smtClean="0"/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49363"/>
            <a:ext cx="8529638" cy="5476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>
                <a:hlinkClick r:id="rId2"/>
              </a:rPr>
              <a:t>http://dico.isc.cnrs.fr/en/index.html</a:t>
            </a:r>
            <a:r>
              <a:rPr lang="en-US" sz="2400" dirty="0" smtClean="0"/>
              <a:t>    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865313"/>
            <a:ext cx="69992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ymbol zastępczy zawartości 2"/>
          <p:cNvSpPr txBox="1">
            <a:spLocks/>
          </p:cNvSpPr>
          <p:nvPr/>
        </p:nvSpPr>
        <p:spPr bwMode="auto">
          <a:xfrm>
            <a:off x="477838" y="1774825"/>
            <a:ext cx="16510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spirit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79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słów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latin typeface="Calibri" pitchFamily="34" charset="0"/>
                <a:cs typeface="Calibri" pitchFamily="34" charset="0"/>
              </a:rPr>
              <a:t>69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klik = minimalnych jednostek mających znaczenie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9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Synset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=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zbiór synonimów w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Wordnecie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225072"/>
            <a:ext cx="7772400" cy="792162"/>
          </a:xfrm>
        </p:spPr>
        <p:txBody>
          <a:bodyPr/>
          <a:lstStyle/>
          <a:p>
            <a:r>
              <a:rPr lang="pl-PL" dirty="0" smtClean="0"/>
              <a:t>Geometryczny model umysłu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5539"/>
            <a:ext cx="4824536" cy="259149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Obiektywne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 Subiektywne.</a:t>
            </a:r>
            <a:endParaRPr lang="pl-PL" sz="2400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Mózg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psychika.</a:t>
            </a:r>
          </a:p>
          <a:p>
            <a:pPr marL="0" indent="0" eaLnBrk="1" hangingPunct="1">
              <a:buNone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Neurodynamika opisuje zmieniający się stan mózgu, aktywność neuronów, mierzoną za pomocą EEG, MEG, NIRS-OT, PET, </a:t>
            </a:r>
            <a:r>
              <a:rPr lang="pl-PL" sz="24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fMRI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…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83145"/>
            <a:ext cx="2162175" cy="19907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467544" y="3717032"/>
            <a:ext cx="4606280" cy="27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Jak opisać stan umysłu?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Trzeba zdefiniować przestrzeń której wymiary mają subiektywną interpretację: emocje, wrażenia. 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Stan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umysłu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można wówczas opisać jako punkt w przestrzeni  psychologicznej.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912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2" y="197776"/>
            <a:ext cx="7772400" cy="792162"/>
          </a:xfrm>
        </p:spPr>
        <p:txBody>
          <a:bodyPr/>
          <a:lstStyle/>
          <a:p>
            <a:r>
              <a:rPr lang="pl-PL" dirty="0" smtClean="0"/>
              <a:t>Podsłuchiwanie myśli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2" y="1125541"/>
            <a:ext cx="8350250" cy="1079324"/>
          </a:xfrm>
        </p:spPr>
        <p:txBody>
          <a:bodyPr/>
          <a:lstStyle/>
          <a:p>
            <a:r>
              <a:rPr lang="pl-PL" sz="2400" dirty="0" smtClean="0"/>
              <a:t>Kilkadziesiąt elektrod w mózgu pozwala na rekonstrukcję z aktywności neuronalnej spektrogramów mowy.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0867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2" y="170480"/>
            <a:ext cx="7772400" cy="792162"/>
          </a:xfrm>
        </p:spPr>
        <p:txBody>
          <a:bodyPr/>
          <a:lstStyle/>
          <a:p>
            <a:r>
              <a:rPr lang="pl-PL" dirty="0" smtClean="0"/>
              <a:t>Myśl: czas, częstość, miejsce, energia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4941168"/>
            <a:ext cx="8350250" cy="14409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Pasley</a:t>
            </a:r>
            <a:r>
              <a:rPr lang="pl-PL" sz="2400" dirty="0"/>
              <a:t> et al. </a:t>
            </a:r>
            <a:r>
              <a:rPr lang="en-US" sz="2400" dirty="0"/>
              <a:t>Reconstructing Speech from Human Auditory Cortex</a:t>
            </a:r>
          </a:p>
          <a:p>
            <a:pPr marL="0" indent="0">
              <a:buNone/>
            </a:pPr>
            <a:r>
              <a:rPr lang="pl-PL" sz="2400" dirty="0" smtClean="0"/>
              <a:t>PLOS </a:t>
            </a:r>
            <a:r>
              <a:rPr lang="pl-PL" sz="2400" dirty="0" err="1"/>
              <a:t>Biology</a:t>
            </a:r>
            <a:r>
              <a:rPr lang="pl-PL" sz="2400" dirty="0"/>
              <a:t> 2012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0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encrypted-tbn3.gstatic.com/images?q=tbn:ANd9GcQxauJNh9tEUJ5SZPV-JHOfT79jLNUwF6NCzmZ1CPMtuvwKL8yA2w"/>
          <p:cNvSpPr>
            <a:spLocks noChangeAspect="1" noChangeArrowheads="1"/>
          </p:cNvSpPr>
          <p:nvPr/>
        </p:nvSpPr>
        <p:spPr bwMode="auto">
          <a:xfrm>
            <a:off x="155575" y="-1531938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80" name="Picture 8" descr="http://i1.memy.pl/obrazki/39c223882_memy_ogladac_b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6416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ChangeArrowheads="1"/>
          </p:cNvSpPr>
          <p:nvPr/>
        </p:nvSpPr>
        <p:spPr bwMode="auto">
          <a:xfrm>
            <a:off x="611188" y="723900"/>
            <a:ext cx="31686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Nicole 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Speer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et al.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Reading Stories Activates Neural Representations of Visual and Motor Experiences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Psychological Science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nl-N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20(8): 989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nl-N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2009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rgbClr val="775F55"/>
              </a:buClr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Znaczenie: pomimo różnic szczegółów wynikających z kontekstu daje się wyróżnić prototypowe aktywacje, które reprezentują różny sens pojęć i ich role w zdaniu. </a:t>
            </a:r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60350"/>
            <a:ext cx="5143500" cy="643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Segmentacja doświadczenia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113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Świat naszych przeżyć jest sekwencją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scen,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stany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przejściowe nie są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postrzegane (J.M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Zacks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N.K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Speer et al.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The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brain’s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cutting-room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floor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segmentation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of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narrative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>
                <a:latin typeface="Calibri" pitchFamily="34" charset="0"/>
                <a:cs typeface="Calibri" pitchFamily="34" charset="0"/>
              </a:rPr>
              <a:t>cinema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Frontiers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neuroscience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, 2010).</a:t>
            </a:r>
            <a:endParaRPr lang="pl-PL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52" y="2492896"/>
            <a:ext cx="53625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712" y="2492896"/>
            <a:ext cx="314218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Automatyczna segmentacja doświadczenia to podstawa percepcji, ułatwiająca planowanie,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zapamię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tywanie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, łączenie informacji. </a:t>
            </a:r>
          </a:p>
          <a:p>
            <a:pPr>
              <a:spcAft>
                <a:spcPts val="300"/>
              </a:spcAft>
              <a:buClr>
                <a:srgbClr val="FFC000"/>
              </a:buCl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Przejścia pomiędzy segmentami wynikają z obserwacji istotnych zmian sytuacji, pojawienia się postaci, ich interakcji, miejsca, celów, jak na filmie.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2617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2" y="152402"/>
            <a:ext cx="7772400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92055" tIns="46029" rIns="92055" bIns="46029"/>
          <a:lstStyle/>
          <a:p>
            <a:pPr eaLnBrk="1" hangingPunct="1">
              <a:defRPr/>
            </a:pPr>
            <a:r>
              <a:rPr lang="pl-PL" dirty="0" smtClean="0"/>
              <a:t>Przestrzeń neuronalna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76250" y="1041400"/>
            <a:ext cx="8453438" cy="546100"/>
          </a:xfrm>
        </p:spPr>
        <p:txBody>
          <a:bodyPr lIns="92055" tIns="46029" rIns="92055" bIns="46029"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l-PL" sz="2400" dirty="0" smtClean="0">
                <a:latin typeface="+mj-lt"/>
              </a:rPr>
              <a:t>Aktywność kory zmysłowej </a:t>
            </a:r>
            <a:r>
              <a:rPr lang="pl-PL" sz="2400" dirty="0" smtClean="0">
                <a:latin typeface="+mj-lt"/>
                <a:sym typeface="Wingdings" pitchFamily="2" charset="2"/>
              </a:rPr>
              <a:t> </a:t>
            </a:r>
            <a:r>
              <a:rPr lang="pl-PL" sz="2400" dirty="0" smtClean="0">
                <a:latin typeface="+mj-lt"/>
              </a:rPr>
              <a:t>wrażenia, myśli.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627" y="1571627"/>
            <a:ext cx="8501063" cy="49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5" tIns="46029" rIns="92055" bIns="46029"/>
          <a:lstStyle/>
          <a:p>
            <a:pPr>
              <a:buClr>
                <a:srgbClr val="FFCC66"/>
              </a:buClr>
            </a:pPr>
            <a:r>
              <a:rPr lang="pl-PL" sz="2400" dirty="0">
                <a:solidFill>
                  <a:schemeClr val="accent3"/>
                </a:solidFill>
                <a:latin typeface="Calibri" pitchFamily="34" charset="0"/>
              </a:rPr>
              <a:t>Strumienie 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</a:rPr>
              <a:t>informacji </a:t>
            </a:r>
          </a:p>
          <a:p>
            <a:pPr>
              <a:buClr>
                <a:srgbClr val="FFCC66"/>
              </a:buClr>
            </a:pP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</a:rPr>
              <a:t>	kora zmysłowa 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  <a:sym typeface="Wingdings" pitchFamily="2" charset="2"/>
              </a:rPr>
              <a:t> 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</a:rPr>
              <a:t>skojarzeniowa </a:t>
            </a:r>
          </a:p>
          <a:p>
            <a:pPr>
              <a:buClr>
                <a:srgbClr val="FFCC66"/>
              </a:buClr>
            </a:pP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</a:rPr>
              <a:t>tworzą </a:t>
            </a:r>
            <a:r>
              <a:rPr lang="pl-PL" sz="2400" dirty="0" err="1" smtClean="0">
                <a:solidFill>
                  <a:schemeClr val="accent3"/>
                </a:solidFill>
                <a:latin typeface="Calibri" pitchFamily="34" charset="0"/>
              </a:rPr>
              <a:t>kwazistabilne</a:t>
            </a: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</a:rPr>
              <a:t> stany w mózgu, można je odróżnić od szumu. </a:t>
            </a:r>
          </a:p>
          <a:p>
            <a:pPr>
              <a:buClr>
                <a:srgbClr val="FFCC66"/>
              </a:buClr>
            </a:pPr>
            <a:endParaRPr lang="pl-PL" sz="24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</a:rPr>
              <a:t>Korelacja aktywności neuronów w korze V1 z obrazem padającym na siatkówkę jest słaba (~10%), większość to pobudzenia wewnętrzne: wiesz co widzisz, widzisz co wiesz. </a:t>
            </a:r>
            <a:endParaRPr lang="pl-PL" sz="2400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endParaRPr lang="pl-PL" sz="2400" dirty="0" smtClean="0">
              <a:solidFill>
                <a:schemeClr val="accent3"/>
              </a:solidFill>
              <a:latin typeface="Calibri" pitchFamily="34" charset="0"/>
            </a:endParaRPr>
          </a:p>
          <a:p>
            <a:pPr>
              <a:buClr>
                <a:srgbClr val="FFCC66"/>
              </a:buClr>
            </a:pPr>
            <a:r>
              <a:rPr lang="pl-PL" sz="2400" dirty="0" smtClean="0">
                <a:solidFill>
                  <a:schemeClr val="accent3"/>
                </a:solidFill>
                <a:latin typeface="Calibri" pitchFamily="34" charset="0"/>
              </a:rPr>
              <a:t>Świat postrzegany to wytwór naszej wyobraźni!</a:t>
            </a:r>
          </a:p>
          <a:p>
            <a:pPr>
              <a:buClr>
                <a:srgbClr val="FFCC66"/>
              </a:buClr>
            </a:pPr>
            <a:endParaRPr lang="pl-PL" sz="2400" dirty="0">
              <a:solidFill>
                <a:schemeClr val="accent3"/>
              </a:solidFill>
              <a:latin typeface="Calibri" pitchFamily="34" charset="0"/>
            </a:endParaRPr>
          </a:p>
          <a:p>
            <a:pPr eaLnBrk="1" hangingPunct="1">
              <a:buClr>
                <a:srgbClr val="000000"/>
              </a:buClr>
              <a:buSzPct val="115000"/>
            </a:pP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Porusza się flaga czy wiatr? To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tylko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nasz umysł </a:t>
            </a:r>
            <a:r>
              <a:rPr lang="pl-PL" sz="2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się porusza … </a:t>
            </a:r>
            <a:r>
              <a:rPr lang="pl-PL" sz="2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Każdemu nieco inaczej.  Przeżycia osobiste nie są świadectwem obiektywnych zdarzeń, świadkowie rzadko są wiarygodni.</a:t>
            </a:r>
            <a:endParaRPr lang="pl-PL" sz="2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D:\Archive-media\Grafika-Neurobiologia\Glowy+Mozgi\brain_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65" y="4149080"/>
            <a:ext cx="857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73" y="7057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0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798513"/>
            <a:ext cx="46101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692150"/>
            <a:ext cx="3816672" cy="5632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Zamiast skomplikowanej neurodynamiki spróbujmy przedstawić stan mózgu jako trajektorię w przestrzeni określonej przez cechy, które dają się zidentyfikować dzięki introspekcji stanów mentalnych.</a:t>
            </a:r>
          </a:p>
          <a:p>
            <a:pPr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Stan mózgu =&gt; stan umysłu,</a:t>
            </a: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Zdefiniowany w przestrzeni psychologicznej. </a:t>
            </a:r>
          </a:p>
          <a:p>
            <a:pPr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Tu stan mózgu = warstwa semantyczna i pozostałe.</a:t>
            </a:r>
          </a:p>
          <a:p>
            <a:pPr>
              <a:defRPr/>
            </a:pPr>
            <a:endParaRPr lang="pl-PL" sz="20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l-PL" sz="2000" dirty="0">
                <a:latin typeface="Calibri" pitchFamily="34" charset="0"/>
                <a:cs typeface="Calibri" pitchFamily="34" charset="0"/>
              </a:rPr>
              <a:t>Stan umysłu = wizualizacja trajektorii w przestrzeniach psychologicznych.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Spisek … 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smtClean="0"/>
              <a:t>Teorii spiskowych nie brakuje … </a:t>
            </a:r>
            <a:br>
              <a:rPr lang="pl-PL" sz="2400" smtClean="0"/>
            </a:br>
            <a:r>
              <a:rPr lang="pl-PL" sz="2400" smtClean="0"/>
              <a:t>już jesteśmy kontrolowani! </a:t>
            </a:r>
            <a:endParaRPr lang="pl-PL" sz="2400" smtClean="0">
              <a:hlinkClick r:id="rId3"/>
            </a:endParaRPr>
          </a:p>
          <a:p>
            <a:r>
              <a:rPr lang="pl-PL" sz="2400" smtClean="0"/>
              <a:t>Technologie kontroli umysłu i eksperymenty na ludziach są ukrywane, systemy sztucznej inteligencji wysyłają na nas promienie radiowe … </a:t>
            </a:r>
            <a:br>
              <a:rPr lang="pl-PL" sz="2400" smtClean="0"/>
            </a:br>
            <a:r>
              <a:rPr lang="pl-PL" sz="2400" smtClean="0"/>
              <a:t>Według  </a:t>
            </a:r>
            <a:r>
              <a:rPr lang="pl-PL" sz="2400" smtClean="0">
                <a:hlinkClick r:id="rId3"/>
              </a:rPr>
              <a:t>http://www.mindcontrol.se</a:t>
            </a:r>
            <a:endParaRPr lang="pl-PL" sz="2400" smtClean="0"/>
          </a:p>
          <a:p>
            <a:r>
              <a:rPr lang="pl-PL" sz="2400" smtClean="0"/>
              <a:t>Sony ma od 2000 roku patent na technologię przekazu multimedialnej informacji prosto do mózgu; szkoda tylko, </a:t>
            </a:r>
            <a:br>
              <a:rPr lang="pl-PL" sz="2400" smtClean="0"/>
            </a:br>
            <a:r>
              <a:rPr lang="pl-PL" sz="2400" smtClean="0"/>
              <a:t>że nie ma działającego urządzenia … wiązka ultradźwięków ma modulować neurony.</a:t>
            </a:r>
          </a:p>
          <a:p>
            <a:r>
              <a:rPr lang="pl-PL" sz="2400" smtClean="0"/>
              <a:t>Manipulacja możliwa przez odpowiedni priming? Wszystko co się nam zdarzyło ma wpływ na podejmowane decyzje, więc lepsze zrozumienie może być źle wykorzystane. </a:t>
            </a:r>
          </a:p>
          <a:p>
            <a:endParaRPr lang="pl-PL" sz="2400" smtClean="0"/>
          </a:p>
        </p:txBody>
      </p:sp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5146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9.mowimyjak.smcloud.net/t/photos/thumbnails/9361/deszcz_meteorytow_nad_rosja_jak_620x0_rozmiar-niestandardo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844823"/>
            <a:ext cx="5276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11.mowimyjak.smcloud.net/t/photos/thumbnails/7626/koniec_swiata_kaczynski_mowi_ze_620x0_rozmiar-niestandardo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7" y="1875680"/>
            <a:ext cx="4381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259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73038"/>
            <a:ext cx="7772400" cy="792162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Zagnieżdża się w mózgu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1196752"/>
            <a:ext cx="8350250" cy="5545361"/>
          </a:xfrm>
        </p:spPr>
        <p:txBody>
          <a:bodyPr/>
          <a:lstStyle/>
          <a:p>
            <a:pPr lvl="0"/>
            <a:r>
              <a:rPr lang="pl-PL" sz="2400" dirty="0" smtClean="0"/>
              <a:t>Emocje, niepewne sytuacje zmuszają mózg do większej neuroplastyczności by zapamiętać to co nas poruszyło.</a:t>
            </a:r>
            <a:endParaRPr lang="pl-PL" sz="2400" dirty="0"/>
          </a:p>
          <a:p>
            <a:pPr lvl="0"/>
            <a:r>
              <a:rPr lang="pl-PL" sz="2400" dirty="0" smtClean="0"/>
              <a:t>Większa dostępność neurotransmiterów zwiększa szybkość uczenia i prawdopodobieństwo błędnej interpretacji.  </a:t>
            </a:r>
          </a:p>
          <a:p>
            <a:pPr lvl="0"/>
            <a:r>
              <a:rPr lang="pl-PL" sz="2400" dirty="0" smtClean="0"/>
              <a:t>Gwałtowna zmiana, traumatyczne przeżycia, zmniejszają plastyczność „zamrażając” błędne wyobrażenia.  </a:t>
            </a:r>
            <a:endParaRPr lang="pl-PL" sz="2400" dirty="0"/>
          </a:p>
          <a:p>
            <a:pPr lvl="0"/>
            <a:r>
              <a:rPr lang="pl-PL" sz="2400" dirty="0" smtClean="0"/>
              <a:t>Zapominanie szczegółów pozostawia najsilniejsze skojarzenia. </a:t>
            </a:r>
          </a:p>
          <a:p>
            <a:pPr lvl="0"/>
            <a:r>
              <a:rPr lang="pl-PL" sz="2400" dirty="0" smtClean="0"/>
              <a:t>Teorie i przekonania tworzą się przez skojarzenia zbioru stanów reprezentowanych przez „migawki aktywacji mózgu”, prototypy pewnych przeżyć</a:t>
            </a:r>
            <a:r>
              <a:rPr lang="en-US" sz="2400" dirty="0" smtClean="0"/>
              <a:t>. </a:t>
            </a:r>
            <a:endParaRPr lang="pl-PL" sz="2400" dirty="0"/>
          </a:p>
          <a:p>
            <a:pPr lvl="0"/>
            <a:r>
              <a:rPr lang="pl-PL" sz="2400" dirty="0" smtClean="0"/>
              <a:t>Teorie spiskowe powstają gdy z kilkoma błędnymi stanami mózgu zaczyna się kojarzyć wiele innych – to daje proste pozornie prawdziwe wyjaśnienia, oszczędza energię mózgu</a:t>
            </a:r>
            <a:r>
              <a:rPr lang="en-US" sz="2400" dirty="0" smtClean="0"/>
              <a:t>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104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Samoorganizacja w mózgu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2807594"/>
            <a:ext cx="2374032" cy="2016224"/>
          </a:xfrm>
        </p:spPr>
        <p:txBody>
          <a:bodyPr/>
          <a:lstStyle/>
          <a:p>
            <a:pPr marL="0" lvl="0" indent="0">
              <a:buNone/>
            </a:pPr>
            <a:r>
              <a:rPr lang="pl-PL" sz="2400" dirty="0" smtClean="0"/>
              <a:t>Wiele map, ale najbardziej znane i wyraziste to mapy </a:t>
            </a:r>
            <a:r>
              <a:rPr lang="pl-PL" sz="2400" dirty="0" err="1" smtClean="0"/>
              <a:t>somato</a:t>
            </a:r>
            <a:r>
              <a:rPr lang="pl-PL" sz="2400" dirty="0" smtClean="0"/>
              <a:t>-sensoryczne.</a:t>
            </a:r>
            <a:endParaRPr lang="pl-P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24" y="1412776"/>
            <a:ext cx="58674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l-PL" dirty="0" smtClean="0"/>
              <a:t>Uczenie sieci 2D </a:t>
            </a: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-11768" r="-7294" b="-7509"/>
          <a:stretch>
            <a:fillRect/>
          </a:stretch>
        </p:blipFill>
        <p:spPr bwMode="auto">
          <a:xfrm>
            <a:off x="1676400" y="1752600"/>
            <a:ext cx="5543550" cy="4200525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616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868362"/>
          </a:xfrm>
          <a:ln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pl-PL" dirty="0" smtClean="0"/>
              <a:t>2D =&gt; 2D, kwadrat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609600" y="5943600"/>
            <a:ext cx="8066088" cy="457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l-PL" sz="2000"/>
              <a:t>Tworzenie się jednorodnego rozkładu: początkowo wszystkie W</a:t>
            </a:r>
            <a:r>
              <a:rPr lang="pl-PL" sz="2000">
                <a:sym typeface="Symbol" pitchFamily="18" charset="2"/>
              </a:rPr>
              <a:t>0</a:t>
            </a:r>
            <a:r>
              <a:rPr lang="pl-PL" sz="2000"/>
              <a:t>. 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960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6494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Memy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165225"/>
            <a:ext cx="8326759" cy="52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r>
              <a:rPr lang="pl-PL" sz="2000" dirty="0" smtClean="0">
                <a:latin typeface="+mn-lt"/>
                <a:hlinkClick r:id="rId3"/>
              </a:rPr>
              <a:t>Richard </a:t>
            </a:r>
            <a:r>
              <a:rPr lang="pl-PL" sz="2000" dirty="0" err="1">
                <a:latin typeface="+mn-lt"/>
                <a:hlinkClick r:id="rId3"/>
              </a:rPr>
              <a:t>Dawkins</a:t>
            </a:r>
            <a:r>
              <a:rPr lang="pl-PL" sz="2000" dirty="0">
                <a:latin typeface="+mn-lt"/>
              </a:rPr>
              <a:t> (1976) nazwał „</a:t>
            </a:r>
            <a:r>
              <a:rPr lang="pl-PL" sz="2000" dirty="0" err="1">
                <a:latin typeface="+mn-lt"/>
              </a:rPr>
              <a:t>memami</a:t>
            </a:r>
            <a:r>
              <a:rPr lang="pl-PL" sz="2000" dirty="0">
                <a:latin typeface="+mn-lt"/>
              </a:rPr>
              <a:t>” (greckie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i="1" dirty="0" err="1" smtClean="0">
                <a:latin typeface="+mn-lt"/>
              </a:rPr>
              <a:t>mimeme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= naśladownictwo</a:t>
            </a:r>
            <a:r>
              <a:rPr lang="pl-PL" sz="2000" dirty="0" smtClean="0">
                <a:latin typeface="+mn-lt"/>
              </a:rPr>
              <a:t>) porcje </a:t>
            </a:r>
            <a:r>
              <a:rPr lang="pl-PL" sz="2000" dirty="0">
                <a:latin typeface="+mn-lt"/>
              </a:rPr>
              <a:t>informacji </a:t>
            </a:r>
            <a:r>
              <a:rPr lang="pl-PL" sz="2000" dirty="0" smtClean="0">
                <a:latin typeface="+mn-lt"/>
              </a:rPr>
              <a:t>"</a:t>
            </a:r>
            <a:r>
              <a:rPr lang="pl-PL" sz="2000" dirty="0">
                <a:latin typeface="+mn-lt"/>
              </a:rPr>
              <a:t>wbite do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głowy</a:t>
            </a:r>
            <a:r>
              <a:rPr lang="pl-PL" sz="2000" dirty="0">
                <a:latin typeface="+mn-lt"/>
              </a:rPr>
              <a:t>", </a:t>
            </a:r>
            <a:r>
              <a:rPr lang="pl-PL" sz="2000" dirty="0" smtClean="0">
                <a:latin typeface="+mn-lt"/>
              </a:rPr>
              <a:t>szybko zakorzeniające </a:t>
            </a:r>
            <a:r>
              <a:rPr lang="pl-PL" sz="2000" dirty="0">
                <a:latin typeface="+mn-lt"/>
              </a:rPr>
              <a:t>się w strukturze  </a:t>
            </a:r>
            <a:r>
              <a:rPr lang="pl-PL" sz="2000" dirty="0" smtClean="0">
                <a:latin typeface="+mn-lt"/>
              </a:rPr>
              <a:t>połączeń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neuronów </a:t>
            </a:r>
            <a:r>
              <a:rPr lang="pl-PL" sz="2000" dirty="0">
                <a:latin typeface="+mn-lt"/>
              </a:rPr>
              <a:t>w mózgu i zachowujące podobnie do </a:t>
            </a:r>
            <a:r>
              <a:rPr lang="pl-PL" sz="2000" dirty="0" smtClean="0">
                <a:latin typeface="+mn-lt"/>
              </a:rPr>
              <a:t>genów. </a:t>
            </a:r>
          </a:p>
          <a:p>
            <a:pPr hangingPunct="0"/>
            <a:endParaRPr lang="pl-PL" sz="1000" dirty="0" smtClean="0">
              <a:latin typeface="+mn-lt"/>
            </a:endParaRPr>
          </a:p>
          <a:p>
            <a:pPr hangingPunct="0"/>
            <a:r>
              <a:rPr lang="pl-PL" sz="2000" dirty="0">
                <a:latin typeface="+mn-lt"/>
              </a:rPr>
              <a:t>Memetyka ma być teorią form zachowań ludzkich, dawać spójny paradygmat kulturoznawstwa, religioznawstwa, socjologii i innych nauk </a:t>
            </a:r>
            <a:r>
              <a:rPr lang="pl-PL" sz="2000" dirty="0" smtClean="0">
                <a:latin typeface="+mn-lt"/>
              </a:rPr>
              <a:t>społecznych opisując naszą „przestrzeń mentalną”.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Główne </a:t>
            </a:r>
            <a:r>
              <a:rPr lang="pl-PL" sz="2000" dirty="0">
                <a:latin typeface="+mn-lt"/>
              </a:rPr>
              <a:t>zadania </a:t>
            </a:r>
            <a:r>
              <a:rPr lang="pl-PL" sz="2000" dirty="0" smtClean="0">
                <a:latin typeface="+mn-lt"/>
              </a:rPr>
              <a:t>memetyki to </a:t>
            </a:r>
            <a:r>
              <a:rPr lang="pl-PL" sz="2000" dirty="0">
                <a:latin typeface="+mn-lt"/>
              </a:rPr>
              <a:t>identyfikacja </a:t>
            </a:r>
            <a:r>
              <a:rPr lang="pl-PL" sz="2000" dirty="0" err="1">
                <a:latin typeface="+mn-lt"/>
              </a:rPr>
              <a:t>memów</a:t>
            </a:r>
            <a:r>
              <a:rPr lang="pl-PL" sz="2000" dirty="0">
                <a:latin typeface="+mn-lt"/>
              </a:rPr>
              <a:t>, zbadanie sposobu ich powielania się (replikacji), rozprzestrzeniania i ewolucji. </a:t>
            </a:r>
            <a:endParaRPr lang="pl-PL" sz="2000" dirty="0" smtClean="0">
              <a:latin typeface="+mn-lt"/>
            </a:endParaRPr>
          </a:p>
          <a:p>
            <a:pPr hangingPunct="0"/>
            <a:r>
              <a:rPr lang="pl-PL" sz="2000" dirty="0" smtClean="0">
                <a:latin typeface="+mn-lt"/>
              </a:rPr>
              <a:t>Kompleks </a:t>
            </a:r>
            <a:r>
              <a:rPr lang="pl-PL" sz="2000" dirty="0" err="1" smtClean="0">
                <a:latin typeface="+mn-lt"/>
              </a:rPr>
              <a:t>memetyczny</a:t>
            </a:r>
            <a:r>
              <a:rPr lang="pl-PL" sz="2000" dirty="0" smtClean="0">
                <a:latin typeface="+mn-lt"/>
              </a:rPr>
              <a:t>, </a:t>
            </a:r>
            <a:r>
              <a:rPr lang="pl-PL" sz="2000" dirty="0" err="1" smtClean="0">
                <a:latin typeface="+mn-lt"/>
              </a:rPr>
              <a:t>memobot</a:t>
            </a:r>
            <a:r>
              <a:rPr lang="pl-PL" sz="2000" dirty="0" smtClean="0">
                <a:latin typeface="+mn-lt"/>
              </a:rPr>
              <a:t>, </a:t>
            </a:r>
            <a:r>
              <a:rPr lang="pl-PL" sz="2000" dirty="0" err="1" smtClean="0">
                <a:latin typeface="+mn-lt"/>
              </a:rPr>
              <a:t>memoid</a:t>
            </a:r>
            <a:r>
              <a:rPr lang="pl-PL" sz="2000" dirty="0" smtClean="0">
                <a:latin typeface="+mn-lt"/>
              </a:rPr>
              <a:t> … liczne pojęcia, ale co to naprawdę jest, jakie procesy w mózgu temu odpowiadają? </a:t>
            </a:r>
          </a:p>
          <a:p>
            <a:r>
              <a:rPr lang="pl-PL" sz="2000" dirty="0" smtClean="0">
                <a:latin typeface="+mn-lt"/>
              </a:rPr>
              <a:t>Niestety </a:t>
            </a:r>
            <a:r>
              <a:rPr lang="pl-PL" sz="2000" dirty="0">
                <a:latin typeface="+mn-lt"/>
              </a:rPr>
              <a:t>"</a:t>
            </a:r>
            <a:r>
              <a:rPr lang="pl-PL" sz="2000" dirty="0">
                <a:latin typeface="+mn-lt"/>
                <a:hlinkClick r:id="rId4"/>
              </a:rPr>
              <a:t>Journal of </a:t>
            </a:r>
            <a:r>
              <a:rPr lang="pl-PL" sz="2000" dirty="0" err="1">
                <a:latin typeface="+mn-lt"/>
                <a:hlinkClick r:id="rId4"/>
              </a:rPr>
              <a:t>Memetics</a:t>
            </a:r>
            <a:r>
              <a:rPr lang="pl-PL" sz="2000" dirty="0">
                <a:latin typeface="+mn-lt"/>
              </a:rPr>
              <a:t> – </a:t>
            </a:r>
            <a:r>
              <a:rPr lang="pl-PL" sz="2000" dirty="0" err="1">
                <a:latin typeface="+mn-lt"/>
              </a:rPr>
              <a:t>Evolutionary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Models</a:t>
            </a:r>
            <a:r>
              <a:rPr lang="pl-PL" sz="2000" dirty="0">
                <a:latin typeface="+mn-lt"/>
              </a:rPr>
              <a:t> of Information </a:t>
            </a:r>
            <a:r>
              <a:rPr lang="pl-PL" sz="2000" dirty="0" err="1">
                <a:latin typeface="+mn-lt"/>
              </a:rPr>
              <a:t>Transmission</a:t>
            </a:r>
            <a:r>
              <a:rPr lang="pl-PL" sz="2000" dirty="0">
                <a:latin typeface="+mn-lt"/>
              </a:rPr>
              <a:t>" po 8 latach przestano </a:t>
            </a:r>
            <a:r>
              <a:rPr lang="pl-PL" sz="2000" dirty="0" smtClean="0">
                <a:latin typeface="+mn-lt"/>
              </a:rPr>
              <a:t>wydawać, nie powiązano tych pojęć z neurobiologią, w </a:t>
            </a:r>
            <a:r>
              <a:rPr lang="pl-PL" sz="2000" dirty="0" err="1" smtClean="0">
                <a:latin typeface="+mn-lt"/>
              </a:rPr>
              <a:t>neuronaukach</a:t>
            </a:r>
            <a:r>
              <a:rPr lang="pl-PL" sz="2000" dirty="0" smtClean="0">
                <a:latin typeface="+mn-lt"/>
              </a:rPr>
              <a:t> memetyka nie istnieje.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Memy </a:t>
            </a:r>
            <a:r>
              <a:rPr lang="pl-PL" sz="2000" dirty="0">
                <a:latin typeface="+mn-lt"/>
              </a:rPr>
              <a:t>można rozpatrywać jako przybliżone stany </a:t>
            </a:r>
            <a:r>
              <a:rPr lang="pl-PL" sz="2000" dirty="0" err="1">
                <a:latin typeface="+mn-lt"/>
              </a:rPr>
              <a:t>atraktorowe</a:t>
            </a:r>
            <a:r>
              <a:rPr lang="pl-PL" sz="2000" dirty="0">
                <a:latin typeface="+mn-lt"/>
              </a:rPr>
              <a:t> </a:t>
            </a:r>
            <a:r>
              <a:rPr lang="pl-PL" sz="2000" dirty="0" err="1">
                <a:latin typeface="+mn-lt"/>
              </a:rPr>
              <a:t>neurodynamiki</a:t>
            </a:r>
            <a:r>
              <a:rPr lang="pl-PL" sz="2000" dirty="0">
                <a:latin typeface="+mn-lt"/>
              </a:rPr>
              <a:t> sieci realizujących pamięć</a:t>
            </a:r>
            <a:r>
              <a:rPr lang="pl-PL" sz="2000" dirty="0" smtClean="0">
                <a:latin typeface="+mn-lt"/>
              </a:rPr>
              <a:t>.</a:t>
            </a:r>
          </a:p>
        </p:txBody>
      </p:sp>
      <p:pic>
        <p:nvPicPr>
          <p:cNvPr id="5122" name="Picture 2" descr="Meme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547" y="0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331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868362"/>
          </a:xfrm>
          <a:ln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pl-PL" smtClean="0"/>
              <a:t>Zniekształcenia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609600" y="5943600"/>
            <a:ext cx="7391400" cy="457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l-PL" sz="2000"/>
              <a:t>Początkowe zniekształcenia mogą zniknąć lub pozostać.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43815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209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1336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1916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Siatka pojęciowa - zmienne bodźce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839789"/>
            <a:ext cx="8350250" cy="107932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Dalsze demonstracje: </a:t>
            </a:r>
            <a:r>
              <a:rPr lang="pl-PL" dirty="0" err="1" smtClean="0"/>
              <a:t>DemoGNG</a:t>
            </a:r>
            <a:r>
              <a:rPr lang="pl-PL" dirty="0" smtClean="0"/>
              <a:t>:  </a:t>
            </a:r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://www.demogng.de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  </a:t>
            </a:r>
          </a:p>
          <a:p>
            <a:pPr marL="0" indent="0">
              <a:buNone/>
            </a:pPr>
            <a:r>
              <a:rPr lang="pl-PL" dirty="0" smtClean="0"/>
              <a:t>W normalnych warunkach epizody są dobrze kojarzone.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9941"/>
            <a:ext cx="80581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Lekkie deformacje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1020764"/>
            <a:ext cx="8350250" cy="107932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Większość ludzi ma obraz świata daleki od rzeczywistości.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1" y="1713483"/>
            <a:ext cx="79692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Szybkie konkluzje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906464"/>
            <a:ext cx="8350250" cy="86330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Za duża plastyczności zbyt szybkie „uspakajanie” systemu.</a:t>
            </a:r>
            <a:br>
              <a:rPr lang="pl-PL" dirty="0" smtClean="0"/>
            </a:br>
            <a:r>
              <a:rPr lang="pl-PL" dirty="0" smtClean="0"/>
              <a:t>Mocno zniekształcony obraz.</a:t>
            </a:r>
            <a:endParaRPr lang="pl-P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" y="1807865"/>
            <a:ext cx="78295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Szybkie konkluzje</a:t>
            </a:r>
          </a:p>
        </p:txBody>
      </p:sp>
      <p:sp>
        <p:nvSpPr>
          <p:cNvPr id="49155" name="Symbol zastępczy zawartości 6"/>
          <p:cNvSpPr>
            <a:spLocks noGrp="1"/>
          </p:cNvSpPr>
          <p:nvPr>
            <p:ph idx="1"/>
          </p:nvPr>
        </p:nvSpPr>
        <p:spPr>
          <a:xfrm>
            <a:off x="685800" y="982664"/>
            <a:ext cx="8350250" cy="129306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Żydzi, masoni, zamachy i inne cuda, </a:t>
            </a:r>
            <a:r>
              <a:rPr lang="pl-PL" dirty="0" err="1" smtClean="0"/>
              <a:t>memoidy</a:t>
            </a:r>
            <a:r>
              <a:rPr lang="pl-PL" dirty="0" smtClean="0"/>
              <a:t> całkiem pokręcony obraz świata, duże „dziury” i proste wyjaśnienia – klastry, „zlewy”, czarne linie łączące niezwiązane ze sobą epizody.</a:t>
            </a:r>
            <a:endParaRPr lang="pl-PL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9" y="2170956"/>
            <a:ext cx="7627937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encrypted-tbn3.gstatic.com/images?q=tbn:ANd9GcQxauJNh9tEUJ5SZPV-JHOfT79jLNUwF6NCzmZ1CPMtuvwKL8yA2w"/>
          <p:cNvSpPr>
            <a:spLocks noChangeAspect="1" noChangeArrowheads="1"/>
          </p:cNvSpPr>
          <p:nvPr/>
        </p:nvSpPr>
        <p:spPr bwMode="auto">
          <a:xfrm>
            <a:off x="155575" y="-1531938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8" name="Picture 6" descr="https://encrypted-tbn3.gstatic.com/images?q=tbn:ANd9GcQxauJNh9tEUJ5SZPV-JHOfT79jLNUwF6NCzmZ1CPMtuvwKL8yA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928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0838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Model czytania</a:t>
            </a:r>
            <a:endParaRPr lang="en-US" sz="3200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5214938"/>
            <a:ext cx="8250237" cy="145415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pl-PL" sz="2000" dirty="0" smtClean="0">
                <a:solidFill>
                  <a:srgbClr val="FFFFFF"/>
                </a:solidFill>
              </a:rPr>
              <a:t>Uczenie: przypadkowy wybór jednej z 3 warstw (ortografia, fonologia, semantyka) jako wejścia, a pozostałych dwóch jako wyjścia, czyli mapowanie jednego aspektu na dwa inne. Semantyka opisana przez </a:t>
            </a:r>
            <a:r>
              <a:rPr lang="pl-PL" sz="2000" dirty="0" err="1" smtClean="0">
                <a:solidFill>
                  <a:srgbClr val="FFFFFF"/>
                </a:solidFill>
              </a:rPr>
              <a:t>mikrocechy</a:t>
            </a:r>
            <a:r>
              <a:rPr lang="pl-PL" sz="2000" dirty="0" smtClean="0">
                <a:solidFill>
                  <a:srgbClr val="FFFFFF"/>
                </a:solidFill>
              </a:rPr>
              <a:t> (aktywację jednego z neuronów warstwy semantycznej). </a:t>
            </a:r>
          </a:p>
        </p:txBody>
      </p:sp>
      <p:sp>
        <p:nvSpPr>
          <p:cNvPr id="69636" name="Rectangle 7"/>
          <p:cNvSpPr>
            <a:spLocks noChangeArrowheads="1"/>
          </p:cNvSpPr>
          <p:nvPr/>
        </p:nvSpPr>
        <p:spPr bwMode="auto">
          <a:xfrm>
            <a:off x="611188" y="1158875"/>
            <a:ext cx="403225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Symulacje można robić za pomocą gotowych programów pozwalających na robienie eksperymentów.</a:t>
            </a:r>
          </a:p>
          <a:p>
            <a:pPr>
              <a:lnSpc>
                <a:spcPct val="120000"/>
              </a:lnSpc>
            </a:pPr>
            <a:endParaRPr lang="pl-PL" sz="1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Model czytania uwzględnia ortografię, fonologię i semantykę, warstwę której pobudzenia identyfikują jednoznacznie sens.</a:t>
            </a:r>
          </a:p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Uczenie zarówno korelacyjne jak </a:t>
            </a:r>
          </a:p>
          <a:p>
            <a:pPr>
              <a:lnSpc>
                <a:spcPct val="120000"/>
              </a:lnSpc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  konkurencyjne. </a:t>
            </a:r>
            <a:r>
              <a:rPr lang="pl-PL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Symul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pl-PL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Emergent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Aisa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pl-PL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inn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 Neural Networks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2008. </a:t>
            </a:r>
          </a:p>
        </p:txBody>
      </p:sp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Wykresy rekurencji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Symbol zastępczy zawartości 6"/>
          <p:cNvSpPr>
            <a:spLocks noGrp="1"/>
          </p:cNvSpPr>
          <p:nvPr>
            <p:ph idx="1"/>
          </p:nvPr>
        </p:nvSpPr>
        <p:spPr>
          <a:xfrm>
            <a:off x="5214938" y="4643438"/>
            <a:ext cx="3786187" cy="20002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dirty="0" smtClean="0"/>
              <a:t>Te same trajektorie dla pierwszych 500 iteracji pokazują </a:t>
            </a:r>
            <a:r>
              <a:rPr lang="en-US" dirty="0" smtClean="0"/>
              <a:t>5 </a:t>
            </a:r>
            <a:r>
              <a:rPr lang="pl-PL" dirty="0" smtClean="0"/>
              <a:t>większych basenów atrakcji (</a:t>
            </a:r>
            <a:r>
              <a:rPr lang="pl-PL" dirty="0" err="1" smtClean="0"/>
              <a:t>kwazistabilnych</a:t>
            </a:r>
            <a:r>
              <a:rPr lang="pl-PL" dirty="0" smtClean="0"/>
              <a:t> obszarów aktywności) i szybkie przejścia pomiędzy nimi</a:t>
            </a:r>
            <a:r>
              <a:rPr lang="en-US" dirty="0" smtClean="0"/>
              <a:t>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Czemu odpowiadają te baseny?</a:t>
            </a:r>
            <a:endParaRPr lang="en-US" dirty="0" smtClean="0"/>
          </a:p>
        </p:txBody>
      </p:sp>
      <p:sp>
        <p:nvSpPr>
          <p:cNvPr id="72708" name="Symbol zastępczy zawartości 6"/>
          <p:cNvSpPr txBox="1">
            <a:spLocks/>
          </p:cNvSpPr>
          <p:nvPr/>
        </p:nvSpPr>
        <p:spPr bwMode="auto">
          <a:xfrm>
            <a:off x="785813" y="4567238"/>
            <a:ext cx="42656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Pokazujemy warstwie ortograficznej słowo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“flag”,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szum synaptyczny jest niewielki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=0.02),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sieć wpada w pierwszy basen atrakcji reprezentujący słowo „flag” a potem przechodzi do innych pojęć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symulując strumień myśli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138238"/>
            <a:ext cx="38100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1425" y="1149350"/>
            <a:ext cx="38100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1425" y="1128713"/>
            <a:ext cx="38100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5918200"/>
            <a:ext cx="8085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pl-PL" sz="2000" dirty="0" err="1" smtClean="0">
                <a:latin typeface="Calibri" pitchFamily="34" charset="0"/>
                <a:cs typeface="Calibri" pitchFamily="34" charset="0"/>
              </a:rPr>
              <a:t>Gain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” – trajektoria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warstwy semantycznej rzadko powraca do podobnych stanów, </a:t>
            </a:r>
            <a:r>
              <a:rPr lang="pl-PL" sz="2000" dirty="0" smtClean="0">
                <a:latin typeface="Calibri" pitchFamily="34" charset="0"/>
                <a:cs typeface="Calibri" pitchFamily="34" charset="0"/>
              </a:rPr>
              <a:t>jest mniej </a:t>
            </a:r>
            <a:r>
              <a:rPr lang="pl-PL" sz="2000" dirty="0">
                <a:latin typeface="Calibri" pitchFamily="34" charset="0"/>
                <a:cs typeface="Calibri" pitchFamily="34" charset="0"/>
              </a:rPr>
              <a:t>aktywnych obszarów niż dla słów konkretnych.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4775"/>
            <a:ext cx="677068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2116137" cy="659765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Cel, postrzeganie, działanie.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Liczne lokalne grupy neuronów współpracują wykonując celowe zadanie, synchronizują się w różny sposób. Model odtwarza czasy reakcji przy wykonywaniu kilku zadań jednocześnie. 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A. </a:t>
            </a:r>
            <a:r>
              <a:rPr lang="pl-PL" sz="2000" dirty="0" err="1" smtClean="0">
                <a:solidFill>
                  <a:schemeClr val="bg1"/>
                </a:solidFill>
              </a:rPr>
              <a:t>Zylberger</a:t>
            </a:r>
            <a:r>
              <a:rPr lang="pl-PL" sz="2000" dirty="0" smtClean="0">
                <a:solidFill>
                  <a:schemeClr val="bg1"/>
                </a:solidFill>
              </a:rPr>
              <a:t>, PLOS </a:t>
            </a:r>
            <a:r>
              <a:rPr lang="pl-PL" sz="2000" dirty="0" err="1" smtClean="0">
                <a:solidFill>
                  <a:schemeClr val="bg1"/>
                </a:solidFill>
              </a:rPr>
              <a:t>Biology</a:t>
            </a:r>
            <a:r>
              <a:rPr lang="pl-PL" sz="2000" dirty="0" smtClean="0">
                <a:solidFill>
                  <a:schemeClr val="bg1"/>
                </a:solidFill>
              </a:rPr>
              <a:t> 2010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03200"/>
            <a:ext cx="68484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301625"/>
            <a:ext cx="6111875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Memy i neurony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93712" y="1355725"/>
            <a:ext cx="8326759" cy="524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spcAft>
                <a:spcPts val="600"/>
              </a:spcAft>
            </a:pPr>
            <a:r>
              <a:rPr lang="pl-PL" sz="2000" dirty="0" smtClean="0">
                <a:latin typeface="+mn-lt"/>
              </a:rPr>
              <a:t>Memy to granule informacji, a więc odpowiadają im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wzorce aktywacji mózgu, struktury istniejące tylko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chwilowo, aktualizujące potencjalne stany mózgu,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istniejące w krótkim czasie, w wyniku pobudzenia (</a:t>
            </a:r>
            <a:r>
              <a:rPr lang="pl-PL" sz="2000" dirty="0" err="1" smtClean="0">
                <a:latin typeface="+mn-lt"/>
              </a:rPr>
              <a:t>neurodynamiki</a:t>
            </a:r>
            <a:r>
              <a:rPr lang="pl-PL" sz="2000" dirty="0" smtClean="0">
                <a:latin typeface="+mn-lt"/>
              </a:rPr>
              <a:t>) substratu, jakim jest mózg, podobnie jak w </a:t>
            </a:r>
            <a:r>
              <a:rPr lang="pl-PL" sz="2000" dirty="0" err="1" smtClean="0">
                <a:latin typeface="+mn-lt"/>
              </a:rPr>
              <a:t>cymatyce</a:t>
            </a:r>
            <a:r>
              <a:rPr lang="pl-PL" sz="2000" dirty="0" smtClean="0">
                <a:latin typeface="+mn-lt"/>
              </a:rPr>
              <a:t>. </a:t>
            </a:r>
          </a:p>
          <a:p>
            <a:pPr hangingPunct="0">
              <a:spcAft>
                <a:spcPts val="600"/>
              </a:spcAft>
            </a:pPr>
            <a:r>
              <a:rPr lang="pl-PL" sz="2000" dirty="0" smtClean="0">
                <a:solidFill>
                  <a:srgbClr val="FFFF00"/>
                </a:solidFill>
                <a:latin typeface="+mn-lt"/>
              </a:rPr>
              <a:t>Memy: atraktory </a:t>
            </a:r>
            <a:r>
              <a:rPr lang="pl-PL" sz="2000" dirty="0" err="1" smtClean="0">
                <a:solidFill>
                  <a:srgbClr val="FFFF00"/>
                </a:solidFill>
                <a:latin typeface="+mn-lt"/>
              </a:rPr>
              <a:t>neurodynamiki</a:t>
            </a:r>
            <a:r>
              <a:rPr lang="pl-PL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FFFF00"/>
                </a:solidFill>
                <a:latin typeface="+mn-lt"/>
              </a:rPr>
              <a:t>sieci </a:t>
            </a:r>
            <a:r>
              <a:rPr lang="pl-PL" sz="2000" dirty="0" smtClean="0">
                <a:solidFill>
                  <a:srgbClr val="FFFF00"/>
                </a:solidFill>
                <a:latin typeface="+mn-lt"/>
              </a:rPr>
              <a:t>neuronów (i innych struktur) mózgu.</a:t>
            </a:r>
            <a:endParaRPr lang="pl-PL" sz="2000" dirty="0">
              <a:solidFill>
                <a:srgbClr val="FFFF00"/>
              </a:solidFill>
              <a:latin typeface="+mn-lt"/>
            </a:endParaRPr>
          </a:p>
          <a:p>
            <a:pPr hangingPunct="0">
              <a:spcAft>
                <a:spcPts val="600"/>
              </a:spcAft>
            </a:pPr>
            <a:r>
              <a:rPr lang="pl-PL" sz="2000" dirty="0" smtClean="0">
                <a:latin typeface="+mn-lt"/>
              </a:rPr>
              <a:t>Teoria </a:t>
            </a:r>
            <a:r>
              <a:rPr lang="pl-PL" sz="2000" dirty="0" err="1">
                <a:latin typeface="+mn-lt"/>
              </a:rPr>
              <a:t>memów</a:t>
            </a:r>
            <a:r>
              <a:rPr lang="pl-PL" sz="2000" dirty="0">
                <a:latin typeface="+mn-lt"/>
              </a:rPr>
              <a:t> jak i teoria ewolucji są szczególnymi przypadkami </a:t>
            </a:r>
            <a:r>
              <a:rPr lang="pl-PL" sz="2000" dirty="0" smtClean="0">
                <a:latin typeface="+mn-lt"/>
              </a:rPr>
              <a:t>teorii </a:t>
            </a:r>
            <a:r>
              <a:rPr lang="pl-PL" sz="2000" dirty="0">
                <a:latin typeface="+mn-lt"/>
              </a:rPr>
              <a:t>procesów twórczych D.T. Campbella (1960</a:t>
            </a:r>
            <a:r>
              <a:rPr lang="pl-PL" sz="2000" dirty="0" smtClean="0">
                <a:latin typeface="+mn-lt"/>
              </a:rPr>
              <a:t>). </a:t>
            </a:r>
            <a:r>
              <a:rPr lang="pl-PL" sz="2000" dirty="0">
                <a:latin typeface="+mn-lt"/>
              </a:rPr>
              <a:t/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Twórcze procesy - ewolucyjne, kulturowe, indywidualne - wymagają dwóch kroków: wyobraźni, opartej na ślepych (z punktu widzenia celu) kombinacjach elementów (blind-</a:t>
            </a:r>
            <a:r>
              <a:rPr lang="pl-PL" sz="2000" dirty="0" err="1">
                <a:latin typeface="+mn-lt"/>
              </a:rPr>
              <a:t>variation</a:t>
            </a:r>
            <a:r>
              <a:rPr lang="pl-PL" sz="2000" dirty="0">
                <a:latin typeface="+mn-lt"/>
              </a:rPr>
              <a:t>), oraz selekcji interesujących (przydatnych) kombinacji (</a:t>
            </a:r>
            <a:r>
              <a:rPr lang="pl-PL" sz="2000" dirty="0" err="1">
                <a:latin typeface="+mn-lt"/>
              </a:rPr>
              <a:t>selective-retention</a:t>
            </a:r>
            <a:r>
              <a:rPr lang="pl-PL" sz="2000" dirty="0">
                <a:latin typeface="+mn-lt"/>
              </a:rPr>
              <a:t>), stąd nazwa BVSR tej teorii.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Mózgi dają przestrzeń neuronalną, w której możliwa jest ślepa wariancja, powstawanie kombinacji różnych elementów </a:t>
            </a:r>
            <a:r>
              <a:rPr lang="pl-PL" sz="2000" dirty="0" smtClean="0">
                <a:latin typeface="+mn-lt"/>
              </a:rPr>
              <a:t>zgodnych </a:t>
            </a:r>
            <a:r>
              <a:rPr lang="pl-PL" sz="2000" dirty="0">
                <a:latin typeface="+mn-lt"/>
              </a:rPr>
              <a:t>z doświadczeniem, które narzuca na ślepe kombinacje strukturę probabilistyczna, nie jest to wiec przypadkowe </a:t>
            </a:r>
            <a:r>
              <a:rPr lang="pl-PL" sz="2000" dirty="0" smtClean="0">
                <a:latin typeface="+mn-lt"/>
              </a:rPr>
              <a:t>szukanie, ale oparte na </a:t>
            </a:r>
            <a:r>
              <a:rPr lang="pl-PL" sz="2000" dirty="0" err="1" smtClean="0">
                <a:latin typeface="+mn-lt"/>
              </a:rPr>
              <a:t>memach</a:t>
            </a:r>
            <a:r>
              <a:rPr lang="pl-PL" sz="2000" dirty="0" smtClean="0">
                <a:latin typeface="+mn-lt"/>
              </a:rPr>
              <a:t>. </a:t>
            </a:r>
            <a:endParaRPr lang="pl-PL" sz="2000" dirty="0">
              <a:latin typeface="+mn-lt"/>
            </a:endParaRPr>
          </a:p>
        </p:txBody>
      </p:sp>
      <p:pic>
        <p:nvPicPr>
          <p:cNvPr id="4" name="Picture 4" descr="https://encrypted-tbn0.gstatic.com/images?q=tbn:ANd9GcTut4MsDHaTuDjHYu-8hQcnjRzPrTL3o5JU11lxbi3SgAXZ1zdj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869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129463" cy="669925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latin typeface="Arial Unicode MS" pitchFamily="34" charset="-128"/>
              </a:rPr>
              <a:t>Szczegółowy model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36550" y="704850"/>
            <a:ext cx="2730500" cy="60055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err="1" smtClean="0"/>
              <a:t>Garagnani</a:t>
            </a:r>
            <a:r>
              <a:rPr lang="pl-PL" dirty="0" smtClean="0"/>
              <a:t> et al</a:t>
            </a:r>
            <a:r>
              <a:rPr lang="en-US" dirty="0" smtClean="0"/>
              <a:t>. </a:t>
            </a:r>
            <a:r>
              <a:rPr lang="pl-PL" dirty="0" smtClean="0"/>
              <a:t>„</a:t>
            </a:r>
            <a:r>
              <a:rPr lang="en-US" dirty="0" smtClean="0"/>
              <a:t>Recruitment and consolidation of cell assemblies for words by way of </a:t>
            </a:r>
            <a:r>
              <a:rPr lang="en-US" dirty="0" err="1" smtClean="0"/>
              <a:t>Hebbian</a:t>
            </a:r>
            <a:r>
              <a:rPr lang="en-US" dirty="0" smtClean="0"/>
              <a:t> learning and competition in a multi-layer neural network</a:t>
            </a:r>
            <a:r>
              <a:rPr lang="pl-PL" dirty="0" smtClean="0"/>
              <a:t>.”  </a:t>
            </a:r>
            <a:br>
              <a:rPr lang="pl-PL" dirty="0" smtClean="0"/>
            </a:br>
            <a:r>
              <a:rPr lang="en-US" dirty="0" smtClean="0"/>
              <a:t>Cognitive Comp</a:t>
            </a:r>
            <a:r>
              <a:rPr lang="pl-PL" dirty="0" smtClean="0"/>
              <a:t>.</a:t>
            </a:r>
            <a:r>
              <a:rPr lang="en-US" dirty="0" smtClean="0"/>
              <a:t> 1(2), 160-176</a:t>
            </a:r>
            <a:r>
              <a:rPr lang="pl-PL" dirty="0" smtClean="0"/>
              <a:t>, </a:t>
            </a:r>
            <a:r>
              <a:rPr lang="en-US" dirty="0" smtClean="0"/>
              <a:t>2009</a:t>
            </a:r>
            <a:r>
              <a:rPr lang="pl-PL" dirty="0" smtClean="0"/>
              <a:t>. </a:t>
            </a:r>
          </a:p>
          <a:p>
            <a:pPr marL="0" indent="0">
              <a:buFontTx/>
              <a:buNone/>
            </a:pPr>
            <a:r>
              <a:rPr lang="pl-PL" dirty="0" smtClean="0"/>
              <a:t>Pierwotna kora słuchowa </a:t>
            </a:r>
            <a:r>
              <a:rPr lang="en-US" dirty="0" smtClean="0"/>
              <a:t>(A1), </a:t>
            </a:r>
            <a:r>
              <a:rPr lang="pl-PL" dirty="0" smtClean="0"/>
              <a:t>pas słuchowy</a:t>
            </a:r>
            <a:r>
              <a:rPr lang="en-US" dirty="0" smtClean="0"/>
              <a:t> (AB)</a:t>
            </a:r>
            <a:r>
              <a:rPr lang="pl-PL" dirty="0" smtClean="0"/>
              <a:t>, pas rozszerzony </a:t>
            </a:r>
            <a:r>
              <a:rPr lang="en-US" dirty="0" smtClean="0"/>
              <a:t>(PB</a:t>
            </a:r>
            <a:r>
              <a:rPr lang="pl-PL" dirty="0" smtClean="0"/>
              <a:t>,  obszar </a:t>
            </a:r>
            <a:r>
              <a:rPr lang="en-US" dirty="0" err="1" smtClean="0"/>
              <a:t>Werni</a:t>
            </a:r>
            <a:r>
              <a:rPr lang="pl-PL" dirty="0" smtClean="0"/>
              <a:t>c</a:t>
            </a:r>
            <a:r>
              <a:rPr lang="en-US" dirty="0" smtClean="0"/>
              <a:t>k</a:t>
            </a:r>
            <a:r>
              <a:rPr lang="pl-PL" dirty="0" smtClean="0"/>
              <a:t>i</a:t>
            </a:r>
            <a:r>
              <a:rPr lang="en-US" dirty="0" smtClean="0"/>
              <a:t>e</a:t>
            </a:r>
            <a:r>
              <a:rPr lang="pl-PL" dirty="0" smtClean="0"/>
              <a:t>go</a:t>
            </a:r>
            <a:r>
              <a:rPr lang="en-US" dirty="0" smtClean="0"/>
              <a:t>), </a:t>
            </a:r>
            <a:r>
              <a:rPr lang="pl-PL" dirty="0" err="1" smtClean="0"/>
              <a:t>boczno</a:t>
            </a:r>
            <a:r>
              <a:rPr lang="pl-PL" dirty="0" smtClean="0"/>
              <a:t>- brzuszna kora przed- czołowa </a:t>
            </a:r>
            <a:r>
              <a:rPr lang="en-US" dirty="0" smtClean="0"/>
              <a:t>(PF) </a:t>
            </a:r>
            <a:r>
              <a:rPr lang="pl-PL" dirty="0" smtClean="0"/>
              <a:t>i przed- ruchowa </a:t>
            </a:r>
            <a:r>
              <a:rPr lang="en-US" dirty="0" smtClean="0"/>
              <a:t>(PM</a:t>
            </a:r>
            <a:r>
              <a:rPr lang="pl-PL" dirty="0" smtClean="0"/>
              <a:t>, </a:t>
            </a:r>
            <a:r>
              <a:rPr lang="en-US" dirty="0" err="1" smtClean="0"/>
              <a:t>Broca</a:t>
            </a:r>
            <a:r>
              <a:rPr lang="en-US" dirty="0" smtClean="0"/>
              <a:t>)</a:t>
            </a:r>
            <a:r>
              <a:rPr lang="pl-PL" dirty="0" smtClean="0"/>
              <a:t>, kora ruchowa </a:t>
            </a:r>
            <a:r>
              <a:rPr lang="en-US" dirty="0" smtClean="0"/>
              <a:t>(M1).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828675"/>
            <a:ext cx="607695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15963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dirty="0" smtClean="0">
                <a:cs typeface="Arial" pitchFamily="34" charset="0"/>
              </a:rPr>
              <a:t>Wierzchołek góry lodowej …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92138" y="1108075"/>
            <a:ext cx="8266112" cy="54991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pl-PL" sz="2400" dirty="0" smtClean="0"/>
              <a:t>Zaczyna się wiek mózgu.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pl-PL" sz="1050" dirty="0" smtClean="0"/>
          </a:p>
          <a:p>
            <a:pPr marL="360000" indent="-3600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2400" dirty="0" smtClean="0"/>
              <a:t>Jak rozwinąć pełny potencjał człowieka?</a:t>
            </a:r>
            <a:br>
              <a:rPr lang="pl-PL" sz="2400" dirty="0" smtClean="0"/>
            </a:br>
            <a:r>
              <a:rPr lang="pl-PL" sz="2400" dirty="0" smtClean="0"/>
              <a:t>Wpływać na rozwój niemowląt i dzieci? 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2400" dirty="0" smtClean="0"/>
              <a:t>Jakie czynniki kształtują naturę ludzką? Przestrzeń naszych </a:t>
            </a:r>
            <a:r>
              <a:rPr lang="pl-PL" sz="2400" dirty="0" err="1" smtClean="0"/>
              <a:t>memów</a:t>
            </a:r>
            <a:r>
              <a:rPr lang="pl-PL" sz="2400" dirty="0" smtClean="0"/>
              <a:t>?</a:t>
            </a:r>
            <a:r>
              <a:rPr lang="pl-PL" sz="2400" dirty="0"/>
              <a:t> </a:t>
            </a:r>
            <a:r>
              <a:rPr lang="pl-PL" sz="2400" dirty="0" smtClean="0"/>
              <a:t>Jak </a:t>
            </a:r>
            <a:r>
              <a:rPr lang="pl-PL" sz="2400" dirty="0"/>
              <a:t>rozwój mózgu </a:t>
            </a:r>
            <a:r>
              <a:rPr lang="pl-PL" sz="2400" dirty="0" smtClean="0"/>
              <a:t>kształtują społeczeństwa przez kulturę, literaturę, sztukę, muzykę?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2400" dirty="0" smtClean="0"/>
              <a:t>Jak możemy lepiej zrozumieć i kontrolować swoje zachowanie,  swoje głębsze potrzeby, emocje, empatię, sensowne cele, mądrość i szczęście? </a:t>
            </a:r>
            <a:endParaRPr lang="en-US" sz="2400" dirty="0" smtClean="0"/>
          </a:p>
          <a:p>
            <a:pPr marL="360000" indent="-3600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2400" dirty="0" smtClean="0"/>
              <a:t>Jak aktywacja wyobraźni i odwoływanie się do wzorców wpływa na cele i zdolność do refleksji, ułatwia wybory z odroczoną nagrodą. </a:t>
            </a:r>
          </a:p>
          <a:p>
            <a:pPr marL="360000" indent="-3600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l-PL" sz="2400" dirty="0" smtClean="0"/>
              <a:t>Nowe formy neurofeedback, zastosowania w edukacji.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47" y="0"/>
            <a:ext cx="1581150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9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8313" y="188913"/>
            <a:ext cx="2971800" cy="32400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synchronizację neuronów.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567213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    Times New Roman CE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    Times New Roman CE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    Times New Roman CE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15000"/>
              <a:defRPr sz="2000">
                <a:solidFill>
                  <a:schemeClr val="tx1"/>
                </a:solidFill>
                <a:latin typeface="    Times New Roman CE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775F55"/>
              </a:buClr>
              <a:buSzPct val="115000"/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Google: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Duch =&gt; </a:t>
            </a:r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Prace, referaty …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860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13063"/>
            <a:ext cx="25923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58" y="29693"/>
            <a:ext cx="52863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err="1" smtClean="0">
                <a:latin typeface="Arial Unicode MS" pitchFamily="34" charset="-128"/>
              </a:rPr>
              <a:t>Cymatyka</a:t>
            </a:r>
            <a:endParaRPr lang="pl-PL" dirty="0" smtClean="0"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5589240"/>
            <a:ext cx="8213725" cy="112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Myśl to aktywacja zależna od substratu. </a:t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r>
              <a:rPr lang="pl-PL" sz="2400" dirty="0" err="1" smtClean="0">
                <a:latin typeface="Calibri" pitchFamily="34" charset="0"/>
                <a:cs typeface="Calibri" pitchFamily="34" charset="0"/>
              </a:rPr>
              <a:t>Cymatyka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 obrazuje wibracje w złożonych substratach </a:t>
            </a:r>
            <a:br>
              <a:rPr lang="pl-PL" sz="2400" dirty="0" smtClean="0">
                <a:latin typeface="Calibri" pitchFamily="34" charset="0"/>
                <a:cs typeface="Calibri" pitchFamily="34" charset="0"/>
              </a:rPr>
            </a:br>
            <a:r>
              <a:rPr lang="pl-PL" sz="2400" dirty="0" smtClean="0">
                <a:latin typeface="Calibri" pitchFamily="34" charset="0"/>
                <a:cs typeface="Calibri" pitchFamily="34" charset="0"/>
              </a:rPr>
              <a:t>(film lokalnie). </a:t>
            </a:r>
            <a:endParaRPr lang="pl-PL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Obraz 5" descr="Illustration of Chladni patterns">
            <a:hlinkClick r:id="rId3" action="ppaction://hlinkfil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02321"/>
            <a:ext cx="2968625" cy="36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536" y="1439441"/>
            <a:ext cx="4608512" cy="32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latin typeface="+mn-lt"/>
              </a:rPr>
              <a:t>Chladni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“Die </a:t>
            </a:r>
            <a:r>
              <a:rPr lang="en-US" sz="2400" dirty="0" err="1">
                <a:latin typeface="+mn-lt"/>
              </a:rPr>
              <a:t>Akustic</a:t>
            </a:r>
            <a:r>
              <a:rPr lang="en-US" sz="2400" dirty="0">
                <a:latin typeface="+mn-lt"/>
              </a:rPr>
              <a:t>” (1802</a:t>
            </a:r>
            <a:r>
              <a:rPr lang="en-US" sz="2400" dirty="0" smtClean="0">
                <a:latin typeface="+mn-lt"/>
              </a:rPr>
              <a:t>)</a:t>
            </a:r>
            <a:endParaRPr lang="pl-PL" sz="2400" dirty="0" smtClean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+mn-lt"/>
              </a:rPr>
              <a:t>Osc</a:t>
            </a:r>
            <a:r>
              <a:rPr lang="pl-PL" sz="2400" dirty="0" err="1" smtClean="0">
                <a:latin typeface="+mn-lt"/>
              </a:rPr>
              <a:t>yliony</a:t>
            </a:r>
            <a:r>
              <a:rPr lang="pl-PL" sz="2400" dirty="0" smtClean="0">
                <a:latin typeface="+mn-lt"/>
              </a:rPr>
              <a:t>, zlokalizowane stacjonarne wibracje, podobne do </a:t>
            </a:r>
            <a:r>
              <a:rPr lang="pl-PL" sz="2400" dirty="0" err="1" smtClean="0">
                <a:latin typeface="+mn-lt"/>
              </a:rPr>
              <a:t>solitonów</a:t>
            </a:r>
            <a:r>
              <a:rPr lang="pl-PL" sz="2400" dirty="0" smtClean="0">
                <a:latin typeface="+mn-lt"/>
              </a:rPr>
              <a:t>, odkryto w substratach </a:t>
            </a:r>
            <a:r>
              <a:rPr lang="pl-PL" sz="2400" dirty="0" err="1" smtClean="0">
                <a:latin typeface="+mn-lt"/>
              </a:rPr>
              <a:t>dyssypatywnych</a:t>
            </a:r>
            <a:r>
              <a:rPr lang="pl-PL" sz="2400" dirty="0" smtClean="0">
                <a:latin typeface="+mn-lt"/>
              </a:rPr>
              <a:t>, np. w przypadku dźwięku wprawiającego w wibracje złożone płyny, w których tworzą się złożone i względnie stabilne struktury.  </a:t>
            </a:r>
            <a:br>
              <a:rPr lang="pl-PL" sz="2400" dirty="0" smtClean="0">
                <a:latin typeface="+mn-lt"/>
              </a:rPr>
            </a:br>
            <a:r>
              <a:rPr lang="en-US" sz="2400" u="sng" dirty="0" smtClean="0">
                <a:latin typeface="+mn-lt"/>
                <a:hlinkClick r:id="rId5"/>
              </a:rPr>
              <a:t>http</a:t>
            </a:r>
            <a:r>
              <a:rPr lang="en-US" sz="2400" u="sng" dirty="0">
                <a:latin typeface="+mn-lt"/>
                <a:hlinkClick r:id="rId5"/>
              </a:rPr>
              <a:t>://www.cymatics.org/</a:t>
            </a:r>
            <a:r>
              <a:rPr lang="en-US" sz="2400" dirty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</a:t>
            </a:r>
            <a:endParaRPr lang="pl-PL" sz="2400" dirty="0"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528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93037" cy="685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Neuronalny determinizm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188" y="4257675"/>
            <a:ext cx="82137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</a:pPr>
            <a:r>
              <a:rPr lang="pl-PL" sz="2400" b="1" dirty="0">
                <a:latin typeface="Calibri" pitchFamily="34" charset="0"/>
                <a:cs typeface="Calibri" pitchFamily="34" charset="0"/>
              </a:rPr>
              <a:t>Ogranicza nas genetyczny i neuronalny determinizm. </a:t>
            </a:r>
          </a:p>
          <a:p>
            <a:pPr>
              <a:spcAft>
                <a:spcPts val="1200"/>
              </a:spcAft>
            </a:pPr>
            <a:r>
              <a:rPr lang="pl-PL" sz="2400" b="1" dirty="0">
                <a:latin typeface="Calibri" pitchFamily="34" charset="0"/>
                <a:cs typeface="Calibri" pitchFamily="34" charset="0"/>
              </a:rPr>
              <a:t>Neuronalny determinizm: </a:t>
            </a:r>
            <a:r>
              <a:rPr lang="pl-PL" sz="2400" dirty="0">
                <a:latin typeface="Calibri" pitchFamily="34" charset="0"/>
                <a:cs typeface="Calibri" pitchFamily="34" charset="0"/>
              </a:rPr>
              <a:t>wynik doświadczeń życiowych, wychowania, prania mózgu, jak i predyspozycji. </a:t>
            </a:r>
            <a:br>
              <a:rPr lang="pl-PL" sz="2400" dirty="0">
                <a:latin typeface="Calibri" pitchFamily="34" charset="0"/>
                <a:cs typeface="Calibri" pitchFamily="34" charset="0"/>
              </a:rPr>
            </a:br>
            <a:r>
              <a:rPr lang="pl-PL" sz="2400" dirty="0">
                <a:latin typeface="Calibri" pitchFamily="34" charset="0"/>
                <a:cs typeface="Calibri" pitchFamily="34" charset="0"/>
              </a:rPr>
              <a:t>„Przychodzi mi do głowy” = aktywność neuronalna. </a:t>
            </a:r>
          </a:p>
          <a:p>
            <a:pPr>
              <a:spcAft>
                <a:spcPts val="1200"/>
              </a:spcAft>
            </a:pPr>
            <a:r>
              <a:rPr lang="pl-PL" sz="2400" dirty="0">
                <a:latin typeface="Calibri" pitchFamily="34" charset="0"/>
                <a:cs typeface="Calibri" pitchFamily="34" charset="0"/>
              </a:rPr>
              <a:t>Genetyczny determinizm tylko częściowo wpływa na neuronalny.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049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109663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994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089873" cy="769938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latin typeface="Arial Unicode MS" pitchFamily="34" charset="-128"/>
              </a:rPr>
              <a:t>Silne </a:t>
            </a:r>
            <a:r>
              <a:rPr lang="pl-PL" dirty="0" err="1" smtClean="0">
                <a:latin typeface="Arial Unicode MS" pitchFamily="34" charset="-128"/>
              </a:rPr>
              <a:t>memy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1"/>
            <a:ext cx="8382000" cy="156592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/>
              <a:t>Harold Camping </a:t>
            </a:r>
            <a:r>
              <a:rPr lang="pl-PL" dirty="0" smtClean="0"/>
              <a:t>ogłasza koniec świata na 21 maja 2011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 smtClean="0"/>
              <a:t>Familyradio.com nieco zawstydzone ogłasza, że był to „duchowy sąd” a w październiku 2011 będzie ostateczny koniec. </a:t>
            </a:r>
          </a:p>
          <a:p>
            <a:pPr eaLnBrk="1" hangingPunct="1">
              <a:defRPr/>
            </a:pPr>
            <a:r>
              <a:rPr lang="pl-PL" dirty="0" smtClean="0"/>
              <a:t>Następne końce świata są nieco mniej popularne …  </a:t>
            </a:r>
            <a:br>
              <a:rPr lang="pl-PL" dirty="0" smtClean="0"/>
            </a:br>
            <a:endParaRPr lang="pl-PL" dirty="0" smtClean="0"/>
          </a:p>
        </p:txBody>
      </p:sp>
      <p:pic>
        <p:nvPicPr>
          <p:cNvPr id="5122" name="Picture 2" descr="http://cdn9.mowimyjak.smcloud.net/t/photos/thumbnails/7627/koniec_swiata_to_swieto_ruchome_620x0_rozmiar-niestandardow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11" y="2707779"/>
            <a:ext cx="47339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5644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2" y="238808"/>
            <a:ext cx="7772400" cy="792162"/>
          </a:xfrm>
          <a:effectLst/>
        </p:spPr>
        <p:txBody>
          <a:bodyPr/>
          <a:lstStyle/>
          <a:p>
            <a:pPr eaLnBrk="1" hangingPunct="1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Erozja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11560" y="938246"/>
            <a:ext cx="82137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>
              <a:spcAft>
                <a:spcPts val="0"/>
              </a:spcAft>
              <a:buClr>
                <a:srgbClr val="FFCC66"/>
              </a:buClr>
              <a:buSzPct val="115000"/>
            </a:pP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„Skąd się biorą skłonności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?” – zapytał król 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Milinda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 buddyjskiego mędrca </a:t>
            </a:r>
            <a:r>
              <a:rPr lang="pl-PL" sz="2000" dirty="0" err="1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Nagasenę</a:t>
            </a: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 1600 lat temu.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N–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Kiedy pada deszcz, dokąd płynie woda? </a:t>
            </a:r>
            <a:b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M–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Będzie płynąć po pochyłościach gruntu. </a:t>
            </a:r>
            <a:b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N–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A gdyby deszcz spadł ponownie, dokąd by płynęła woda? </a:t>
            </a:r>
            <a:b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dirty="0" smtClean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M– </a:t>
            </a:r>
            <a:r>
              <a:rPr lang="pl-PL" sz="2000" dirty="0">
                <a:solidFill>
                  <a:srgbClr val="EAEAEA"/>
                </a:solidFill>
                <a:latin typeface="Calibri" pitchFamily="34" charset="0"/>
                <a:cs typeface="Calibri" pitchFamily="34" charset="0"/>
              </a:rPr>
              <a:t>Płynęłaby w tym samym kierunku, co pierwsza woda. </a:t>
            </a:r>
          </a:p>
          <a:p>
            <a:pPr>
              <a:spcAft>
                <a:spcPts val="0"/>
              </a:spcAft>
              <a:buClr>
                <a:srgbClr val="FFCC66"/>
              </a:buClr>
              <a:buSzPct val="115000"/>
            </a:pP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Nowe buduje się na wyuczonym, </a:t>
            </a:r>
            <a:r>
              <a:rPr lang="pl-PL" sz="20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kolejność </a:t>
            </a:r>
            <a:r>
              <a:rPr lang="pl-PL" sz="20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nauki jest ważna.</a:t>
            </a:r>
            <a:endParaRPr lang="pl-PL" sz="20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6000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7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25920</TotalTime>
  <Words>2835</Words>
  <Application>Microsoft Office PowerPoint</Application>
  <PresentationFormat>Pokaz na ekranie (4:3)</PresentationFormat>
  <Paragraphs>327</Paragraphs>
  <Slides>52</Slides>
  <Notes>51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52</vt:i4>
      </vt:variant>
    </vt:vector>
  </HeadingPairs>
  <TitlesOfParts>
    <vt:vector size="54" baseType="lpstr">
      <vt:lpstr>Projekt domyślny</vt:lpstr>
      <vt:lpstr>1_Projekt domyślny</vt:lpstr>
      <vt:lpstr>Memy w mózgach</vt:lpstr>
      <vt:lpstr>Plan </vt:lpstr>
      <vt:lpstr>Prezentacja programu PowerPoint</vt:lpstr>
      <vt:lpstr>Memy </vt:lpstr>
      <vt:lpstr>Memy i neurony</vt:lpstr>
      <vt:lpstr>Cymatyka</vt:lpstr>
      <vt:lpstr>Neuronalny determinizm</vt:lpstr>
      <vt:lpstr>Silne memy</vt:lpstr>
      <vt:lpstr>Erozja</vt:lpstr>
      <vt:lpstr>Przestrzeń neuronalna</vt:lpstr>
      <vt:lpstr>Mózg jako substrat</vt:lpstr>
      <vt:lpstr>Konektom</vt:lpstr>
      <vt:lpstr>Lingwistyka Neurokognitywna</vt:lpstr>
      <vt:lpstr>Język (165 eksperymentów)</vt:lpstr>
      <vt:lpstr>Język i obrazy</vt:lpstr>
      <vt:lpstr>Wyobraźnia i zmysły</vt:lpstr>
      <vt:lpstr>Język i ucieleśnienie</vt:lpstr>
      <vt:lpstr>Jakie ucieleśnienie?</vt:lpstr>
      <vt:lpstr>Słowa w mózgu</vt:lpstr>
      <vt:lpstr>Ośrodki mowy</vt:lpstr>
      <vt:lpstr>Neuroobrazowanie słów?</vt:lpstr>
      <vt:lpstr>Semantyka fMRI</vt:lpstr>
      <vt:lpstr>Czym są pojęcia</vt:lpstr>
      <vt:lpstr>Trajektorie umysłu</vt:lpstr>
      <vt:lpstr>Pojęcia jako “obiekty umysłu”</vt:lpstr>
      <vt:lpstr>Atlas Semantyczny</vt:lpstr>
      <vt:lpstr>Geometryczny model umysłu</vt:lpstr>
      <vt:lpstr>Podsłuchiwanie myśli</vt:lpstr>
      <vt:lpstr>Myśl: czas, częstość, miejsce, energia </vt:lpstr>
      <vt:lpstr>Prezentacja programu PowerPoint</vt:lpstr>
      <vt:lpstr>Segmentacja doświadczenia</vt:lpstr>
      <vt:lpstr>Przestrzeń neuronalna</vt:lpstr>
      <vt:lpstr>Prezentacja programu PowerPoint</vt:lpstr>
      <vt:lpstr>Spisek … </vt:lpstr>
      <vt:lpstr>Prezentacja programu PowerPoint</vt:lpstr>
      <vt:lpstr>Zagnieżdża się w mózgu</vt:lpstr>
      <vt:lpstr>Samoorganizacja w mózgu</vt:lpstr>
      <vt:lpstr>Uczenie sieci 2D </vt:lpstr>
      <vt:lpstr>2D =&gt; 2D, kwadrat</vt:lpstr>
      <vt:lpstr>Zniekształcenia</vt:lpstr>
      <vt:lpstr>Siatka pojęciowa - zmienne bodźce</vt:lpstr>
      <vt:lpstr>Lekkie deformacje</vt:lpstr>
      <vt:lpstr>Szybkie konkluzje</vt:lpstr>
      <vt:lpstr>Szybkie konkluzje</vt:lpstr>
      <vt:lpstr>Prezentacja programu PowerPoint</vt:lpstr>
      <vt:lpstr>Model czytania</vt:lpstr>
      <vt:lpstr>Wykresy rekurencji</vt:lpstr>
      <vt:lpstr>Prezentacja programu PowerPoint</vt:lpstr>
      <vt:lpstr>Cel, postrzeganie, działanie.   Liczne lokalne grupy neuronów współpracują wykonując celowe zadanie, synchronizują się w różny sposób. Model odtwarza czasy reakcji przy wykonywaniu kilku zadań jednocześnie.    A. Zylberger, PLOS Biology 2010</vt:lpstr>
      <vt:lpstr>Szczegółowy model</vt:lpstr>
      <vt:lpstr>Wierzchołek góry lodowej …</vt:lpstr>
      <vt:lpstr>Prezentacja programu PowerPoint</vt:lpstr>
    </vt:vector>
  </TitlesOfParts>
  <Company>Nicolaus Copernicus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reprezentowane są pojęcia w mózgu i co z tego wynika</dc:title>
  <dc:subject>Brain, language, concepts</dc:subject>
  <dc:creator>Wlodzislaw Duch</dc:creator>
  <cp:keywords>Brain, language, concepts</cp:keywords>
  <cp:lastModifiedBy>maria</cp:lastModifiedBy>
  <cp:revision>644</cp:revision>
  <cp:lastPrinted>1999-08-21T07:27:07Z</cp:lastPrinted>
  <dcterms:created xsi:type="dcterms:W3CDTF">1998-04-11T13:46:18Z</dcterms:created>
  <dcterms:modified xsi:type="dcterms:W3CDTF">2013-06-20T09:15:01Z</dcterms:modified>
</cp:coreProperties>
</file>