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  <p:sldMasterId id="2147484021" r:id="rId2"/>
    <p:sldMasterId id="2147484026" r:id="rId3"/>
    <p:sldMasterId id="2147484043" r:id="rId4"/>
    <p:sldMasterId id="2147484055" r:id="rId5"/>
    <p:sldMasterId id="2147484061" r:id="rId6"/>
    <p:sldMasterId id="2147484076" r:id="rId7"/>
    <p:sldMasterId id="2147484086" r:id="rId8"/>
    <p:sldMasterId id="2147484091" r:id="rId9"/>
    <p:sldMasterId id="2147484096" r:id="rId10"/>
    <p:sldMasterId id="2147484101" r:id="rId11"/>
    <p:sldMasterId id="2147484106" r:id="rId12"/>
    <p:sldMasterId id="2147484111" r:id="rId13"/>
  </p:sldMasterIdLst>
  <p:notesMasterIdLst>
    <p:notesMasterId r:id="rId105"/>
  </p:notesMasterIdLst>
  <p:handoutMasterIdLst>
    <p:handoutMasterId r:id="rId106"/>
  </p:handoutMasterIdLst>
  <p:sldIdLst>
    <p:sldId id="256" r:id="rId14"/>
    <p:sldId id="744" r:id="rId15"/>
    <p:sldId id="750" r:id="rId16"/>
    <p:sldId id="745" r:id="rId17"/>
    <p:sldId id="719" r:id="rId18"/>
    <p:sldId id="747" r:id="rId19"/>
    <p:sldId id="748" r:id="rId20"/>
    <p:sldId id="780" r:id="rId21"/>
    <p:sldId id="826" r:id="rId22"/>
    <p:sldId id="781" r:id="rId23"/>
    <p:sldId id="827" r:id="rId24"/>
    <p:sldId id="782" r:id="rId25"/>
    <p:sldId id="801" r:id="rId26"/>
    <p:sldId id="746" r:id="rId27"/>
    <p:sldId id="751" r:id="rId28"/>
    <p:sldId id="752" r:id="rId29"/>
    <p:sldId id="754" r:id="rId30"/>
    <p:sldId id="755" r:id="rId31"/>
    <p:sldId id="756" r:id="rId32"/>
    <p:sldId id="818" r:id="rId33"/>
    <p:sldId id="758" r:id="rId34"/>
    <p:sldId id="717" r:id="rId35"/>
    <p:sldId id="783" r:id="rId36"/>
    <p:sldId id="710" r:id="rId37"/>
    <p:sldId id="709" r:id="rId38"/>
    <p:sldId id="800" r:id="rId39"/>
    <p:sldId id="708" r:id="rId40"/>
    <p:sldId id="763" r:id="rId41"/>
    <p:sldId id="822" r:id="rId42"/>
    <p:sldId id="828" r:id="rId43"/>
    <p:sldId id="823" r:id="rId44"/>
    <p:sldId id="824" r:id="rId45"/>
    <p:sldId id="825" r:id="rId46"/>
    <p:sldId id="723" r:id="rId47"/>
    <p:sldId id="761" r:id="rId48"/>
    <p:sldId id="769" r:id="rId49"/>
    <p:sldId id="707" r:id="rId50"/>
    <p:sldId id="774" r:id="rId51"/>
    <p:sldId id="775" r:id="rId52"/>
    <p:sldId id="711" r:id="rId53"/>
    <p:sldId id="661" r:id="rId54"/>
    <p:sldId id="816" r:id="rId55"/>
    <p:sldId id="814" r:id="rId56"/>
    <p:sldId id="815" r:id="rId57"/>
    <p:sldId id="802" r:id="rId58"/>
    <p:sldId id="803" r:id="rId59"/>
    <p:sldId id="804" r:id="rId60"/>
    <p:sldId id="726" r:id="rId61"/>
    <p:sldId id="806" r:id="rId62"/>
    <p:sldId id="765" r:id="rId63"/>
    <p:sldId id="701" r:id="rId64"/>
    <p:sldId id="696" r:id="rId65"/>
    <p:sldId id="695" r:id="rId66"/>
    <p:sldId id="724" r:id="rId67"/>
    <p:sldId id="817" r:id="rId68"/>
    <p:sldId id="770" r:id="rId69"/>
    <p:sldId id="771" r:id="rId70"/>
    <p:sldId id="787" r:id="rId71"/>
    <p:sldId id="789" r:id="rId72"/>
    <p:sldId id="788" r:id="rId73"/>
    <p:sldId id="793" r:id="rId74"/>
    <p:sldId id="794" r:id="rId75"/>
    <p:sldId id="796" r:id="rId76"/>
    <p:sldId id="784" r:id="rId77"/>
    <p:sldId id="807" r:id="rId78"/>
    <p:sldId id="809" r:id="rId79"/>
    <p:sldId id="808" r:id="rId80"/>
    <p:sldId id="813" r:id="rId81"/>
    <p:sldId id="812" r:id="rId82"/>
    <p:sldId id="797" r:id="rId83"/>
    <p:sldId id="811" r:id="rId84"/>
    <p:sldId id="731" r:id="rId85"/>
    <p:sldId id="728" r:id="rId86"/>
    <p:sldId id="743" r:id="rId87"/>
    <p:sldId id="720" r:id="rId88"/>
    <p:sldId id="739" r:id="rId89"/>
    <p:sldId id="740" r:id="rId90"/>
    <p:sldId id="741" r:id="rId91"/>
    <p:sldId id="742" r:id="rId92"/>
    <p:sldId id="776" r:id="rId93"/>
    <p:sldId id="777" r:id="rId94"/>
    <p:sldId id="798" r:id="rId95"/>
    <p:sldId id="799" r:id="rId96"/>
    <p:sldId id="778" r:id="rId97"/>
    <p:sldId id="757" r:id="rId98"/>
    <p:sldId id="772" r:id="rId99"/>
    <p:sldId id="729" r:id="rId100"/>
    <p:sldId id="779" r:id="rId101"/>
    <p:sldId id="829" r:id="rId102"/>
    <p:sldId id="699" r:id="rId103"/>
    <p:sldId id="753" r:id="rId104"/>
  </p:sldIdLst>
  <p:sldSz cx="9144000" cy="6858000" type="screen4x3"/>
  <p:notesSz cx="6726238" cy="9713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FF3300"/>
    <a:srgbClr val="339966"/>
    <a:srgbClr val="008000"/>
    <a:srgbClr val="009900"/>
    <a:srgbClr val="0804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524"/>
    </p:cViewPr>
  </p:sorterViewPr>
  <p:notesViewPr>
    <p:cSldViewPr>
      <p:cViewPr varScale="1">
        <p:scale>
          <a:sx n="59" d="100"/>
          <a:sy n="59" d="100"/>
        </p:scale>
        <p:origin x="-1770" y="-9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102" Type="http://schemas.openxmlformats.org/officeDocument/2006/relationships/slide" Target="slides/slide89.xml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theme" Target="theme/theme1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5.xml"/><Relationship Id="rId13" Type="http://schemas.openxmlformats.org/officeDocument/2006/relationships/slide" Target="slides/slide75.xml"/><Relationship Id="rId3" Type="http://schemas.openxmlformats.org/officeDocument/2006/relationships/slide" Target="slides/slide4.xml"/><Relationship Id="rId7" Type="http://schemas.openxmlformats.org/officeDocument/2006/relationships/slide" Target="slides/slide14.xml"/><Relationship Id="rId12" Type="http://schemas.openxmlformats.org/officeDocument/2006/relationships/slide" Target="slides/slide57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56.xml"/><Relationship Id="rId5" Type="http://schemas.openxmlformats.org/officeDocument/2006/relationships/slide" Target="slides/slide6.xml"/><Relationship Id="rId10" Type="http://schemas.openxmlformats.org/officeDocument/2006/relationships/slide" Target="slides/slide17.xml"/><Relationship Id="rId4" Type="http://schemas.openxmlformats.org/officeDocument/2006/relationships/slide" Target="slides/slide5.xml"/><Relationship Id="rId9" Type="http://schemas.openxmlformats.org/officeDocument/2006/relationships/slide" Target="slides/slide16.xml"/><Relationship Id="rId14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20AB747-BFF5-45CF-8915-BE968E1BD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75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A76EC1E-BF08-4C0C-8B88-87B190097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17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D8AF4F9C-5FAD-4A85-961A-A96A29C1042D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</a:t>
            </a:r>
            <a:r>
              <a:rPr lang="en-US" dirty="0" err="1" smtClean="0"/>
              <a:t>Courchesne</a:t>
            </a:r>
            <a:r>
              <a:rPr lang="en-US" dirty="0" smtClean="0"/>
              <a:t> and Pierce (2005a), adapted from Nolte (1993)</a:t>
            </a:r>
            <a:endParaRPr lang="pl-PL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D2D6B-383F-4DAF-A149-E316673767BE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9C303-E3A1-4A09-B1FE-B59E5026D88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52A98C-9A60-438A-831F-8DF874C003DA}" type="slidenum">
              <a:rPr lang="pl-PL" sz="1200">
                <a:solidFill>
                  <a:prstClr val="black"/>
                </a:solidFill>
              </a:rPr>
              <a:pPr eaLnBrk="1" hangingPunct="1"/>
              <a:t>20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Ed </a:t>
            </a:r>
            <a:r>
              <a:rPr lang="en-US" dirty="0" err="1" smtClean="0"/>
              <a:t>Bullmore</a:t>
            </a:r>
            <a:r>
              <a:rPr lang="en-US" dirty="0" smtClean="0"/>
              <a:t> and Olaf </a:t>
            </a:r>
            <a:r>
              <a:rPr lang="en-US" dirty="0" err="1" smtClean="0"/>
              <a:t>Sporns</a:t>
            </a:r>
            <a:r>
              <a:rPr lang="pl-PL" dirty="0" smtClean="0"/>
              <a:t>, </a:t>
            </a:r>
            <a:r>
              <a:rPr lang="en-US" dirty="0" smtClean="0"/>
              <a:t>Complex brain networks: graph theoretical analysis of structural and functional systems</a:t>
            </a:r>
            <a:r>
              <a:rPr lang="pl-PL" dirty="0" smtClean="0"/>
              <a:t>. </a:t>
            </a:r>
            <a:r>
              <a:rPr lang="en-US" dirty="0" smtClean="0"/>
              <a:t>Nature Reviews Neuroscience 10, 186-198 (March 2009) | doi:10.1038/nrn2575</a:t>
            </a:r>
          </a:p>
          <a:p>
            <a:endParaRPr lang="pl-PL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smtClean="0"/>
              <a:t>Woda była jednym z ulubionych tematów merców starozytnych, strumień myśli jest jak płynący szybko strumień wody.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C7C2E1E2-156E-41D3-B8FB-5B685E60139E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Evidence on the emergence of the brain’s default</a:t>
            </a:r>
            <a:r>
              <a:rPr lang="pl-PL" dirty="0" smtClean="0"/>
              <a:t> </a:t>
            </a:r>
            <a:r>
              <a:rPr lang="en-US" dirty="0" smtClean="0"/>
              <a:t>network from 2-week-old to 2-year-old healthy</a:t>
            </a:r>
            <a:r>
              <a:rPr lang="pl-PL" dirty="0" smtClean="0"/>
              <a:t> </a:t>
            </a:r>
            <a:r>
              <a:rPr lang="en-US" dirty="0" smtClean="0"/>
              <a:t>pediatric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Wei </a:t>
            </a:r>
            <a:r>
              <a:rPr lang="en-US" dirty="0" err="1" smtClean="0"/>
              <a:t>Gao</a:t>
            </a:r>
            <a:r>
              <a:rPr lang="en-US" dirty="0" smtClean="0"/>
              <a:t>, </a:t>
            </a:r>
            <a:r>
              <a:rPr lang="en-US" dirty="0" err="1" smtClean="0"/>
              <a:t>Hongtu</a:t>
            </a:r>
            <a:r>
              <a:rPr lang="en-US" dirty="0" smtClean="0"/>
              <a:t> </a:t>
            </a:r>
            <a:r>
              <a:rPr lang="en-US" dirty="0" err="1" smtClean="0"/>
              <a:t>Zhub</a:t>
            </a:r>
            <a:r>
              <a:rPr lang="en-US" dirty="0" smtClean="0"/>
              <a:t>, Kelly S. </a:t>
            </a:r>
            <a:r>
              <a:rPr lang="en-US" dirty="0" err="1" smtClean="0"/>
              <a:t>Giovanello</a:t>
            </a:r>
            <a:r>
              <a:rPr lang="en-US" dirty="0" smtClean="0"/>
              <a:t>, J. Keith Smith, </a:t>
            </a:r>
            <a:r>
              <a:rPr lang="en-US" dirty="0" err="1" smtClean="0"/>
              <a:t>Dinggang</a:t>
            </a:r>
            <a:r>
              <a:rPr lang="en-US" dirty="0" smtClean="0"/>
              <a:t> </a:t>
            </a:r>
            <a:r>
              <a:rPr lang="en-US" dirty="0" err="1" smtClean="0"/>
              <a:t>Shen</a:t>
            </a:r>
            <a:r>
              <a:rPr lang="en-US" dirty="0" smtClean="0"/>
              <a:t>, John H. Gilmore, and </a:t>
            </a:r>
            <a:r>
              <a:rPr lang="en-US" dirty="0" err="1" smtClean="0"/>
              <a:t>Weili</a:t>
            </a:r>
            <a:r>
              <a:rPr lang="en-US" dirty="0" smtClean="0"/>
              <a:t> Lin,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6790–6795 </a:t>
            </a:r>
            <a:r>
              <a:rPr lang="pl-PL" baseline="0" dirty="0" smtClean="0"/>
              <a:t> </a:t>
            </a:r>
            <a:r>
              <a:rPr lang="pl-PL" dirty="0" smtClean="0"/>
              <a:t>PNAS  </a:t>
            </a:r>
            <a:r>
              <a:rPr lang="pl-PL" dirty="0" err="1" smtClean="0"/>
              <a:t>April</a:t>
            </a:r>
            <a:r>
              <a:rPr lang="pl-PL" dirty="0" smtClean="0"/>
              <a:t> 21, 2009  vol. 106 no. 16.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Default</a:t>
            </a:r>
            <a:r>
              <a:rPr lang="pl-PL" dirty="0" smtClean="0"/>
              <a:t> </a:t>
            </a:r>
            <a:r>
              <a:rPr lang="pl-PL" dirty="0" err="1" smtClean="0"/>
              <a:t>mode</a:t>
            </a:r>
            <a:r>
              <a:rPr lang="pl-PL" dirty="0" smtClean="0"/>
              <a:t> network </a:t>
            </a:r>
            <a:r>
              <a:rPr lang="pl-PL" dirty="0" err="1" smtClean="0"/>
              <a:t>consists</a:t>
            </a:r>
            <a:r>
              <a:rPr lang="pl-PL" dirty="0" smtClean="0"/>
              <a:t> </a:t>
            </a:r>
            <a:r>
              <a:rPr lang="pl-PL" dirty="0" err="1" smtClean="0"/>
              <a:t>mainly</a:t>
            </a:r>
            <a:r>
              <a:rPr lang="pl-PL" dirty="0" smtClean="0"/>
              <a:t> of the </a:t>
            </a:r>
            <a:r>
              <a:rPr lang="pl-PL" dirty="0" err="1" smtClean="0"/>
              <a:t>ventral</a:t>
            </a:r>
            <a:r>
              <a:rPr lang="pl-PL" dirty="0" smtClean="0"/>
              <a:t>/</a:t>
            </a:r>
            <a:r>
              <a:rPr lang="pl-PL" dirty="0" err="1" smtClean="0"/>
              <a:t>dorsal</a:t>
            </a:r>
            <a:r>
              <a:rPr lang="pl-PL" dirty="0" smtClean="0"/>
              <a:t> </a:t>
            </a:r>
            <a:r>
              <a:rPr lang="pl-PL" dirty="0" err="1" smtClean="0"/>
              <a:t>medial</a:t>
            </a:r>
            <a:r>
              <a:rPr lang="pl-PL" dirty="0" smtClean="0"/>
              <a:t> </a:t>
            </a:r>
            <a:r>
              <a:rPr lang="pl-PL" dirty="0" err="1" smtClean="0"/>
              <a:t>prefrontal</a:t>
            </a:r>
            <a:r>
              <a:rPr lang="pl-PL" baseline="0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(v/d MPFC), </a:t>
            </a:r>
            <a:r>
              <a:rPr lang="pl-PL" dirty="0" err="1" smtClean="0"/>
              <a:t>posterior</a:t>
            </a:r>
            <a:r>
              <a:rPr lang="pl-PL" dirty="0" smtClean="0"/>
              <a:t> </a:t>
            </a:r>
            <a:r>
              <a:rPr lang="pl-PL" dirty="0" err="1" smtClean="0"/>
              <a:t>cingulate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/</a:t>
            </a:r>
            <a:r>
              <a:rPr lang="pl-PL" dirty="0" err="1" smtClean="0"/>
              <a:t>retrosplenial</a:t>
            </a:r>
            <a:r>
              <a:rPr lang="pl-PL" dirty="0" smtClean="0"/>
              <a:t> (PCC/</a:t>
            </a:r>
            <a:r>
              <a:rPr lang="pl-PL" dirty="0" err="1" smtClean="0"/>
              <a:t>Rsp</a:t>
            </a:r>
            <a:r>
              <a:rPr lang="pl-PL" dirty="0" smtClean="0"/>
              <a:t>), </a:t>
            </a:r>
            <a:r>
              <a:rPr lang="pl-PL" dirty="0" err="1" smtClean="0"/>
              <a:t>inferior</a:t>
            </a:r>
            <a:r>
              <a:rPr lang="pl-PL" dirty="0" smtClean="0"/>
              <a:t> </a:t>
            </a:r>
            <a:r>
              <a:rPr lang="pl-PL" dirty="0" err="1" smtClean="0"/>
              <a:t>parietal</a:t>
            </a:r>
            <a:r>
              <a:rPr lang="pl-PL" dirty="0" smtClean="0"/>
              <a:t> </a:t>
            </a:r>
            <a:r>
              <a:rPr lang="pl-PL" dirty="0" err="1" smtClean="0"/>
              <a:t>lobule</a:t>
            </a:r>
            <a:r>
              <a:rPr lang="pl-PL" dirty="0" smtClean="0"/>
              <a:t> (IPL), </a:t>
            </a:r>
            <a:r>
              <a:rPr lang="pl-PL" dirty="0" err="1" smtClean="0"/>
              <a:t>lateral</a:t>
            </a:r>
            <a:r>
              <a:rPr lang="pl-PL" dirty="0" smtClean="0"/>
              <a:t> </a:t>
            </a:r>
            <a:r>
              <a:rPr lang="pl-PL" dirty="0" err="1" smtClean="0"/>
              <a:t>temporal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(LTC),</a:t>
            </a:r>
            <a:r>
              <a:rPr lang="pl-PL" baseline="0" dirty="0" smtClean="0"/>
              <a:t> </a:t>
            </a:r>
            <a:r>
              <a:rPr lang="pl-PL" dirty="0" smtClean="0"/>
              <a:t>and </a:t>
            </a:r>
            <a:r>
              <a:rPr lang="pl-PL" dirty="0" err="1" smtClean="0"/>
              <a:t>hippocampus</a:t>
            </a:r>
            <a:r>
              <a:rPr lang="pl-PL" dirty="0" smtClean="0"/>
              <a:t> regions (HF).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0420" name="Header Placeholder 3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solidFill>
                  <a:prstClr val="black"/>
                </a:solidFill>
              </a:rPr>
              <a:t>M.L. Anderson, Evidence for massive redeployment</a:t>
            </a:r>
          </a:p>
        </p:txBody>
      </p:sp>
      <p:sp>
        <p:nvSpPr>
          <p:cNvPr id="60421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B5A4FE1-C4CD-4039-BC71-40CE8522D881}" type="datetime1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6/23/2013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422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B195063-B802-4129-93C6-7D2A8570C4D9}" type="slidenum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D1102-0A94-42CD-B894-D3A3B702D703}" type="slidenum">
              <a:rPr lang="pl-PL">
                <a:solidFill>
                  <a:prstClr val="white"/>
                </a:solidFill>
              </a:rPr>
              <a:pPr/>
              <a:t>28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9A8935-F63E-4F18-929B-05F8D85E7AD8}" type="slidenum">
              <a:rPr lang="pl-PL" sz="1200">
                <a:solidFill>
                  <a:prstClr val="black"/>
                </a:solidFill>
              </a:rPr>
              <a:pPr eaLnBrk="1" hangingPunct="1"/>
              <a:t>29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9A8935-F63E-4F18-929B-05F8D85E7AD8}" type="slidenum">
              <a:rPr lang="pl-PL" sz="1200">
                <a:solidFill>
                  <a:prstClr val="black"/>
                </a:solidFill>
              </a:rPr>
              <a:pPr eaLnBrk="1" hangingPunct="1"/>
              <a:t>30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136489A-35F9-4A1E-9F73-96DAC8612744}" type="slidenum">
              <a:rPr lang="pl-PL" sz="1200">
                <a:solidFill>
                  <a:prstClr val="black"/>
                </a:solidFill>
              </a:rPr>
              <a:pPr eaLnBrk="1" hangingPunct="1"/>
              <a:t>31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9B22D8-121B-4A20-AA96-85D50B01EAEA}" type="slidenum">
              <a:rPr lang="pl-PL" sz="1200">
                <a:solidFill>
                  <a:prstClr val="black"/>
                </a:solidFill>
              </a:rPr>
              <a:pPr eaLnBrk="1" hangingPunct="1"/>
              <a:t>32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04CE511-F031-4072-8125-BD57E56AD096}" type="slidenum">
              <a:rPr lang="pl-PL" sz="1200">
                <a:solidFill>
                  <a:prstClr val="black"/>
                </a:solidFill>
              </a:rPr>
              <a:pPr eaLnBrk="1" hangingPunct="1"/>
              <a:t>33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FCC66"/>
              </a:buClr>
            </a:pP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C. Gilbert, M.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Sigman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Brain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States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: Top-Down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Influences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in Sensory Processing.</a:t>
            </a:r>
          </a:p>
          <a:p>
            <a:pPr>
              <a:buClr>
                <a:srgbClr val="FFCC66"/>
              </a:buClr>
            </a:pP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Neuron 54(5), 677-696, 2007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None/>
              <a:tabLst/>
              <a:defRPr/>
            </a:pP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Dehaene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i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inn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Conscious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preconscious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and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subliminal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processing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. TCS 2006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FCC66"/>
              </a:buClr>
            </a:pP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C. Gilbert, M.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Sigman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Brain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States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: Top-Down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Influences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in Sensory Processing.</a:t>
            </a:r>
          </a:p>
          <a:p>
            <a:pPr>
              <a:buClr>
                <a:srgbClr val="FFCC66"/>
              </a:buClr>
            </a:pP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Neuron 54(5), 677-696, 2007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None/>
              <a:tabLst/>
              <a:defRPr/>
            </a:pP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Dehaene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i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inn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Conscious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preconscious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and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subliminal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processing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. TCS 2006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Spectrogram reconstruction. (A) Top: spectrogram of six isolated words (deep, jazz, cause) and </a:t>
            </a:r>
            <a:r>
              <a:rPr lang="en-US" dirty="0" err="1" smtClean="0"/>
              <a:t>pseudowords</a:t>
            </a:r>
            <a:r>
              <a:rPr lang="en-US" dirty="0" smtClean="0"/>
              <a:t> (</a:t>
            </a:r>
            <a:r>
              <a:rPr lang="en-US" dirty="0" err="1" smtClean="0"/>
              <a:t>fook</a:t>
            </a:r>
            <a:r>
              <a:rPr lang="en-US" dirty="0" smtClean="0"/>
              <a:t>, </a:t>
            </a:r>
            <a:r>
              <a:rPr lang="en-US" dirty="0" err="1" smtClean="0"/>
              <a:t>ors</a:t>
            </a:r>
            <a:r>
              <a:rPr lang="en-US" dirty="0" smtClean="0"/>
              <a:t>, </a:t>
            </a:r>
            <a:r>
              <a:rPr lang="en-US" dirty="0" err="1" smtClean="0"/>
              <a:t>nim</a:t>
            </a:r>
            <a:r>
              <a:rPr lang="en-US" dirty="0" smtClean="0"/>
              <a:t>) presented</a:t>
            </a:r>
            <a:r>
              <a:rPr lang="pl-PL" baseline="0" dirty="0" smtClean="0"/>
              <a:t> </a:t>
            </a:r>
            <a:r>
              <a:rPr lang="en-US" dirty="0" smtClean="0"/>
              <a:t>aurally to an individual participant. Bottom: spectrogram-based reconstruction of the same speech segment, linearly decoded from a set of</a:t>
            </a:r>
            <a:r>
              <a:rPr lang="pl-PL" dirty="0" smtClean="0"/>
              <a:t> </a:t>
            </a:r>
            <a:r>
              <a:rPr lang="en-US" dirty="0" smtClean="0"/>
              <a:t>electrodes. Purple and green bars denote vowels and fricative consonants, respectively, and the spectrogram is normalized within each frequency</a:t>
            </a:r>
            <a:r>
              <a:rPr lang="pl-PL" baseline="0" dirty="0" smtClean="0"/>
              <a:t> </a:t>
            </a:r>
            <a:r>
              <a:rPr lang="en-US" dirty="0" smtClean="0"/>
              <a:t>channel for display. (B) Single trial high gamma band power (70–150 Hz, gray curves) induced by the speech segment in (A). Recordings are from four</a:t>
            </a:r>
            <a:r>
              <a:rPr lang="pl-PL" baseline="0" dirty="0" smtClean="0"/>
              <a:t> </a:t>
            </a:r>
            <a:r>
              <a:rPr lang="en-US" dirty="0" smtClean="0"/>
              <a:t>different STG sites used in the reconstruction. The high gamma response at each site is z-scored and plotted in standard deviation (SD) units. Right</a:t>
            </a:r>
            <a:r>
              <a:rPr lang="pl-PL" baseline="0" dirty="0" smtClean="0"/>
              <a:t> </a:t>
            </a:r>
            <a:r>
              <a:rPr lang="en-US" dirty="0" smtClean="0"/>
              <a:t>panel: frequency tuning curves (dark black) for each of the four electrode sites, sorted by peak frequency and normalized by maximum amplitude.</a:t>
            </a:r>
          </a:p>
          <a:p>
            <a:r>
              <a:rPr lang="en-US" dirty="0" smtClean="0"/>
              <a:t>Red bars overlay each peak frequency and indicate SEM of the parameter estimate. Frequency tuning was computed from </a:t>
            </a:r>
            <a:r>
              <a:rPr lang="en-US" dirty="0" err="1" smtClean="0"/>
              <a:t>spectro</a:t>
            </a:r>
            <a:r>
              <a:rPr lang="en-US" dirty="0" smtClean="0"/>
              <a:t>-temporal receptive</a:t>
            </a:r>
          </a:p>
          <a:p>
            <a:r>
              <a:rPr lang="en-US" dirty="0" smtClean="0"/>
              <a:t>fields (STRFs) measured at each individual electrode site. Tuning curves exhibit a range of functional forms including multiple frequency peaks</a:t>
            </a:r>
          </a:p>
          <a:p>
            <a:r>
              <a:rPr lang="en-US" dirty="0" smtClean="0"/>
              <a:t>(Figures S1B and S2B). (C) The anatomical distribution of fitted weights in the reconstruction model. Dashed box denotes the extent of the electrode</a:t>
            </a:r>
          </a:p>
          <a:p>
            <a:r>
              <a:rPr lang="en-US" dirty="0" smtClean="0"/>
              <a:t>grid (shown in Figure 1). Weight magnitudes are averaged over all time lags and spectrogram frequencies and spatially smoothed for display.</a:t>
            </a:r>
          </a:p>
          <a:p>
            <a:r>
              <a:rPr lang="en-US" dirty="0" smtClean="0"/>
              <a:t>Nonzero weights are largely focal to STG electrode sites. Scale bar is 10 mm.</a:t>
            </a:r>
          </a:p>
          <a:p>
            <a:r>
              <a:rPr lang="en-US" dirty="0" smtClean="0"/>
              <a:t>doi:10.1371/journal.pbio.1001251.g002</a:t>
            </a:r>
            <a:r>
              <a:rPr lang="pl-PL" dirty="0" smtClean="0"/>
              <a:t>   </a:t>
            </a:r>
            <a:r>
              <a:rPr lang="en-US" dirty="0" smtClean="0"/>
              <a:t>Brian N. </a:t>
            </a:r>
            <a:r>
              <a:rPr lang="en-US" dirty="0" err="1" smtClean="0"/>
              <a:t>Pasley</a:t>
            </a:r>
            <a:r>
              <a:rPr lang="pl-PL" dirty="0" smtClean="0"/>
              <a:t> et al. PLOS </a:t>
            </a:r>
            <a:r>
              <a:rPr lang="pl-PL" dirty="0" err="1" smtClean="0"/>
              <a:t>Biology</a:t>
            </a:r>
            <a:r>
              <a:rPr lang="pl-PL" dirty="0" smtClean="0"/>
              <a:t> 2012</a:t>
            </a:r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1999. Tralvex Yeap. All Rights Reserved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76EC1E-BF08-4C0C-8B88-87B19009719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87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Spectrogram reconstruction. (A) Top: spectrogram of six isolated words (deep, jazz, cause) and </a:t>
            </a:r>
            <a:r>
              <a:rPr lang="en-US" dirty="0" err="1" smtClean="0"/>
              <a:t>pseudowords</a:t>
            </a:r>
            <a:r>
              <a:rPr lang="en-US" dirty="0" smtClean="0"/>
              <a:t> (</a:t>
            </a:r>
            <a:r>
              <a:rPr lang="en-US" dirty="0" err="1" smtClean="0"/>
              <a:t>fook</a:t>
            </a:r>
            <a:r>
              <a:rPr lang="en-US" dirty="0" smtClean="0"/>
              <a:t>, </a:t>
            </a:r>
            <a:r>
              <a:rPr lang="en-US" dirty="0" err="1" smtClean="0"/>
              <a:t>ors</a:t>
            </a:r>
            <a:r>
              <a:rPr lang="en-US" dirty="0" smtClean="0"/>
              <a:t>, </a:t>
            </a:r>
            <a:r>
              <a:rPr lang="en-US" dirty="0" err="1" smtClean="0"/>
              <a:t>nim</a:t>
            </a:r>
            <a:r>
              <a:rPr lang="en-US" dirty="0" smtClean="0"/>
              <a:t>) presented</a:t>
            </a:r>
          </a:p>
          <a:p>
            <a:r>
              <a:rPr lang="en-US" dirty="0" smtClean="0"/>
              <a:t>aurally to an individual participant. Bottom: spectrogram-based reconstruction of the same speech segment, linearly decoded from a set of</a:t>
            </a:r>
          </a:p>
          <a:p>
            <a:r>
              <a:rPr lang="en-US" dirty="0" smtClean="0"/>
              <a:t>electrodes. Purple and green bars denote vowels and fricative consonants, respectively, and the spectrogram is normalized within each frequency</a:t>
            </a:r>
          </a:p>
          <a:p>
            <a:r>
              <a:rPr lang="en-US" dirty="0" smtClean="0"/>
              <a:t>channel for display. (B) Single trial high gamma band power (70–150 Hz, gray curves) induced by the speech segment in (A). Recordings are from four</a:t>
            </a:r>
          </a:p>
          <a:p>
            <a:r>
              <a:rPr lang="en-US" dirty="0" smtClean="0"/>
              <a:t>different STG sites used in the reconstruction. The high gamma response at each site is z-scored and plotted in standard deviation (SD) units. Right</a:t>
            </a:r>
          </a:p>
          <a:p>
            <a:r>
              <a:rPr lang="en-US" dirty="0" smtClean="0"/>
              <a:t>panel: frequency tuning curves (dark black) for each of the four electrode sites, sorted by peak frequency and normalized by maximum amplitude.</a:t>
            </a:r>
          </a:p>
          <a:p>
            <a:r>
              <a:rPr lang="en-US" dirty="0" smtClean="0"/>
              <a:t>Red bars overlay each peak frequency and indicate SEM of the parameter estimate. Frequency tuning was computed from </a:t>
            </a:r>
            <a:r>
              <a:rPr lang="en-US" dirty="0" err="1" smtClean="0"/>
              <a:t>spectro</a:t>
            </a:r>
            <a:r>
              <a:rPr lang="en-US" dirty="0" smtClean="0"/>
              <a:t>-temporal receptive</a:t>
            </a:r>
          </a:p>
          <a:p>
            <a:r>
              <a:rPr lang="en-US" dirty="0" smtClean="0"/>
              <a:t>fields (STRFs) measured at each individual electrode site. Tuning curves exhibit a range of functional forms including multiple frequency peaks</a:t>
            </a:r>
          </a:p>
          <a:p>
            <a:r>
              <a:rPr lang="en-US" dirty="0" smtClean="0"/>
              <a:t>(Figures S1B and S2B). (C) The anatomical distribution of fitted weights in the reconstruction model. Dashed box denotes the extent of the electrode</a:t>
            </a:r>
          </a:p>
          <a:p>
            <a:r>
              <a:rPr lang="en-US" dirty="0" smtClean="0"/>
              <a:t>grid (shown in Figure 1). Weight magnitudes are averaged over all time lags and spectrogram frequencies and spatially smoothed for display.</a:t>
            </a:r>
          </a:p>
          <a:p>
            <a:r>
              <a:rPr lang="en-US" dirty="0" smtClean="0"/>
              <a:t>Nonzero weights are largely focal to STG electrode sites. Scale bar is 10 mm.</a:t>
            </a:r>
          </a:p>
          <a:p>
            <a:r>
              <a:rPr lang="en-US" dirty="0" smtClean="0"/>
              <a:t>doi:10.1371/journal.pbio.1001251.g002</a:t>
            </a:r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white"/>
                </a:solidFill>
              </a:rPr>
              <a:t>(c) 1999. Tralvex Yeap. All Rights Reserved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76EC1E-BF08-4C0C-8B88-87B190097198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87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A3BD0F-3540-483D-A524-F2AD16B80792}" type="slidenum">
              <a:rPr lang="pl-PL">
                <a:solidFill>
                  <a:prstClr val="white"/>
                </a:solidFill>
              </a:rPr>
              <a:pPr/>
              <a:t>50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2D088113-DD66-4ABF-859E-57752F6D9CC5}" type="slidenum">
              <a:rPr lang="en-US">
                <a:solidFill>
                  <a:prstClr val="white"/>
                </a:solidFill>
              </a:rPr>
              <a:pPr>
                <a:buClr>
                  <a:srgbClr val="1F497D"/>
                </a:buClr>
                <a:defRPr/>
              </a:pPr>
              <a:t>52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5459524C-498A-47E4-8D23-313749902989}" type="slidenum">
              <a:rPr lang="en-US" sz="1200">
                <a:solidFill>
                  <a:srgbClr val="000000"/>
                </a:solidFill>
              </a:rPr>
              <a:pPr>
                <a:buClr>
                  <a:srgbClr val="1F497D"/>
                </a:buClr>
                <a:defRPr/>
              </a:pPr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4B3AB05-754E-463A-912F-08A5F4CD2F1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C983D13-5974-48BB-BCF3-155923A6FF4C}" type="slidenum">
              <a:rPr lang="pl-PL" sz="1200">
                <a:solidFill>
                  <a:prstClr val="black"/>
                </a:solidFill>
              </a:rPr>
              <a:pPr eaLnBrk="1" hangingPunct="1"/>
              <a:t>55</a:t>
            </a:fld>
            <a:endParaRPr lang="pl-PL" sz="120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DF34CD-E0A3-4154-82FE-F7B24D88B4BF}" type="slidenum">
              <a:rPr lang="en-US">
                <a:solidFill>
                  <a:prstClr val="white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5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660AC7-370F-47FD-A998-7DD590AB534F}" type="slidenum">
              <a:rPr lang="en-US">
                <a:solidFill>
                  <a:prstClr val="white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6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BD77D3-38BA-435F-965A-AEC598C33302}" type="slidenum">
              <a:rPr lang="en-US">
                <a:solidFill>
                  <a:prstClr val="white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7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BD77D3-38BA-435F-965A-AEC598C33302}" type="slidenum">
              <a:rPr lang="en-US">
                <a:solidFill>
                  <a:prstClr val="white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7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44F256-EF4E-4C1C-8B72-F28A31989A5E}" type="slidenum">
              <a:rPr lang="en-US">
                <a:solidFill>
                  <a:prstClr val="white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68560F0A-B3F5-4241-8EE3-F8A591ADDB5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68560F0A-B3F5-4241-8EE3-F8A591ADDB5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56633841-6E77-4797-8A60-99E776D9E3C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15000"/>
            </a:pPr>
            <a:r>
              <a:rPr lang="pl-PL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M. </a:t>
            </a:r>
            <a:r>
              <a:rPr lang="pl-PL" sz="1200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Desmurget</a:t>
            </a:r>
            <a:r>
              <a:rPr lang="pl-PL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 i </a:t>
            </a:r>
            <a:r>
              <a:rPr lang="pl-PL" sz="1200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inn</a:t>
            </a:r>
            <a:r>
              <a:rPr lang="pl-PL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. 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Science 324: 811-813, 2009.</a:t>
            </a:r>
            <a:endParaRPr lang="pl-PL" sz="800" dirty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  <a:p>
            <a:endParaRPr lang="pl-PL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75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Damage to the prefrontal cortex increases utilitarian</a:t>
            </a:r>
            <a:r>
              <a:rPr lang="pl-PL" smtClean="0"/>
              <a:t> </a:t>
            </a:r>
            <a:r>
              <a:rPr lang="en-US" smtClean="0"/>
              <a:t>moral judgements</a:t>
            </a:r>
            <a:r>
              <a:rPr lang="pl-PL" smtClean="0"/>
              <a:t>. </a:t>
            </a:r>
            <a:endParaRPr lang="en-US" smtClean="0"/>
          </a:p>
          <a:p>
            <a:r>
              <a:rPr lang="en-US" smtClean="0"/>
              <a:t>Michael Koenigs, Liane Young, Ralph Adolphs,</a:t>
            </a:r>
            <a:r>
              <a:rPr lang="pl-PL" smtClean="0"/>
              <a:t> </a:t>
            </a:r>
            <a:r>
              <a:rPr lang="en-US" smtClean="0"/>
              <a:t>Daniel Tranel, Fiery Cushman, Marc Hauser</a:t>
            </a:r>
            <a:r>
              <a:rPr lang="pl-PL" smtClean="0"/>
              <a:t> </a:t>
            </a:r>
            <a:r>
              <a:rPr lang="en-US" smtClean="0"/>
              <a:t>&amp; Antonio Damasio</a:t>
            </a:r>
            <a:r>
              <a:rPr lang="pl-PL" smtClean="0"/>
              <a:t>, Nature 2007</a:t>
            </a:r>
          </a:p>
          <a:p>
            <a:r>
              <a:rPr lang="en-US" smtClean="0"/>
              <a:t>1. Transplant Mean emotion rating: 6.0 Low-conflict</a:t>
            </a:r>
          </a:p>
          <a:p>
            <a:endParaRPr lang="pl-PL" smtClean="0"/>
          </a:p>
          <a:p>
            <a:r>
              <a:rPr lang="en-US" smtClean="0"/>
              <a:t>9. Hired Rapist Mean emotion rating: 6.5 Low-conflict</a:t>
            </a:r>
          </a:p>
          <a:p>
            <a:r>
              <a:rPr lang="en-US" smtClean="0"/>
              <a:t>Would you hire a man to rape your wife so that she will appreciate you as you comfort</a:t>
            </a:r>
            <a:r>
              <a:rPr lang="pl-PL" smtClean="0"/>
              <a:t> </a:t>
            </a:r>
            <a:r>
              <a:rPr lang="en-US" smtClean="0"/>
              <a:t>her?</a:t>
            </a:r>
            <a:r>
              <a:rPr lang="pl-PL" smtClean="0"/>
              <a:t> </a:t>
            </a:r>
          </a:p>
          <a:p>
            <a:r>
              <a:rPr lang="en-US" smtClean="0"/>
              <a:t>11. Infanticide Mean emotion rating: 6.7 Low-conflict</a:t>
            </a:r>
          </a:p>
          <a:p>
            <a:r>
              <a:rPr lang="en-US" smtClean="0"/>
              <a:t>You are a fifteen-year-old girl who has become pregnant. You are sure that you are not prepared to care</a:t>
            </a:r>
            <a:r>
              <a:rPr lang="pl-PL" smtClean="0"/>
              <a:t> </a:t>
            </a:r>
            <a:r>
              <a:rPr lang="en-US" smtClean="0"/>
              <a:t>for this baby.</a:t>
            </a:r>
            <a:r>
              <a:rPr lang="pl-PL" smtClean="0"/>
              <a:t> </a:t>
            </a:r>
            <a:r>
              <a:rPr lang="en-US" smtClean="0"/>
              <a:t>You think to yourself that it would be such a relief to simply clean up the mess you’ve</a:t>
            </a:r>
            <a:r>
              <a:rPr lang="pl-PL" smtClean="0"/>
              <a:t> </a:t>
            </a:r>
            <a:r>
              <a:rPr lang="en-US" smtClean="0"/>
              <a:t>made in the locker room, wrap the baby in some towels, throw the baby in the dumpster</a:t>
            </a:r>
            <a:r>
              <a:rPr lang="pl-PL" smtClean="0"/>
              <a:t> </a:t>
            </a:r>
            <a:r>
              <a:rPr lang="en-US" smtClean="0"/>
              <a:t>behind the school, and act as if nothing had ever happened.</a:t>
            </a:r>
            <a:r>
              <a:rPr lang="pl-PL" smtClean="0"/>
              <a:t> </a:t>
            </a:r>
            <a:r>
              <a:rPr lang="en-US" smtClean="0"/>
              <a:t>Would you throw your baby in the dumpster in order to move on with your life?</a:t>
            </a:r>
            <a:endParaRPr lang="pl-PL" smtClean="0"/>
          </a:p>
          <a:p>
            <a:r>
              <a:rPr lang="en-US" smtClean="0"/>
              <a:t>16. Submarine Mean emotion rating: 5.3 High-conflict</a:t>
            </a:r>
          </a:p>
          <a:p>
            <a:r>
              <a:rPr lang="en-US" smtClean="0"/>
              <a:t>The remaining oxygen is not sufficient for the entire crew to make it to the surface. The</a:t>
            </a:r>
            <a:r>
              <a:rPr lang="pl-PL" smtClean="0"/>
              <a:t> </a:t>
            </a:r>
            <a:r>
              <a:rPr lang="en-US" smtClean="0"/>
              <a:t>only way to save the other crew members is to shoot dead the injured crew member so</a:t>
            </a:r>
            <a:r>
              <a:rPr lang="pl-PL" smtClean="0"/>
              <a:t> </a:t>
            </a:r>
            <a:r>
              <a:rPr lang="en-US" smtClean="0"/>
              <a:t>that there will be just enough oxygen for the rest of the crew to survive.</a:t>
            </a:r>
            <a:r>
              <a:rPr lang="pl-PL" smtClean="0"/>
              <a:t> </a:t>
            </a:r>
          </a:p>
          <a:p>
            <a:r>
              <a:rPr lang="pl-PL" smtClean="0"/>
              <a:t>20. </a:t>
            </a:r>
            <a:r>
              <a:rPr lang="en-US" smtClean="0"/>
              <a:t>Would you forcibly remove this man’s kidney in order to save the lives of the six</a:t>
            </a:r>
            <a:r>
              <a:rPr lang="pl-PL" smtClean="0"/>
              <a:t> </a:t>
            </a:r>
            <a:r>
              <a:rPr lang="en-US" smtClean="0"/>
              <a:t>vitamin-deficient people?</a:t>
            </a:r>
            <a:endParaRPr lang="pl-PL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E22ED-E4FC-48BF-9A72-4C4AB987C7A7}" type="slidenum">
              <a:rPr lang="en-US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3809E-CAE1-4E50-8539-F82CB8EF934B}" type="slidenum">
              <a:rPr lang="en-US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55D16B-6F6B-44BF-8A50-96063FCCAAB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91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4DF22-F50C-4FAD-8D70-398357DD9F19}" type="slidenum">
              <a:rPr lang="pl-PL">
                <a:solidFill>
                  <a:prstClr val="white"/>
                </a:solidFill>
              </a:rPr>
              <a:pPr/>
              <a:t>9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w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w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3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5AEB-E563-4260-B3B6-2A6275163EA4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CF35-1BEC-487B-9E15-D78A0061D49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8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4C33-4C93-45A2-8790-9064476E1FA3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8399-035A-4439-A3B2-9A8BA7694E99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87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090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 Berlin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6149" name="Picture 5" descr="logo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1313"/>
            <a:ext cx="1052513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68975"/>
            <a:ext cx="990600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87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1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59627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25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950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780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5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8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49795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61269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0973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0713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24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84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22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494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360FE15-6066-4CFF-8615-E0642ADA1B88}" type="slidenum">
              <a:rPr lang="pl-P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66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5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6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9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47914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3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4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4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145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83429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96130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80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48488" y="115888"/>
            <a:ext cx="2087562" cy="66262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6110288" cy="66262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4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11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ytuł i zawartość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8350250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0" y="4010025"/>
            <a:ext cx="8350250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0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7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5800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685800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52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0B6F-BCEA-4425-8BF4-0D94FC5E5B3F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91272-6BEA-48C0-B031-DC4681930E6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991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5AEB-E563-4260-B3B6-2A6275163EA4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CF35-1BEC-487B-9E15-D78A0061D49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37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4C33-4C93-45A2-8790-9064476E1FA3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8399-035A-4439-A3B2-9A8BA7694E99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57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805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0B6F-BCEA-4425-8BF4-0D94FC5E5B3F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91272-6BEA-48C0-B031-DC4681930E6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709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5AEB-E563-4260-B3B6-2A6275163EA4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CF35-1BEC-487B-9E15-D78A0061D49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61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4C33-4C93-45A2-8790-9064476E1FA3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8399-035A-4439-A3B2-9A8BA7694E99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1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17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69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0B6F-BCEA-4425-8BF4-0D94FC5E5B3F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91272-6BEA-48C0-B031-DC4681930E6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92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5AEB-E563-4260-B3B6-2A6275163EA4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CF35-1BEC-487B-9E15-D78A0061D49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40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4C33-4C93-45A2-8790-9064476E1FA3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8399-035A-4439-A3B2-9A8BA7694E99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84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517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0B6F-BCEA-4425-8BF4-0D94FC5E5B3F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91272-6BEA-48C0-B031-DC4681930E6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13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5AEB-E563-4260-B3B6-2A6275163EA4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CF35-1BEC-487B-9E15-D78A0061D49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857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4C33-4C93-45A2-8790-9064476E1FA3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8399-035A-4439-A3B2-9A8BA7694E99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3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727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0B6F-BCEA-4425-8BF4-0D94FC5E5B3F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91272-6BEA-48C0-B031-DC4681930E6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9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8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5AEB-E563-4260-B3B6-2A6275163EA4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CF35-1BEC-487B-9E15-D78A0061D49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4C33-4C93-45A2-8790-9064476E1FA3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8399-035A-4439-A3B2-9A8BA7694E99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16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887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820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714375" y="671512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742949" y="3814762"/>
            <a:ext cx="8101013" cy="26003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33956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21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endParaRPr lang="pl-PL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endParaRPr lang="pl-PL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fld id="{049DD0E8-4B57-44A1-B6BB-91EDD70E6DBF}" type="slidenum">
              <a:rPr lang="pl-PL" sz="2000">
                <a:solidFill>
                  <a:srgbClr val="000000"/>
                </a:solidFill>
                <a:latin typeface="Arial" pitchFamily="34" charset="0"/>
              </a:rPr>
              <a:pPr algn="just">
                <a:buClr>
                  <a:srgbClr val="000000"/>
                </a:buClr>
                <a:buSzPct val="115000"/>
                <a:defRPr/>
              </a:pPr>
              <a:t>‹#›</a:t>
            </a:fld>
            <a:endParaRPr lang="pl-PL" sz="20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88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Berlin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1313"/>
            <a:ext cx="10525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68975"/>
            <a:ext cx="990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904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570" y="188640"/>
            <a:ext cx="7772400" cy="1143000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54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2198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2" y="1125540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40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55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882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19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33645"/>
            <a:ext cx="7772400" cy="1143000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837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26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051657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236564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86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1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0B6F-BCEA-4425-8BF4-0D94FC5E5B3F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91272-6BEA-48C0-B031-DC4681930E6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6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5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6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.jpe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7606A3-FA25-4166-9D7F-CB3DB3A0878A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F6FEBEF-49CF-4890-8F92-50B0EE3A3FA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55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7606A3-FA25-4166-9D7F-CB3DB3A0878A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F6FEBEF-49CF-4890-8F92-50B0EE3A3FA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770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B36"/>
            </a:gs>
            <a:gs pos="50000">
              <a:srgbClr val="003366"/>
            </a:gs>
            <a:gs pos="100000">
              <a:srgbClr val="001B3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 Berlin bull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778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10000"/>
              </a:schemeClr>
            </a:gs>
            <a:gs pos="72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2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1125540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597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7606A3-FA25-4166-9D7F-CB3DB3A0878A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F6FEBEF-49CF-4890-8F92-50B0EE3A3FA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105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66">
                <a:gamma/>
                <a:shade val="53333"/>
                <a:invGamma/>
              </a:srgbClr>
            </a:gs>
            <a:gs pos="50000">
              <a:srgbClr val="003366"/>
            </a:gs>
            <a:gs pos="100000">
              <a:srgbClr val="003366">
                <a:gamma/>
                <a:shade val="53333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 Berlin bull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83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912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B36"/>
            </a:gs>
            <a:gs pos="50000">
              <a:srgbClr val="003366"/>
            </a:gs>
            <a:gs pos="100000">
              <a:srgbClr val="001B3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Berlin bulle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18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7606A3-FA25-4166-9D7F-CB3DB3A0878A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F6FEBEF-49CF-4890-8F92-50B0EE3A3FA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958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7606A3-FA25-4166-9D7F-CB3DB3A0878A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F6FEBEF-49CF-4890-8F92-50B0EE3A3FA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227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7606A3-FA25-4166-9D7F-CB3DB3A0878A}" type="datetime1">
              <a:rPr lang="en-US">
                <a:solidFill>
                  <a:srgbClr val="EAEAEA"/>
                </a:solidFill>
              </a:rPr>
              <a:pPr>
                <a:defRPr/>
              </a:pPr>
              <a:t>6/23/2013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F6FEBEF-49CF-4890-8F92-50B0EE3A3FAA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064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2.wmf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dcontrol.se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ted.com/talks/matthieu_ricard_on_the_habits_of_happiness.html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hyperlink" Target="http://www.mindandlife.org/dalai.lama.sfndc.html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7663" y="908720"/>
            <a:ext cx="8569325" cy="158102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Jak </a:t>
            </a:r>
            <a:r>
              <a:rPr lang="pl-PL" sz="4000" dirty="0"/>
              <a:t>w pełni rozwinąć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potencjał </a:t>
            </a:r>
            <a:r>
              <a:rPr lang="pl-PL" sz="4000" dirty="0"/>
              <a:t>człowieka? </a:t>
            </a:r>
            <a:br>
              <a:rPr lang="pl-PL" sz="4000" dirty="0"/>
            </a:br>
            <a:endParaRPr lang="pl-PL" sz="2800" dirty="0" smtClean="0">
              <a:solidFill>
                <a:srgbClr val="FFC000"/>
              </a:solidFill>
              <a:latin typeface="Arial Unicode MS" pitchFamily="34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437112"/>
            <a:ext cx="8064500" cy="230500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Włodzisław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Duch</a:t>
            </a:r>
            <a:endParaRPr lang="en-US" sz="32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/>
            </a:r>
            <a:br>
              <a:rPr lang="en-US" sz="1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r>
              <a:rPr lang="pl-P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Katedra Informatyki Stosowanej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UMK</a:t>
            </a:r>
            <a:b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endParaRPr lang="pl-PL" sz="1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Google: </a:t>
            </a:r>
            <a:r>
              <a:rPr lang="pl-P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W. 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Duch</a:t>
            </a:r>
            <a:b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endParaRPr lang="pl-PL" sz="1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pl-PL" dirty="0" smtClean="0"/>
              <a:t>Piknik N-A, </a:t>
            </a: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22.06.20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1</a:t>
            </a: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3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7" y="2884257"/>
            <a:ext cx="152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31" descr="l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3414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3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40" y="1124744"/>
            <a:ext cx="12668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78" y="2993796"/>
            <a:ext cx="1428750" cy="1285875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Geny i mózgi</a:t>
            </a:r>
            <a:endParaRPr lang="en-US" sz="4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1223963"/>
            <a:ext cx="8389938" cy="1049337"/>
          </a:xfrm>
          <a:noFill/>
        </p:spPr>
        <p:txBody>
          <a:bodyPr lIns="92075" tIns="46038" rIns="92075" bIns="46038"/>
          <a:lstStyle/>
          <a:p>
            <a:pPr marL="457200" indent="-457200" algn="ctr" eaLnBrk="1" hangingPunct="1">
              <a:spcBef>
                <a:spcPct val="0"/>
              </a:spcBef>
              <a:buFontTx/>
              <a:buNone/>
            </a:pPr>
            <a:r>
              <a:rPr lang="pl-PL" sz="2400" dirty="0" smtClean="0"/>
              <a:t>Genetyka jest w modzie, ale pomyślmy ...</a:t>
            </a:r>
          </a:p>
          <a:p>
            <a:pPr marL="457200" indent="-457200" eaLnBrk="1" hangingPunct="1">
              <a:spcBef>
                <a:spcPct val="0"/>
              </a:spcBef>
              <a:buFontTx/>
              <a:buNone/>
            </a:pPr>
            <a:endParaRPr lang="pl-PL" sz="2400" dirty="0" smtClean="0"/>
          </a:p>
          <a:p>
            <a:pPr marL="457200" indent="-457200" eaLnBrk="1" hangingPunct="1">
              <a:spcBef>
                <a:spcPct val="0"/>
              </a:spcBef>
              <a:buFontTx/>
              <a:buNone/>
            </a:pPr>
            <a:r>
              <a:rPr lang="pl-PL" sz="2400" dirty="0" smtClean="0"/>
              <a:t>		    Robak C-</a:t>
            </a:r>
            <a:r>
              <a:rPr lang="pl-PL" sz="2400" dirty="0" err="1" smtClean="0"/>
              <a:t>elegans</a:t>
            </a:r>
            <a:r>
              <a:rPr lang="pl-PL" sz="2400" dirty="0" smtClean="0"/>
              <a:t>		</a:t>
            </a:r>
            <a:r>
              <a:rPr lang="pl-PL" sz="2400" dirty="0"/>
              <a:t> </a:t>
            </a:r>
            <a:r>
              <a:rPr lang="pl-PL" sz="2400" dirty="0" smtClean="0"/>
              <a:t>  Człowiek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3568" y="4179434"/>
            <a:ext cx="8136904" cy="256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>
              <a:defRPr/>
            </a:pPr>
            <a:r>
              <a:rPr lang="pl-PL" sz="2400" kern="0" dirty="0" smtClean="0">
                <a:solidFill>
                  <a:srgbClr val="FFFFFF"/>
                </a:solidFill>
                <a:latin typeface="Calibri"/>
              </a:rPr>
              <a:t>		19.000 </a:t>
            </a:r>
            <a:r>
              <a:rPr lang="pl-PL" sz="2400" kern="0" dirty="0">
                <a:solidFill>
                  <a:srgbClr val="FFFFFF"/>
                </a:solidFill>
                <a:latin typeface="Calibri"/>
              </a:rPr>
              <a:t>genów		       23.000 genów</a:t>
            </a:r>
          </a:p>
          <a:p>
            <a:pPr marL="457200" indent="-457200">
              <a:defRPr/>
            </a:pPr>
            <a:r>
              <a:rPr lang="pl-PL" sz="2400" kern="0" dirty="0" smtClean="0">
                <a:solidFill>
                  <a:srgbClr val="FFFFFF"/>
                </a:solidFill>
                <a:latin typeface="Calibri"/>
              </a:rPr>
              <a:t>		302 </a:t>
            </a:r>
            <a:r>
              <a:rPr lang="pl-PL" sz="2400" kern="0" dirty="0">
                <a:solidFill>
                  <a:srgbClr val="FFFFFF"/>
                </a:solidFill>
                <a:latin typeface="Calibri"/>
              </a:rPr>
              <a:t>neurony		       100 mld neuronów (10</a:t>
            </a:r>
            <a:r>
              <a:rPr lang="pl-PL" sz="2400" kern="0" baseline="30000" dirty="0">
                <a:solidFill>
                  <a:srgbClr val="FFFFFF"/>
                </a:solidFill>
                <a:latin typeface="Calibri"/>
              </a:rPr>
              <a:t>11</a:t>
            </a:r>
            <a:r>
              <a:rPr lang="pl-PL" sz="2400" kern="0" dirty="0">
                <a:solidFill>
                  <a:srgbClr val="FFFFFF"/>
                </a:solidFill>
                <a:latin typeface="Calibri"/>
              </a:rPr>
              <a:t>)</a:t>
            </a:r>
          </a:p>
          <a:p>
            <a:pPr marL="457200" indent="-457200">
              <a:defRPr/>
            </a:pPr>
            <a:r>
              <a:rPr lang="pl-PL" sz="2400" kern="0" dirty="0" smtClean="0">
                <a:solidFill>
                  <a:srgbClr val="FFFFFF"/>
                </a:solidFill>
                <a:latin typeface="Calibri"/>
              </a:rPr>
              <a:t>		7800 </a:t>
            </a:r>
            <a:r>
              <a:rPr lang="pl-PL" sz="2400" kern="0" dirty="0">
                <a:solidFill>
                  <a:srgbClr val="FFFFFF"/>
                </a:solidFill>
                <a:latin typeface="Calibri"/>
              </a:rPr>
              <a:t>synaps 		        ~ 10</a:t>
            </a:r>
            <a:r>
              <a:rPr lang="pl-PL" sz="2400" kern="0" baseline="30000" dirty="0">
                <a:solidFill>
                  <a:srgbClr val="FFFFFF"/>
                </a:solidFill>
                <a:latin typeface="Calibri"/>
              </a:rPr>
              <a:t>14</a:t>
            </a:r>
            <a:r>
              <a:rPr lang="pl-PL" sz="2400" kern="0" dirty="0">
                <a:solidFill>
                  <a:srgbClr val="FFFFFF"/>
                </a:solidFill>
                <a:latin typeface="Calibri"/>
              </a:rPr>
              <a:t> – 10</a:t>
            </a:r>
            <a:r>
              <a:rPr lang="pl-PL" sz="2400" kern="0" baseline="30000" dirty="0">
                <a:solidFill>
                  <a:srgbClr val="FFFFFF"/>
                </a:solidFill>
                <a:latin typeface="Calibri"/>
              </a:rPr>
              <a:t>15</a:t>
            </a:r>
            <a:r>
              <a:rPr lang="pl-PL" sz="2400" kern="0" dirty="0">
                <a:solidFill>
                  <a:srgbClr val="FFFFFF"/>
                </a:solidFill>
                <a:latin typeface="Calibri"/>
              </a:rPr>
              <a:t> synaps </a:t>
            </a:r>
          </a:p>
          <a:p>
            <a:pPr marL="457200" indent="-457200">
              <a:defRPr/>
            </a:pPr>
            <a:endParaRPr lang="pl-PL" sz="2400" kern="0" baseline="-25000" dirty="0">
              <a:solidFill>
                <a:srgbClr val="FFFFFF"/>
              </a:solidFill>
              <a:latin typeface="Calibri"/>
            </a:endParaRPr>
          </a:p>
          <a:p>
            <a:pPr>
              <a:defRPr/>
            </a:pPr>
            <a:r>
              <a:rPr lang="pl-PL" sz="2400" kern="0" dirty="0" smtClean="0">
                <a:solidFill>
                  <a:srgbClr val="FFFFFF"/>
                </a:solidFill>
                <a:latin typeface="Calibri"/>
              </a:rPr>
              <a:t>Wniosek: sama genetyka </a:t>
            </a:r>
            <a:r>
              <a:rPr lang="pl-PL" sz="2400" kern="0" dirty="0">
                <a:solidFill>
                  <a:srgbClr val="FFFFFF"/>
                </a:solidFill>
                <a:latin typeface="Calibri"/>
              </a:rPr>
              <a:t>nie wystarczy by zrozumieć ludzki mózg. </a:t>
            </a:r>
            <a:r>
              <a:rPr lang="pl-PL" sz="2400" kern="0" dirty="0" smtClean="0">
                <a:solidFill>
                  <a:srgbClr val="FFFFFF"/>
                </a:solidFill>
                <a:latin typeface="Calibri"/>
              </a:rPr>
              <a:t>Sposób odczytu DNA, procesy epigenetyczne, są równie ważne a łatwiej na nie wpłynąć. </a:t>
            </a:r>
            <a:endParaRPr lang="pl-PL" sz="2400" kern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2425700"/>
            <a:ext cx="1630363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2503488"/>
            <a:ext cx="147002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8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err="1" smtClean="0">
                <a:effectLst/>
              </a:rPr>
              <a:t>Synaptogeneza</a:t>
            </a:r>
            <a:r>
              <a:rPr lang="pl-PL" sz="4000" dirty="0" smtClean="0">
                <a:effectLst/>
              </a:rPr>
              <a:t> </a:t>
            </a:r>
            <a:endParaRPr lang="pl-PL" sz="4000" dirty="0">
              <a:effectLst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999808"/>
            <a:ext cx="8350250" cy="1133047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err="1" smtClean="0"/>
              <a:t>Synaptogeneza</a:t>
            </a:r>
            <a:r>
              <a:rPr lang="pl-PL" sz="2400" dirty="0" smtClean="0"/>
              <a:t> w różnych okresach życia; w ograniczonym zakresie (hipokamp, opuszka węchowa) jest też </a:t>
            </a:r>
            <a:r>
              <a:rPr lang="pl-PL" sz="2400" dirty="0" err="1" smtClean="0"/>
              <a:t>neurogeneza</a:t>
            </a:r>
            <a:r>
              <a:rPr lang="pl-PL" sz="2400" dirty="0" smtClean="0"/>
              <a:t>, nawet w dorosłym mózgu. </a:t>
            </a:r>
            <a:endParaRPr lang="pl-PL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5" y="2281446"/>
            <a:ext cx="85725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3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Od 0 do 24 miesięcy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500" y="1223962"/>
            <a:ext cx="8389938" cy="836885"/>
          </a:xfrm>
          <a:noFill/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400" dirty="0" smtClean="0"/>
              <a:t>Mózg po urodzeniu ma tylko ¼ końcowej masy, tworzy kilka milionów nowych połączeń na sekundę! Kora skroniowa.</a:t>
            </a:r>
          </a:p>
        </p:txBody>
      </p:sp>
      <p:pic>
        <p:nvPicPr>
          <p:cNvPr id="7219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188" y="2317973"/>
            <a:ext cx="763905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63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01625"/>
            <a:ext cx="748883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Środkowa Bruzda Czołowa (MFG)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556792"/>
            <a:ext cx="668655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0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W idealnym świecie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19175"/>
            <a:ext cx="8382000" cy="565018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pl-PL" sz="2400" dirty="0" smtClean="0"/>
              <a:t>Troska o rozwój człowieka, od poczęcia do starości, pozwoliłaby na pełny rozwój jego możliwości, teraz w zatrważający sposób marnujemy ludzki potencjał na każdym kroku.</a:t>
            </a:r>
          </a:p>
          <a:p>
            <a:pPr marL="0" indent="0" eaLnBrk="1" hangingPunct="1">
              <a:buNone/>
              <a:defRPr/>
            </a:pPr>
            <a:r>
              <a:rPr lang="pl-PL" sz="2400" dirty="0" smtClean="0">
                <a:solidFill>
                  <a:srgbClr val="FFFF00"/>
                </a:solidFill>
              </a:rPr>
              <a:t>To jest dobra wizja rozwoju regionu. </a:t>
            </a:r>
            <a:br>
              <a:rPr lang="pl-PL" sz="2400" dirty="0" smtClean="0">
                <a:solidFill>
                  <a:srgbClr val="FFFF00"/>
                </a:solidFill>
              </a:rPr>
            </a:br>
            <a:endParaRPr lang="pl-PL" sz="24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pl-PL" sz="2400" dirty="0" smtClean="0"/>
              <a:t>W idealnym świecie dzieci rodziły by się zdrowe …</a:t>
            </a:r>
          </a:p>
          <a:p>
            <a:pPr marL="0" indent="0" eaLnBrk="1" hangingPunct="1">
              <a:buNone/>
              <a:defRPr/>
            </a:pPr>
            <a:r>
              <a:rPr lang="pl-PL" sz="2400" dirty="0" smtClean="0"/>
              <a:t>Okres prenatalny to 9 najważniejszych miesięcy naszego </a:t>
            </a:r>
            <a:br>
              <a:rPr lang="pl-PL" sz="2400" dirty="0" smtClean="0"/>
            </a:br>
            <a:r>
              <a:rPr lang="pl-PL" sz="2400" dirty="0" smtClean="0"/>
              <a:t>życia, drobne błędy mają fatalne konsekwencje.</a:t>
            </a:r>
          </a:p>
          <a:p>
            <a:pPr marL="0" indent="0" eaLnBrk="1" hangingPunct="1">
              <a:buNone/>
              <a:defRPr/>
            </a:pPr>
            <a:endParaRPr lang="pl-PL" sz="2400" dirty="0" smtClean="0"/>
          </a:p>
          <a:p>
            <a:pPr eaLnBrk="1" hangingPunct="1">
              <a:defRPr/>
            </a:pPr>
            <a:r>
              <a:rPr lang="pl-PL" sz="2400" dirty="0" smtClean="0"/>
              <a:t>Byłyby dobrze odżywione</a:t>
            </a:r>
          </a:p>
          <a:p>
            <a:pPr marL="0" indent="0" eaLnBrk="1" hangingPunct="1">
              <a:buNone/>
              <a:defRPr/>
            </a:pPr>
            <a:r>
              <a:rPr lang="pl-PL" sz="2400" dirty="0" smtClean="0"/>
              <a:t>Choroby cywilizacyjne zaczynają się coraz wcześniej … </a:t>
            </a:r>
            <a:br>
              <a:rPr lang="pl-PL" sz="2400" dirty="0" smtClean="0"/>
            </a:br>
            <a:r>
              <a:rPr lang="pl-PL" sz="2400" dirty="0" smtClean="0"/>
              <a:t>dzieci z cukrzycą, poważną otyłością, to efekty złego </a:t>
            </a:r>
            <a:br>
              <a:rPr lang="pl-PL" sz="2400" dirty="0" smtClean="0"/>
            </a:br>
            <a:r>
              <a:rPr lang="pl-PL" sz="2400" dirty="0" smtClean="0"/>
              <a:t>odżywiania – stąd potrzeba projektu </a:t>
            </a:r>
            <a:r>
              <a:rPr lang="pl-PL" sz="2400" dirty="0" err="1" smtClean="0"/>
              <a:t>EcoFoodMed</a:t>
            </a:r>
            <a:r>
              <a:rPr lang="pl-PL" sz="2400" dirty="0" smtClean="0"/>
              <a:t>,</a:t>
            </a:r>
            <a:br>
              <a:rPr lang="pl-PL" sz="2400" dirty="0" smtClean="0"/>
            </a:br>
            <a:r>
              <a:rPr lang="pl-PL" sz="2400" dirty="0" smtClean="0"/>
              <a:t>powiązania chorób cywilizacyjnych z żywnością i środowiskiem.   </a:t>
            </a:r>
            <a:endParaRPr lang="pl-PL" sz="2400" dirty="0"/>
          </a:p>
        </p:txBody>
      </p:sp>
      <p:pic>
        <p:nvPicPr>
          <p:cNvPr id="5124" name="Picture 4" descr="http://www.documentarywire.com/cover/nine-months-that-made-yo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68" y="1916832"/>
            <a:ext cx="152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68" y="3933056"/>
            <a:ext cx="1905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7337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W idealnym świecie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382000" cy="5722193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2400" dirty="0" smtClean="0"/>
              <a:t>Środowisko stymulowało i monitorowałoby </a:t>
            </a:r>
            <a:br>
              <a:rPr lang="pl-PL" sz="2400" dirty="0" smtClean="0"/>
            </a:br>
            <a:r>
              <a:rPr lang="pl-PL" sz="2400" dirty="0" smtClean="0"/>
              <a:t>rozwój dziecka tak,  by przebiegał on w możliwie </a:t>
            </a:r>
            <a:br>
              <a:rPr lang="pl-PL" sz="2400" dirty="0" smtClean="0"/>
            </a:br>
            <a:r>
              <a:rPr lang="pl-PL" sz="2400" dirty="0" smtClean="0"/>
              <a:t>najlepszy sposób. </a:t>
            </a:r>
            <a:endParaRPr lang="pl-PL" sz="2400" dirty="0"/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2400" dirty="0" smtClean="0"/>
              <a:t>Dzieci miałyby odpowiednią motywację, </a:t>
            </a:r>
            <a:br>
              <a:rPr lang="pl-PL" sz="2400" dirty="0" smtClean="0"/>
            </a:br>
            <a:r>
              <a:rPr lang="pl-PL" sz="2400" dirty="0" smtClean="0"/>
              <a:t>ciekawość i chęć eksploracji świata.</a:t>
            </a:r>
            <a:endParaRPr lang="pl-PL" sz="2400" dirty="0"/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2400" dirty="0" smtClean="0"/>
              <a:t>Szkoła pomagała by kształtować charakter i </a:t>
            </a:r>
            <a:br>
              <a:rPr lang="pl-PL" sz="2400" dirty="0" smtClean="0"/>
            </a:br>
            <a:r>
              <a:rPr lang="pl-PL" sz="2400" dirty="0" smtClean="0"/>
              <a:t>rozwijać kreatywność a nie marnować czas …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2400" dirty="0" smtClean="0"/>
              <a:t>Człowiek rozwijałby się w kierunku mądrości, </a:t>
            </a:r>
            <a:r>
              <a:rPr lang="pl-PL" sz="2400" dirty="0"/>
              <a:t>realizacji celów godnych </a:t>
            </a:r>
            <a:r>
              <a:rPr lang="pl-PL" sz="2400" dirty="0" smtClean="0"/>
              <a:t>wysiłku a nie tylko osobistej kariery.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2400" dirty="0" smtClean="0"/>
              <a:t>Na starość środowisko i społeczeństwo pomagało by utrzymać jak najdłużej wysoką jakość życia.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endParaRPr lang="pl-PL" sz="24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0"/>
            <a:ext cx="203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 descr="https://encrypted-tbn0.gstatic.com/images?q=tbn:ANd9GcRZ-5y_baGcQw4lxALPCfHw6QxE3YE13efjdNcGNGt_kx1TUnhnX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348880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12488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err="1" smtClean="0">
                <a:latin typeface="Arial Unicode MS" pitchFamily="34" charset="-128"/>
              </a:rPr>
              <a:t>Fenomika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24744"/>
            <a:ext cx="8382000" cy="554461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pl-PL" sz="2400" i="1" dirty="0" err="1"/>
              <a:t>Fenomika</a:t>
            </a:r>
            <a:r>
              <a:rPr lang="pl-PL" sz="2400" dirty="0"/>
              <a:t> to gałąź nauki, zajmująca się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identyfikacją </a:t>
            </a:r>
            <a:r>
              <a:rPr lang="pl-PL" sz="2400" dirty="0"/>
              <a:t>i opisem fenotypów, czyli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mierzalnych </a:t>
            </a:r>
            <a:r>
              <a:rPr lang="pl-PL" sz="2400" dirty="0"/>
              <a:t>cech organizmów. </a:t>
            </a:r>
            <a:endParaRPr lang="pl-PL" sz="2400" dirty="0" smtClean="0"/>
          </a:p>
          <a:p>
            <a:pPr marL="0" indent="0" eaLnBrk="1" hangingPunct="1">
              <a:buNone/>
              <a:defRPr/>
            </a:pPr>
            <a:r>
              <a:rPr lang="pl-PL" sz="2400" dirty="0" smtClean="0"/>
              <a:t>G</a:t>
            </a:r>
            <a:r>
              <a:rPr lang="pl-PL" sz="2400" i="1" dirty="0" smtClean="0"/>
              <a:t>enom</a:t>
            </a:r>
            <a:r>
              <a:rPr lang="pl-PL" sz="2400" dirty="0" smtClean="0"/>
              <a:t>, </a:t>
            </a:r>
            <a:r>
              <a:rPr lang="pl-PL" sz="2400" i="1" dirty="0" err="1" smtClean="0"/>
              <a:t>proteom</a:t>
            </a:r>
            <a:r>
              <a:rPr lang="pl-PL" sz="2400" dirty="0" smtClean="0"/>
              <a:t>, </a:t>
            </a:r>
            <a:r>
              <a:rPr lang="pl-PL" sz="2400" i="1" dirty="0" smtClean="0"/>
              <a:t>fenom, </a:t>
            </a:r>
            <a:r>
              <a:rPr lang="pl-PL" sz="2400" i="1" dirty="0" err="1" smtClean="0"/>
              <a:t>interaktom</a:t>
            </a:r>
            <a:r>
              <a:rPr lang="pl-PL" sz="2400" i="1" dirty="0" smtClean="0"/>
              <a:t>, </a:t>
            </a:r>
            <a:r>
              <a:rPr lang="pl-PL" sz="2400" i="1" dirty="0" err="1" smtClean="0"/>
              <a:t>ekspozom</a:t>
            </a:r>
            <a:r>
              <a:rPr lang="pl-PL" sz="2400" i="1" dirty="0" smtClean="0"/>
              <a:t>, wirusom … omics.org </a:t>
            </a:r>
            <a:r>
              <a:rPr lang="pl-PL" sz="2400" dirty="0" smtClean="0"/>
              <a:t>ma listę ponad 400 różnych …</a:t>
            </a:r>
            <a:r>
              <a:rPr lang="pl-PL" sz="2400" dirty="0" err="1" smtClean="0"/>
              <a:t>omics</a:t>
            </a:r>
            <a:r>
              <a:rPr lang="pl-PL" sz="2400" dirty="0" smtClean="0"/>
              <a:t>. </a:t>
            </a:r>
            <a:br>
              <a:rPr lang="pl-PL" sz="2400" dirty="0" smtClean="0"/>
            </a:br>
            <a:r>
              <a:rPr lang="pl-PL" sz="2400" i="1" dirty="0" smtClean="0"/>
              <a:t/>
            </a:r>
            <a:br>
              <a:rPr lang="pl-PL" sz="2400" i="1" dirty="0" smtClean="0"/>
            </a:br>
            <a:r>
              <a:rPr lang="pl-PL" sz="2400" i="1" dirty="0" smtClean="0"/>
              <a:t>Human </a:t>
            </a:r>
            <a:r>
              <a:rPr lang="pl-PL" sz="2400" i="1" dirty="0" err="1"/>
              <a:t>Phenome</a:t>
            </a:r>
            <a:r>
              <a:rPr lang="pl-PL" sz="2400" i="1" dirty="0"/>
              <a:t> Project</a:t>
            </a:r>
            <a:r>
              <a:rPr lang="pl-PL" sz="2400" dirty="0"/>
              <a:t>, </a:t>
            </a:r>
            <a:r>
              <a:rPr lang="pl-PL" sz="2400" dirty="0" smtClean="0"/>
              <a:t>od 2003 roku</a:t>
            </a:r>
            <a:br>
              <a:rPr lang="pl-PL" sz="2400" dirty="0" smtClean="0"/>
            </a:br>
            <a:r>
              <a:rPr lang="pl-PL" sz="2400" i="1" dirty="0"/>
              <a:t>Human </a:t>
            </a:r>
            <a:r>
              <a:rPr lang="pl-PL" sz="2400" i="1" dirty="0" err="1"/>
              <a:t>Epigenome</a:t>
            </a:r>
            <a:r>
              <a:rPr lang="pl-PL" sz="2400" i="1" dirty="0"/>
              <a:t> </a:t>
            </a:r>
            <a:r>
              <a:rPr lang="pl-PL" sz="2400" i="1" dirty="0" smtClean="0"/>
              <a:t>Project</a:t>
            </a:r>
            <a:r>
              <a:rPr lang="pl-PL" sz="2400" dirty="0" smtClean="0"/>
              <a:t>, od 2003 roku</a:t>
            </a:r>
          </a:p>
          <a:p>
            <a:pPr marL="0" indent="0" eaLnBrk="1" hangingPunct="1">
              <a:buNone/>
              <a:defRPr/>
            </a:pPr>
            <a:r>
              <a:rPr lang="pl-PL" sz="2400" i="1" dirty="0" err="1" smtClean="0"/>
              <a:t>Consortium</a:t>
            </a:r>
            <a:r>
              <a:rPr lang="pl-PL" sz="2400" i="1" dirty="0" smtClean="0"/>
              <a:t> </a:t>
            </a:r>
            <a:r>
              <a:rPr lang="pl-PL" sz="2400" i="1" dirty="0"/>
              <a:t>for </a:t>
            </a:r>
            <a:r>
              <a:rPr lang="pl-PL" sz="2400" i="1" dirty="0" err="1"/>
              <a:t>Neuropsychiatric</a:t>
            </a:r>
            <a:r>
              <a:rPr lang="pl-PL" sz="2400" i="1" dirty="0"/>
              <a:t> </a:t>
            </a:r>
            <a:r>
              <a:rPr lang="pl-PL" sz="2400" i="1" dirty="0" err="1" smtClean="0"/>
              <a:t>Phenomics</a:t>
            </a:r>
            <a:r>
              <a:rPr lang="pl-PL" sz="2400" i="1" dirty="0" smtClean="0"/>
              <a:t>, </a:t>
            </a:r>
            <a:r>
              <a:rPr lang="pl-PL" sz="2400" dirty="0" smtClean="0"/>
              <a:t>od 2008 roku bada </a:t>
            </a:r>
            <a:r>
              <a:rPr lang="pl-PL" sz="2400" i="1" dirty="0" smtClean="0"/>
              <a:t> </a:t>
            </a:r>
            <a:r>
              <a:rPr lang="pl-PL" sz="2400" dirty="0" smtClean="0"/>
              <a:t>fenotypy </a:t>
            </a:r>
            <a:r>
              <a:rPr lang="pl-PL" sz="2400" dirty="0"/>
              <a:t>ludzi cierpiących na schizofrenię, </a:t>
            </a:r>
            <a:r>
              <a:rPr lang="pl-PL" sz="2400" dirty="0" smtClean="0"/>
              <a:t>chorobę dwubiegunową</a:t>
            </a:r>
            <a:r>
              <a:rPr lang="pl-PL" sz="2400" dirty="0"/>
              <a:t>, zespół nadpobudliwości psychoruchowej z deficytem uwagi (ADHD</a:t>
            </a:r>
            <a:r>
              <a:rPr lang="pl-PL" sz="2400" dirty="0" smtClean="0"/>
              <a:t>), po 300 </a:t>
            </a:r>
            <a:r>
              <a:rPr lang="pl-PL" sz="2400" dirty="0"/>
              <a:t>osób w każdej z tych grup badanych jest w kompleksowy sposób, analizowane są ich genomy, </a:t>
            </a:r>
            <a:r>
              <a:rPr lang="pl-PL" sz="2400" dirty="0" err="1"/>
              <a:t>neuroanatomia</a:t>
            </a:r>
            <a:r>
              <a:rPr lang="pl-PL" sz="2400" dirty="0"/>
              <a:t>, funkcje behawioralne. </a:t>
            </a:r>
          </a:p>
        </p:txBody>
      </p:sp>
      <p:sp>
        <p:nvSpPr>
          <p:cNvPr id="2" name="AutoShape 2" descr="data:image/jpeg;base64,/9j/4AAQSkZJRgABAQAAAQABAAD/2wCEAAkGBxQSEhUUEBQVFBUWFBQVFBUUFBQVFRcXFRUWFxQVFBUYHCggGBolGxcUITEhJSkrLi4uFx8zODMsNygtLisBCgoKDg0OGhAQGCwcHSQtLCwrLCwsLCwsLCwsLCwsLCwyLCwsLCwsLCwsLCwsLCwsLCwsKywsLCwsLCwsLCw3LP/AABEIAKsBAAMBIgACEQEDEQH/xAAcAAAABwEBAAAAAAAAAAAAAAAAAQIEBQYHAwj/xAA/EAACAQIDBQQIBAQFBQEAAAABAgADEQQSIQUGMUFREyJhcQcyUoGRobHBIzM0QmJy0eEUJIKy8ENzg5LCFf/EABoBAQEAAwEBAAAAAAAAAAAAAAABAgQFAwb/xAApEQACAgEEAQMDBQEAAAAAAAAAAQIDEQQhMUESBSJREzPRMmFxgfAj/9oADAMBAAIRAxEAPwDr6UEvSQ9DMymr+kinfDg9DMpMdgKAR7hNlVagui6deEbVqDIcrAg+MgH+zt4MRQ/LqsB0JzD4GWvZnpJYaYikGHtIbH/1P9ZQYLRgptmy968LX0WqFb2X7p+cn1nnS0k9l7fxGH/JqsB7JN1+BjLBvN4lpm+y/SYwsMTSv/HTNj70Oh+Ilx2VvNhsRpSqrm9hu63wMqkTBLRMXaFllIACKhWgtIA4LwWgtBQRMXaC0A5wReWDLAEwWkdtLeDDUPzaqg+yDmb4CVDafpKAuMNRv/HUNh7kGvxIkKaBacqlZV4keXOVDY2LxNVe0xLm7erTXuqo8QOJMlEnOv1/jJqCOnR6b5RUpvBJNjfZHvMp/pGrVRSpsjsq5irqpIBuO7ex8D8ZZEkFtnDf42qKINqVI5qrDm5GiA+AvPLTXW22LL/BlqaKqq9l+TOcJg6lU2pqznwH1MtmytwXbWu4Qeyup+PKXfB4RKShaahQOn3jxZ1zkkEu5uFyZcnEetfvecp+79NsLjjRfxXzH7T9JqAlR36wGVqWJXQoyq3iCdD7jf4w1lBcjbf/AA2agG9hh89Jad1v0tL+WRW8VLtMLUtzS4+F5Mbqr/laX8snwX5I7f1L4VvCZFRp5mUdSB8eM2jfCnfCv5THsB+YvnHYH2PqVGYJSDZV0ULcQOGqqadUWqoLqTxI5iS9bepUCqlMXGhvp8JN4rY1OqFrXOewNxw8p5RlNy3Wx7ShWo5TyzNLQR7tTDZarKOulozK24z1PAKCHaFABBBBBSa2TvVisPpTqkqP2P3l+B4S5bJ9JlNtMTSKH2qZzL71Oo+czOEYB6B2btehiBejVR/AEX94Osf5Z5wRypupII4EGx+Ill2Tv3i6GhftV6VNT5ZoywbVkgyyjbP9J9Bh+LTdG/h7w90Y7T9J/LDUv9VQ/wDyIyQ0fLI3bG26GFUGu4W/ADUm3GwEhd3cfWrUBUrtdnuwAFgBwAtKJv8AY3tMTlHCmuX3nVvt8JRksO1PSYOGGo3/AIqh09yj+sqO1N6MVX0qVWC+yncX4DjIeT+xN0q+JAYAU0PBn5+IUamYSko8syjGUuEV8CWTc/YwqsatTVEOg9pv6DT4y2YT0f4dEbtGeo2U96+UA25Afcxruf8ApU8cx+JmlqdR/wA34fwdDRabNq8+tyaWd0nFJw2ptNMOmZ+J9VebHoJyFFylhcnctkoxy9kDamNZbUqP5tS9v4F/c5+0fbOwa0UCJwHPmTzJ8SYw2Lgyt6lXWrU1foo5IPASXSd7TUKqGOz5rVXu2eehYE6rOazqs2TWFiUn0kbUAVKA9YkM3gBw+J+ks229qLhqRdvJR1PSY7jcU1V2dzdmNz/SAalhD2mGXxp2+VpMbrL/AJWl/LILdhs2ETyIlh3e0oIOmYfOYroyOW8a3oOPCYlTbKwPQibpthL0n8phuIWzHzMLknRKYDCq2JAcXB1t1lk26zLRYU2KgDgOkq1FyyBkPfT42nfFbceqvZhbE6Ga1tdjsUovY39NbTGqUbOehxskXxeHJ1uo49bSa2xhBVdKeIo5Cz2SqhFiPGVrFYo0a6MtiaYAsfKFh9tua6NUY5BUzZb3AvxtNo0B7tTdhBc4aqHs2Uo1gwubSAx+Bei5SoCGH06zRNrUTVXtEFKooZWFRdHVQwJv1i8RhhVxAewJpmpSccdGW6GAZfBaXP8A/HwfZ0EqMadWogYNyJJtY8uMgsbu/VprUawK03KMRxFrWNumoghEQRVoVoAmJi4m0FBT9b3GdaNPMQo4kgD4znTHeHvkzunhu0xVIdGzH/TrKQ1WhTFKkByRP9omN4yualR3PFmLfEzVt68R2eFqnmVyj/VpM73a2IcVUy8EWxdug6DxMxnNRjl9FhByeESW5e7nbt2tUfhKdB7ZHLymo0xbQRvhaCooVBlVRYAchHCTiW3OyWXwdiulVxwDFVAtNydAEYn3AzLdhbyJQoCmyMWW9rWsb+J4SwekHeAKpw1I95vzT7I9nzPPwtM5tN6nTqVeJmrPUyrszAseL3urN+WFpj/2b4n+kj9m1zUxNJqrFrutyT46eUjZ1wz5XVvZYH4GbMKYQXtRrWX2WP3PJsCzsk4oZ2Wex4nVRFM4UEnQDW84VcQqC7sFA6m0ou9e9Pag0qHqfub2vAeEAit6ttHE1dPy1uEH1aQZi7QpCmm7m/pV98smwh+EPNvqZW9zR/lR75ZNgn8IebfWY9Io42gt0byMw7aC2qP/ADGbtix3T5GYhtpLVn85ewNMPWamwYfPmJJrtamO8tIB+vIeMaVjdB3desRhsEXFwRpylINatQsSTxOpiDHFbCsvETjaAHSrMuisRfiASB8JO7F3nejWepUHadoFDjQHu8COV5A2gIgFvw1CjjqdEdsKValdQrWswzXFv7Sdq5WOIpkjLUr9nfkC1EEfO0zK0dYXHVEGVGNs6vl5F14GAXXFbMpjD0KLqCyPh1qaa3qk3W/GQ9LdDtBUKVFUitUREYcQjEDvX46dIVDeQO1Q1gVZ6+GqC3qqKTDMNdeH3j/HYI4uhUGFIc08XUewNiVcEhl+MqIVHG7Lq0nZXQ3S2YgEgA8DccjYxlL3uviawFalUbLX7mQVwe8ozXXXj85C740StVc9EUWKnNlIKNY+ssAryesPfLd6OKGbEM3sp9Tb7SpKO8POX70Y0vzm8VX6mCDv0j1rUEX2qnyUX+to+3Gwgp4VTbVyWJ+ny+sgvSZU79Feiu3xIH2lx2eq0qFMEgBUXUkAcNZoeoP2KJvaGK8mx8JDb1bfGEpaWNV75F6dWPgJz2pvXh6KnK4qNyVDfXxPACZptLHvXqGpUOp+AHIDwmtpdM5PMuDY1OoUVhcjepULEsxJJNyTxJOtzEwWhgTr4OVkAEEUBJ7d3Yna/iVPUHAe0f6TCyyMI5Z7U0yun4xHmzt48SUCpSDkAAPY8Bwvyjk/4+r6zimOgsJOU6YAsAAByE6ATmS10ulg7cPSa0vc8lbbdZn1qVmY+NyPnKzj8E1Fyj8RzHMcjNNEqm/GF1SoPFT9RM9LqZys8ZPk8ddoq4V+UFjBVIVoq0AWdM4pp26y5cIvvk9u216Cnxb6yG2cuTBjwQn5SV3SN8MnlMfgyRK1xp7pi+8qWxD+c2qoNJj296WxDS9k6GmGLheAYdJwwyAk3OUzjSrleBnTD1luc4vf5SkHbM9hwYX5cdIHoUqhsO4fGdGw4sDSbXjYmczVsLVl162gEVWp5WI6Gc7R5j6Shu4bgi8bWggi0VTNiD0IPwh2gIgEpVenUsL/ALkGuhtmOb5GcsPTqUnvRdqbXYdNFIsCefHpI+060cSykHja9gdRrxnn4OK2Z7OyMn7kTabeJqN/j6QrKQq3sAVyk2KnrrrEb24+hUSguHZmCCpfPfMM2WwJPHhG9DaCk6jLfNodVubWjTa1JQQaYFjfUcDbp8REZvOGhKpYzFkao1HnNJ9G1O1CoetT6CZwBqPOah6O0/yp/wC432nseBXvSO18So6Ux8yZVmcm2Yk24XJNvK8svpC/V/8AjX7ytWkZU2FaHBBIArRUE64agXYKouToBDeNyxTbwh5sbZprvb9o1Y+H9ZfaVMKAFFgBYCN9l4AUUCjU/uPUx4BOLqb/AKktuD6nRaVUQ35fIAIsCJEWJrG4xSiR28uF7TDvbiveHu/4ZJrBXAyNfhY3iEvGaaNW9KUGjKLReHS7AdSILR/sDD566DxE+ifB8pjBf9tN2eDbwp2+VvvJTdD9NT8pAb+VstDL7RA/58JYN0P0yeUPoq7JlhMl34S2IPvmtmZdv8lqwPnA6K9h1QrZgR48ob7PvqhvF4Mm3q3E701B9Vsh6SkIpkZTrcTumNa1m7wj+qSPzVuOFxIipxNuEoOmMKGxQW01HjG06WibSAK0KKgEpCXGzqLInfNNygJJBNMk34nlwjDF7NqU7llOUErmGq3BIPlwk/gcQq4ch9M9GykjS6l9L9dRCwx/ExHEgXZlv3SCBl063vNNWyi2dB0Rko45ZVbRJEtOP2OnaM1VsqsrH8MCwK5ATbpcnSQ+0NmdmodXV0JtmU8+hHIz2jdGRrWaecN+iNXiPMTUPR5+l/8AI0zG3DzE0r0ctfDuOlRvmAZ7muyvekJf81501+8rFpbvSRTtiKZ60/ox/rKlIwgrQWirQwJChWlp3OwejVT/ACr/APX1ErEu+6v6cfzN9ZqayTVex0fS4KV+X0iXhiCGJxj6YMCLAiQJ0EM82xSiRm8+OFKiR+5+6PuZJVKoRSzGwAufdM82xtA16hY8OCjoJsaSn6k89I5uuv8Apwx2yPtLPuHhc1Yt7IlZtND3HwmSiXPFj8hO3+x8+RPpAr3emg5AsffYD7y57ofpkmaby4ntMQ55A5R7v7zS9z/0yeUsuSx4JszNvSHT/EU+c0mUD0ipqpkYKhgVP7WsehjgsP8AqL7xGmGoZudjO/aOmjDMPGZEFqrfsOYdDE1AjaOMh6wlZXPcOQ9Lzo7MNKi5l6iCDLEbPK6izDwjMiSNZgovTY2PEGMDAEwQ7QWgE7slm7KyPwzZ0qDMhsLiw4i8d4eqQS3dV3fKy+tZmAyA/wANrnzEb7DpulF6iqHBvpxJtyI6c5zrV2DHMmQl0qJe+UFjqznwI0H8RmjJZlJHTreIRbO1N2W6tmyoXZWbU2PZtlP8QtrE7xlCrmllKlqRutrXtUHLnO74ZkuaNQsS7MGsDdiMpp+PKRePxWam6tQ7N8yFyoIXS9rjkdTJBZmmhY8QaZDMPqJoHo1qd2uvRkb4gj7CUBvvLh6O69sRUX2k/wBpv950Dljv0mUfyH/7i/HKR95Rpp2/2Gz4Un2GVvqD9ZmMjCBDghgSFBaXfdb9OP5m+spMuu6x/AHgzTT132zqek/e/pkwIoRMWJxz6JilnRYhRI/bm0hRp6eu2ij7yxg5vCNe2xQi5Mh97NqXPZIdB65+0rJima5udSeMKd+qpVx8UfL3Wu2bkzphqJZgo5m006uww2FP8KfO0qW5Oz89XORosk9/sdZVpDixufIf3+k9FyeTKQxJJJ4m5PmeM1zc/wDTJMiE1zc79Mv/ADlI+SrgnJSPSKndUy5GpIvbOAWutmmTRMmQhrcI6pbQNrNqJN7V3SdNaeolar4dkNmBHugg8FBanqmx6QhVqU7rxEYAxxh8aV8fOAcaz5iTa0QY/cU3FwcrdI3r4Vl8usAbQQ4LQCb2TijkWnmKAs134AG6ka9eIkjjqwFOoKoVc+ihe81wbkX8muPOM9hh2phUynvPdXFwbBdL8p1oVezcZad0sGIvezMMthflcTnzXveDqVt/TWeDqMKMMiuajZFa6DLxzAkq3Q8gfGMdpVe0oXNS5QUwUtZgeBz9RHNRzUz06zCiqsoIGoIfU973aHxtBt2knZ1CgKnPdjxDWIGp+B90kf1LPJlP9L8eMFUaTO7GK7PF02PAtlP+rSQ5E6k2NxxBBHnynROQbNtLDdrSemf3KV95GnzmMOpBIPEaHzE2XZeLFWklQfuUHyPP53mcb6bO7LEsQO7U748z6w+P1lfAICHDAh2mJQgJKbH2saFxbMp4jhY9RI0QwJjOCmsS4PSu2VcvKLwy1pvQnNG+IM7pvNR55h7pUAJI7N2LVr6ounDMdBfpNZ6Ko3V6nf8A5E7id6EA/DBY+IsJAhauKqXsWY/ADwk5gd2QvZ1HOYXJqL0Av/QyUrrSQFCwpAiqoN7W9WetWnhXujXv1Vlu0mRGzd2hqahzEECyEfM8pXMRQIqMgGoYi3HnLFRxyUsy4dS4077kgX1ucvOFursw1qzVKmoBJJ6m89crg8HF8lp3ewIw9AX0JFzM+29j+2rM3K9l8hL1vbjSlLJT1d9BbkOZlb2TuhUqWNTuiZcIx5K5SpljZRfymt7p0yuHUMLGcdm7ApURoLnqZMILcJOzLIkmIYRUIzMxOZEY47ZNOqO8vvEkIUgKHtbcxluaRuOkquJwj0zZ1ImzRtjdnU6wtUUHx5xgGNxzh8ay6cR0Mte2NyiLtQN/A8ZUcThXpmzqVPiJAdzkcDk1+A8TOT4RgLgXHURuI6wuOanoNR0gEjsLEBRYMquGuA/qsCLEX5cJII1VTZQtzkuDrcktoPdc38JDWp1Sdcjcr8DE56tEqdSAQRqSDlvpfyJ+M1rKG3lG3VqfFKLLAcAHpkU2Ut3SMw1sEygMOXPykRtzQuhBUDs2B1ILWym3IAj/AGxVPaCvWaqW7PuAW4k24hT14R/jCrUK7odCFy+QJN/izD3TwSlCS8jak42RfjsVBhOj8YhhOtUa+6dA5JffR3tC9N6JOqHMv8rcR7j9ZJb5bJ7ehdRd6d2XqRpmX5CZ9sLaJw9ZKg4A2YdVPGa/ScMAym4IBB6g8JUDErQ5ZN8th9hU7SmPw3JOnBW5jyPKVyRlDpoSbAEnkBqZM7P3eqPc1fwlFrlgbm4uMo5xzuiyoK7uSuRE7wUMy3Y3ygx5s/eOki1cxrG9QMmoLkZbWLctYwDtgd36RUBSTUzkoW7txTYXGWOsdUoqys9YIKdWoTTHFjcEd0eEquO2y9QgqOzCs7JlJzDPa9258JGuxJuePWMAsVTblStmWn3FKlWuddWLX+cjq9YXzM2diTe//NI1wlCo5tTDG/G0tGydymbWuco9kcZg02z0UlFbLcg8IKldwlMWv0mnbI2WKNMKPf4mJ2dsqnRH4agHrzkgJVHBJScuTk2CTNmIuepnXLDglIFaHBDtKDjCgvCvMjEBEKGYUAEKKhWgBCNsds+nWFqqg+POOYLSAoe2NyWW7Yc5x7POVOvRZDZwQRyOk2gGM9o7KpYgWqqCfaGhEAx+OsPtBlFuI6GWDbO5lSndqH4i9P3D3c5VqiEGxBB6ESAeUqKONGVWHW+ug0+N5zqipTuDwKlb8RYm+h5RrHK4xspU6ixAB5eUNJ8hNrgaETrVHDynJp2rDh5QTsQBL3uHtu4/w9Q6jWkTzHNfdylFEVTcqQVJBBBBHEEc4KbPicOtRSlQXUixBma7xbtvhjmW70zwa2o8G6S37r7xLiFyOQKoGo9rxX7yfZQRYi4PEHhKQxVXIBAJAPEA8bcLwppG09yaVUlqV6Z6DVfhynPZe49NDesxqHoNF/vIylHwOzalY2poW8bafGW7Ze440Ndv9K/cy5YfDqgsihR4C07Wkx8lGmC2fTpC1NQv1jqKAgtBQrQ4cKACHChyAKHBBKBtDggmRiFCijCgBXghw4AUKHDMAK0K0OCAFI3a2wqOIH4i2b210b+8k4DAMy2zulWo3ZB2qdVHeHmsrrCbhbSU7fvZ9MUxUCAP7Q0PykZDPzOtb9vlObTrW4L5QBAh2hLNM3O2ZSFEVOzXOT6x1PuvwgpVNibs4iqQwBpAah2uD5gcZqOBoFUAqNnYDVrWv7ooc4uUBsYi0UYUAK0O0MQSFCtAIcEhQWgtDEKAFDEOFABBBB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data:image/jpeg;base64,/9j/4AAQSkZJRgABAQAAAQABAAD/2wCEAAkGBxQSEhUUEBQVFBUWFBQVFBUUFBQVFRcXFRUWFxQVFBUYHCggGBolGxcUITEhJSkrLi4uFx8zODMsNygtLisBCgoKDg0OGhAQGCwcHSQtLCwrLCwsLCwsLCwsLCwsLCwyLCwsLCwsLCwsLCwsLCwsLCwsKywsLCwsLCwsLCw3LP/AABEIAKsBAAMBIgACEQEDEQH/xAAcAAAABwEBAAAAAAAAAAAAAAAAAQIEBQYHAwj/xAA/EAACAQIDBQQIBAQFBQEAAAABAgADEQQSIQUGMUFREyJhcQcyUoGRobHBIzM0QmJy0eEUJIKy8ENzg5LCFf/EABoBAQEAAwEBAAAAAAAAAAAAAAABAgQFAwb/xAApEQACAgEEAQMDBQEAAAAAAAAAAQIDEQQhMUESBSJREzPRMmFxgfAj/9oADAMBAAIRAxEAPwDr6UEvSQ9DMymr+kinfDg9DMpMdgKAR7hNlVagui6deEbVqDIcrAg+MgH+zt4MRQ/LqsB0JzD4GWvZnpJYaYikGHtIbH/1P9ZQYLRgptmy968LX0WqFb2X7p+cn1nnS0k9l7fxGH/JqsB7JN1+BjLBvN4lpm+y/SYwsMTSv/HTNj70Oh+Ilx2VvNhsRpSqrm9hu63wMqkTBLRMXaFllIACKhWgtIA4LwWgtBQRMXaC0A5wReWDLAEwWkdtLeDDUPzaqg+yDmb4CVDafpKAuMNRv/HUNh7kGvxIkKaBacqlZV4keXOVDY2LxNVe0xLm7erTXuqo8QOJMlEnOv1/jJqCOnR6b5RUpvBJNjfZHvMp/pGrVRSpsjsq5irqpIBuO7ex8D8ZZEkFtnDf42qKINqVI5qrDm5GiA+AvPLTXW22LL/BlqaKqq9l+TOcJg6lU2pqznwH1MtmytwXbWu4Qeyup+PKXfB4RKShaahQOn3jxZ1zkkEu5uFyZcnEetfvecp+79NsLjjRfxXzH7T9JqAlR36wGVqWJXQoyq3iCdD7jf4w1lBcjbf/AA2agG9hh89Jad1v0tL+WRW8VLtMLUtzS4+F5Mbqr/laX8snwX5I7f1L4VvCZFRp5mUdSB8eM2jfCnfCv5THsB+YvnHYH2PqVGYJSDZV0ULcQOGqqadUWqoLqTxI5iS9bepUCqlMXGhvp8JN4rY1OqFrXOewNxw8p5RlNy3Wx7ShWo5TyzNLQR7tTDZarKOulozK24z1PAKCHaFABBBBBSa2TvVisPpTqkqP2P3l+B4S5bJ9JlNtMTSKH2qZzL71Oo+czOEYB6B2btehiBejVR/AEX94Osf5Z5wRypupII4EGx+Ill2Tv3i6GhftV6VNT5ZoywbVkgyyjbP9J9Bh+LTdG/h7w90Y7T9J/LDUv9VQ/wDyIyQ0fLI3bG26GFUGu4W/ADUm3GwEhd3cfWrUBUrtdnuwAFgBwAtKJv8AY3tMTlHCmuX3nVvt8JRksO1PSYOGGo3/AIqh09yj+sqO1N6MVX0qVWC+yncX4DjIeT+xN0q+JAYAU0PBn5+IUamYSko8syjGUuEV8CWTc/YwqsatTVEOg9pv6DT4y2YT0f4dEbtGeo2U96+UA25Afcxruf8ApU8cx+JmlqdR/wA34fwdDRabNq8+tyaWd0nFJw2ptNMOmZ+J9VebHoJyFFylhcnctkoxy9kDamNZbUqP5tS9v4F/c5+0fbOwa0UCJwHPmTzJ8SYw2Lgyt6lXWrU1foo5IPASXSd7TUKqGOz5rVXu2eehYE6rOazqs2TWFiUn0kbUAVKA9YkM3gBw+J+ks229qLhqRdvJR1PSY7jcU1V2dzdmNz/SAalhD2mGXxp2+VpMbrL/AJWl/LILdhs2ETyIlh3e0oIOmYfOYroyOW8a3oOPCYlTbKwPQibpthL0n8phuIWzHzMLknRKYDCq2JAcXB1t1lk26zLRYU2KgDgOkq1FyyBkPfT42nfFbceqvZhbE6Ga1tdjsUovY39NbTGqUbOehxskXxeHJ1uo49bSa2xhBVdKeIo5Cz2SqhFiPGVrFYo0a6MtiaYAsfKFh9tua6NUY5BUzZb3AvxtNo0B7tTdhBc4aqHs2Uo1gwubSAx+Bei5SoCGH06zRNrUTVXtEFKooZWFRdHVQwJv1i8RhhVxAewJpmpSccdGW6GAZfBaXP8A/HwfZ0EqMadWogYNyJJtY8uMgsbu/VprUawK03KMRxFrWNumoghEQRVoVoAmJi4m0FBT9b3GdaNPMQo4kgD4znTHeHvkzunhu0xVIdGzH/TrKQ1WhTFKkByRP9omN4yualR3PFmLfEzVt68R2eFqnmVyj/VpM73a2IcVUy8EWxdug6DxMxnNRjl9FhByeESW5e7nbt2tUfhKdB7ZHLymo0xbQRvhaCooVBlVRYAchHCTiW3OyWXwdiulVxwDFVAtNydAEYn3AzLdhbyJQoCmyMWW9rWsb+J4SwekHeAKpw1I95vzT7I9nzPPwtM5tN6nTqVeJmrPUyrszAseL3urN+WFpj/2b4n+kj9m1zUxNJqrFrutyT46eUjZ1wz5XVvZYH4GbMKYQXtRrWX2WP3PJsCzsk4oZ2Wex4nVRFM4UEnQDW84VcQqC7sFA6m0ou9e9Pag0qHqfub2vAeEAit6ttHE1dPy1uEH1aQZi7QpCmm7m/pV98smwh+EPNvqZW9zR/lR75ZNgn8IebfWY9Io42gt0byMw7aC2qP/ADGbtix3T5GYhtpLVn85ewNMPWamwYfPmJJrtamO8tIB+vIeMaVjdB3desRhsEXFwRpylINatQsSTxOpiDHFbCsvETjaAHSrMuisRfiASB8JO7F3nejWepUHadoFDjQHu8COV5A2gIgFvw1CjjqdEdsKValdQrWswzXFv7Sdq5WOIpkjLUr9nfkC1EEfO0zK0dYXHVEGVGNs6vl5F14GAXXFbMpjD0KLqCyPh1qaa3qk3W/GQ9LdDtBUKVFUitUREYcQjEDvX46dIVDeQO1Q1gVZ6+GqC3qqKTDMNdeH3j/HYI4uhUGFIc08XUewNiVcEhl+MqIVHG7Lq0nZXQ3S2YgEgA8DccjYxlL3uviawFalUbLX7mQVwe8ozXXXj85C740StVc9EUWKnNlIKNY+ssAryesPfLd6OKGbEM3sp9Tb7SpKO8POX70Y0vzm8VX6mCDv0j1rUEX2qnyUX+to+3Gwgp4VTbVyWJ+ny+sgvSZU79Feiu3xIH2lx2eq0qFMEgBUXUkAcNZoeoP2KJvaGK8mx8JDb1bfGEpaWNV75F6dWPgJz2pvXh6KnK4qNyVDfXxPACZptLHvXqGpUOp+AHIDwmtpdM5PMuDY1OoUVhcjepULEsxJJNyTxJOtzEwWhgTr4OVkAEEUBJ7d3Yna/iVPUHAe0f6TCyyMI5Z7U0yun4xHmzt48SUCpSDkAAPY8Bwvyjk/4+r6zimOgsJOU6YAsAAByE6ATmS10ulg7cPSa0vc8lbbdZn1qVmY+NyPnKzj8E1Fyj8RzHMcjNNEqm/GF1SoPFT9RM9LqZys8ZPk8ddoq4V+UFjBVIVoq0AWdM4pp26y5cIvvk9u216Cnxb6yG2cuTBjwQn5SV3SN8MnlMfgyRK1xp7pi+8qWxD+c2qoNJj296WxDS9k6GmGLheAYdJwwyAk3OUzjSrleBnTD1luc4vf5SkHbM9hwYX5cdIHoUqhsO4fGdGw4sDSbXjYmczVsLVl162gEVWp5WI6Gc7R5j6Shu4bgi8bWggi0VTNiD0IPwh2gIgEpVenUsL/ALkGuhtmOb5GcsPTqUnvRdqbXYdNFIsCefHpI+060cSykHja9gdRrxnn4OK2Z7OyMn7kTabeJqN/j6QrKQq3sAVyk2KnrrrEb24+hUSguHZmCCpfPfMM2WwJPHhG9DaCk6jLfNodVubWjTa1JQQaYFjfUcDbp8REZvOGhKpYzFkao1HnNJ9G1O1CoetT6CZwBqPOah6O0/yp/wC432nseBXvSO18So6Ux8yZVmcm2Yk24XJNvK8svpC/V/8AjX7ytWkZU2FaHBBIArRUE64agXYKouToBDeNyxTbwh5sbZprvb9o1Y+H9ZfaVMKAFFgBYCN9l4AUUCjU/uPUx4BOLqb/AKktuD6nRaVUQ35fIAIsCJEWJrG4xSiR28uF7TDvbiveHu/4ZJrBXAyNfhY3iEvGaaNW9KUGjKLReHS7AdSILR/sDD566DxE+ifB8pjBf9tN2eDbwp2+VvvJTdD9NT8pAb+VstDL7RA/58JYN0P0yeUPoq7JlhMl34S2IPvmtmZdv8lqwPnA6K9h1QrZgR48ob7PvqhvF4Mm3q3E701B9Vsh6SkIpkZTrcTumNa1m7wj+qSPzVuOFxIipxNuEoOmMKGxQW01HjG06WibSAK0KKgEpCXGzqLInfNNygJJBNMk34nlwjDF7NqU7llOUErmGq3BIPlwk/gcQq4ch9M9GykjS6l9L9dRCwx/ExHEgXZlv3SCBl063vNNWyi2dB0Rko45ZVbRJEtOP2OnaM1VsqsrH8MCwK5ATbpcnSQ+0NmdmodXV0JtmU8+hHIz2jdGRrWaecN+iNXiPMTUPR5+l/8AI0zG3DzE0r0ctfDuOlRvmAZ7muyvekJf81501+8rFpbvSRTtiKZ60/ox/rKlIwgrQWirQwJChWlp3OwejVT/ACr/APX1ErEu+6v6cfzN9ZqayTVex0fS4KV+X0iXhiCGJxj6YMCLAiQJ0EM82xSiRm8+OFKiR+5+6PuZJVKoRSzGwAufdM82xtA16hY8OCjoJsaSn6k89I5uuv8Apwx2yPtLPuHhc1Yt7IlZtND3HwmSiXPFj8hO3+x8+RPpAr3emg5AsffYD7y57ofpkmaby4ntMQ55A5R7v7zS9z/0yeUsuSx4JszNvSHT/EU+c0mUD0ipqpkYKhgVP7WsehjgsP8AqL7xGmGoZudjO/aOmjDMPGZEFqrfsOYdDE1AjaOMh6wlZXPcOQ9Lzo7MNKi5l6iCDLEbPK6izDwjMiSNZgovTY2PEGMDAEwQ7QWgE7slm7KyPwzZ0qDMhsLiw4i8d4eqQS3dV3fKy+tZmAyA/wANrnzEb7DpulF6iqHBvpxJtyI6c5zrV2DHMmQl0qJe+UFjqznwI0H8RmjJZlJHTreIRbO1N2W6tmyoXZWbU2PZtlP8QtrE7xlCrmllKlqRutrXtUHLnO74ZkuaNQsS7MGsDdiMpp+PKRePxWam6tQ7N8yFyoIXS9rjkdTJBZmmhY8QaZDMPqJoHo1qd2uvRkb4gj7CUBvvLh6O69sRUX2k/wBpv950Dljv0mUfyH/7i/HKR95Rpp2/2Gz4Un2GVvqD9ZmMjCBDghgSFBaXfdb9OP5m+spMuu6x/AHgzTT132zqek/e/pkwIoRMWJxz6JilnRYhRI/bm0hRp6eu2ij7yxg5vCNe2xQi5Mh97NqXPZIdB65+0rJima5udSeMKd+qpVx8UfL3Wu2bkzphqJZgo5m006uww2FP8KfO0qW5Oz89XORosk9/sdZVpDixufIf3+k9FyeTKQxJJJ4m5PmeM1zc/wDTJMiE1zc79Mv/ADlI+SrgnJSPSKndUy5GpIvbOAWutmmTRMmQhrcI6pbQNrNqJN7V3SdNaeolar4dkNmBHugg8FBanqmx6QhVqU7rxEYAxxh8aV8fOAcaz5iTa0QY/cU3FwcrdI3r4Vl8usAbQQ4LQCb2TijkWnmKAs134AG6ka9eIkjjqwFOoKoVc+ihe81wbkX8muPOM9hh2phUynvPdXFwbBdL8p1oVezcZad0sGIvezMMthflcTnzXveDqVt/TWeDqMKMMiuajZFa6DLxzAkq3Q8gfGMdpVe0oXNS5QUwUtZgeBz9RHNRzUz06zCiqsoIGoIfU973aHxtBt2knZ1CgKnPdjxDWIGp+B90kf1LPJlP9L8eMFUaTO7GK7PF02PAtlP+rSQ5E6k2NxxBBHnynROQbNtLDdrSemf3KV95GnzmMOpBIPEaHzE2XZeLFWklQfuUHyPP53mcb6bO7LEsQO7U748z6w+P1lfAICHDAh2mJQgJKbH2saFxbMp4jhY9RI0QwJjOCmsS4PSu2VcvKLwy1pvQnNG+IM7pvNR55h7pUAJI7N2LVr6ounDMdBfpNZ6Ko3V6nf8A5E7id6EA/DBY+IsJAhauKqXsWY/ADwk5gd2QvZ1HOYXJqL0Av/QyUrrSQFCwpAiqoN7W9WetWnhXujXv1Vlu0mRGzd2hqahzEECyEfM8pXMRQIqMgGoYi3HnLFRxyUsy4dS4077kgX1ucvOFursw1qzVKmoBJJ6m89crg8HF8lp3ewIw9AX0JFzM+29j+2rM3K9l8hL1vbjSlLJT1d9BbkOZlb2TuhUqWNTuiZcIx5K5SpljZRfymt7p0yuHUMLGcdm7ApURoLnqZMILcJOzLIkmIYRUIzMxOZEY47ZNOqO8vvEkIUgKHtbcxluaRuOkquJwj0zZ1ImzRtjdnU6wtUUHx5xgGNxzh8ay6cR0Mte2NyiLtQN/A8ZUcThXpmzqVPiJAdzkcDk1+A8TOT4RgLgXHURuI6wuOanoNR0gEjsLEBRYMquGuA/qsCLEX5cJII1VTZQtzkuDrcktoPdc38JDWp1Sdcjcr8DE56tEqdSAQRqSDlvpfyJ+M1rKG3lG3VqfFKLLAcAHpkU2Ut3SMw1sEygMOXPykRtzQuhBUDs2B1ILWym3IAj/AGxVPaCvWaqW7PuAW4k24hT14R/jCrUK7odCFy+QJN/izD3TwSlCS8jak42RfjsVBhOj8YhhOtUa+6dA5JffR3tC9N6JOqHMv8rcR7j9ZJb5bJ7ehdRd6d2XqRpmX5CZ9sLaJw9ZKg4A2YdVPGa/ScMAym4IBB6g8JUDErQ5ZN8th9hU7SmPw3JOnBW5jyPKVyRlDpoSbAEnkBqZM7P3eqPc1fwlFrlgbm4uMo5xzuiyoK7uSuRE7wUMy3Y3ygx5s/eOki1cxrG9QMmoLkZbWLctYwDtgd36RUBSTUzkoW7txTYXGWOsdUoqys9YIKdWoTTHFjcEd0eEquO2y9QgqOzCs7JlJzDPa9258JGuxJuePWMAsVTblStmWn3FKlWuddWLX+cjq9YXzM2diTe//NI1wlCo5tTDG/G0tGydymbWuco9kcZg02z0UlFbLcg8IKldwlMWv0mnbI2WKNMKPf4mJ2dsqnRH4agHrzkgJVHBJScuTk2CTNmIuepnXLDglIFaHBDtKDjCgvCvMjEBEKGYUAEKKhWgBCNsds+nWFqqg+POOYLSAoe2NyWW7Yc5x7POVOvRZDZwQRyOk2gGM9o7KpYgWqqCfaGhEAx+OsPtBlFuI6GWDbO5lSndqH4i9P3D3c5VqiEGxBB6ESAeUqKONGVWHW+ug0+N5zqipTuDwKlb8RYm+h5RrHK4xspU6ixAB5eUNJ8hNrgaETrVHDynJp2rDh5QTsQBL3uHtu4/w9Q6jWkTzHNfdylFEVTcqQVJBBBBHEEc4KbPicOtRSlQXUixBma7xbtvhjmW70zwa2o8G6S37r7xLiFyOQKoGo9rxX7yfZQRYi4PEHhKQxVXIBAJAPEA8bcLwppG09yaVUlqV6Z6DVfhynPZe49NDesxqHoNF/vIylHwOzalY2poW8bafGW7Ze440Ndv9K/cy5YfDqgsihR4C07Wkx8lGmC2fTpC1NQv1jqKAgtBQrQ4cKACHChyAKHBBKBtDggmRiFCijCgBXghw4AUKHDMAK0K0OCAFI3a2wqOIH4i2b210b+8k4DAMy2zulWo3ZB2qdVHeHmsrrCbhbSU7fvZ9MUxUCAP7Q0PykZDPzOtb9vlObTrW4L5QBAh2hLNM3O2ZSFEVOzXOT6x1PuvwgpVNibs4iqQwBpAah2uD5gcZqOBoFUAqNnYDVrWv7ooc4uUBsYi0UYUAK0O0MQSFCtAIcEhQWgtDEKAFDEOFABBBBA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6" descr="data:image/jpeg;base64,/9j/4AAQSkZJRgABAQAAAQABAAD/2wCEAAkGBxQSEhUUEBQVFBUWFBQVFBUUFBQVFRcXFRUWFxQVFBUYHCggGBolGxcUITEhJSkrLi4uFx8zODMsNygtLisBCgoKDg0OGhAQGCwcHSQtLCwrLCwsLCwsLCwsLCwsLCwyLCwsLCwsLCwsLCwsLCwsLCwsKywsLCwsLCwsLCw3LP/AABEIAKsBAAMBIgACEQEDEQH/xAAcAAAABwEBAAAAAAAAAAAAAAAAAQIEBQYHAwj/xAA/EAACAQIDBQQIBAQFBQEAAAABAgADEQQSIQUGMUFREyJhcQcyUoGRobHBIzM0QmJy0eEUJIKy8ENzg5LCFf/EABoBAQEAAwEBAAAAAAAAAAAAAAABAgQFAwb/xAApEQACAgEEAQMDBQEAAAAAAAAAAQIDEQQhMUESBSJREzPRMmFxgfAj/9oADAMBAAIRAxEAPwDr6UEvSQ9DMymr+kinfDg9DMpMdgKAR7hNlVagui6deEbVqDIcrAg+MgH+zt4MRQ/LqsB0JzD4GWvZnpJYaYikGHtIbH/1P9ZQYLRgptmy968LX0WqFb2X7p+cn1nnS0k9l7fxGH/JqsB7JN1+BjLBvN4lpm+y/SYwsMTSv/HTNj70Oh+Ilx2VvNhsRpSqrm9hu63wMqkTBLRMXaFllIACKhWgtIA4LwWgtBQRMXaC0A5wReWDLAEwWkdtLeDDUPzaqg+yDmb4CVDafpKAuMNRv/HUNh7kGvxIkKaBacqlZV4keXOVDY2LxNVe0xLm7erTXuqo8QOJMlEnOv1/jJqCOnR6b5RUpvBJNjfZHvMp/pGrVRSpsjsq5irqpIBuO7ex8D8ZZEkFtnDf42qKINqVI5qrDm5GiA+AvPLTXW22LL/BlqaKqq9l+TOcJg6lU2pqznwH1MtmytwXbWu4Qeyup+PKXfB4RKShaahQOn3jxZ1zkkEu5uFyZcnEetfvecp+79NsLjjRfxXzH7T9JqAlR36wGVqWJXQoyq3iCdD7jf4w1lBcjbf/AA2agG9hh89Jad1v0tL+WRW8VLtMLUtzS4+F5Mbqr/laX8snwX5I7f1L4VvCZFRp5mUdSB8eM2jfCnfCv5THsB+YvnHYH2PqVGYJSDZV0ULcQOGqqadUWqoLqTxI5iS9bepUCqlMXGhvp8JN4rY1OqFrXOewNxw8p5RlNy3Wx7ShWo5TyzNLQR7tTDZarKOulozK24z1PAKCHaFABBBBBSa2TvVisPpTqkqP2P3l+B4S5bJ9JlNtMTSKH2qZzL71Oo+czOEYB6B2btehiBejVR/AEX94Osf5Z5wRypupII4EGx+Ill2Tv3i6GhftV6VNT5ZoywbVkgyyjbP9J9Bh+LTdG/h7w90Y7T9J/LDUv9VQ/wDyIyQ0fLI3bG26GFUGu4W/ADUm3GwEhd3cfWrUBUrtdnuwAFgBwAtKJv8AY3tMTlHCmuX3nVvt8JRksO1PSYOGGo3/AIqh09yj+sqO1N6MVX0qVWC+yncX4DjIeT+xN0q+JAYAU0PBn5+IUamYSko8syjGUuEV8CWTc/YwqsatTVEOg9pv6DT4y2YT0f4dEbtGeo2U96+UA25Afcxruf8ApU8cx+JmlqdR/wA34fwdDRabNq8+tyaWd0nFJw2ptNMOmZ+J9VebHoJyFFylhcnctkoxy9kDamNZbUqP5tS9v4F/c5+0fbOwa0UCJwHPmTzJ8SYw2Lgyt6lXWrU1foo5IPASXSd7TUKqGOz5rVXu2eehYE6rOazqs2TWFiUn0kbUAVKA9YkM3gBw+J+ks229qLhqRdvJR1PSY7jcU1V2dzdmNz/SAalhD2mGXxp2+VpMbrL/AJWl/LILdhs2ETyIlh3e0oIOmYfOYroyOW8a3oOPCYlTbKwPQibpthL0n8phuIWzHzMLknRKYDCq2JAcXB1t1lk26zLRYU2KgDgOkq1FyyBkPfT42nfFbceqvZhbE6Ga1tdjsUovY39NbTGqUbOehxskXxeHJ1uo49bSa2xhBVdKeIo5Cz2SqhFiPGVrFYo0a6MtiaYAsfKFh9tua6NUY5BUzZb3AvxtNo0B7tTdhBc4aqHs2Uo1gwubSAx+Bei5SoCGH06zRNrUTVXtEFKooZWFRdHVQwJv1i8RhhVxAewJpmpSccdGW6GAZfBaXP8A/HwfZ0EqMadWogYNyJJtY8uMgsbu/VprUawK03KMRxFrWNumoghEQRVoVoAmJi4m0FBT9b3GdaNPMQo4kgD4znTHeHvkzunhu0xVIdGzH/TrKQ1WhTFKkByRP9omN4yualR3PFmLfEzVt68R2eFqnmVyj/VpM73a2IcVUy8EWxdug6DxMxnNRjl9FhByeESW5e7nbt2tUfhKdB7ZHLymo0xbQRvhaCooVBlVRYAchHCTiW3OyWXwdiulVxwDFVAtNydAEYn3AzLdhbyJQoCmyMWW9rWsb+J4SwekHeAKpw1I95vzT7I9nzPPwtM5tN6nTqVeJmrPUyrszAseL3urN+WFpj/2b4n+kj9m1zUxNJqrFrutyT46eUjZ1wz5XVvZYH4GbMKYQXtRrWX2WP3PJsCzsk4oZ2Wex4nVRFM4UEnQDW84VcQqC7sFA6m0ou9e9Pag0qHqfub2vAeEAit6ttHE1dPy1uEH1aQZi7QpCmm7m/pV98smwh+EPNvqZW9zR/lR75ZNgn8IebfWY9Io42gt0byMw7aC2qP/ADGbtix3T5GYhtpLVn85ewNMPWamwYfPmJJrtamO8tIB+vIeMaVjdB3desRhsEXFwRpylINatQsSTxOpiDHFbCsvETjaAHSrMuisRfiASB8JO7F3nejWepUHadoFDjQHu8COV5A2gIgFvw1CjjqdEdsKValdQrWswzXFv7Sdq5WOIpkjLUr9nfkC1EEfO0zK0dYXHVEGVGNs6vl5F14GAXXFbMpjD0KLqCyPh1qaa3qk3W/GQ9LdDtBUKVFUitUREYcQjEDvX46dIVDeQO1Q1gVZ6+GqC3qqKTDMNdeH3j/HYI4uhUGFIc08XUewNiVcEhl+MqIVHG7Lq0nZXQ3S2YgEgA8DccjYxlL3uviawFalUbLX7mQVwe8ozXXXj85C740StVc9EUWKnNlIKNY+ssAryesPfLd6OKGbEM3sp9Tb7SpKO8POX70Y0vzm8VX6mCDv0j1rUEX2qnyUX+to+3Gwgp4VTbVyWJ+ny+sgvSZU79Feiu3xIH2lx2eq0qFMEgBUXUkAcNZoeoP2KJvaGK8mx8JDb1bfGEpaWNV75F6dWPgJz2pvXh6KnK4qNyVDfXxPACZptLHvXqGpUOp+AHIDwmtpdM5PMuDY1OoUVhcjepULEsxJJNyTxJOtzEwWhgTr4OVkAEEUBJ7d3Yna/iVPUHAe0f6TCyyMI5Z7U0yun4xHmzt48SUCpSDkAAPY8Bwvyjk/4+r6zimOgsJOU6YAsAAByE6ATmS10ulg7cPSa0vc8lbbdZn1qVmY+NyPnKzj8E1Fyj8RzHMcjNNEqm/GF1SoPFT9RM9LqZys8ZPk8ddoq4V+UFjBVIVoq0AWdM4pp26y5cIvvk9u216Cnxb6yG2cuTBjwQn5SV3SN8MnlMfgyRK1xp7pi+8qWxD+c2qoNJj296WxDS9k6GmGLheAYdJwwyAk3OUzjSrleBnTD1luc4vf5SkHbM9hwYX5cdIHoUqhsO4fGdGw4sDSbXjYmczVsLVl162gEVWp5WI6Gc7R5j6Shu4bgi8bWggi0VTNiD0IPwh2gIgEpVenUsL/ALkGuhtmOb5GcsPTqUnvRdqbXYdNFIsCefHpI+060cSykHja9gdRrxnn4OK2Z7OyMn7kTabeJqN/j6QrKQq3sAVyk2KnrrrEb24+hUSguHZmCCpfPfMM2WwJPHhG9DaCk6jLfNodVubWjTa1JQQaYFjfUcDbp8REZvOGhKpYzFkao1HnNJ9G1O1CoetT6CZwBqPOah6O0/yp/wC432nseBXvSO18So6Ux8yZVmcm2Yk24XJNvK8svpC/V/8AjX7ytWkZU2FaHBBIArRUE64agXYKouToBDeNyxTbwh5sbZprvb9o1Y+H9ZfaVMKAFFgBYCN9l4AUUCjU/uPUx4BOLqb/AKktuD6nRaVUQ35fIAIsCJEWJrG4xSiR28uF7TDvbiveHu/4ZJrBXAyNfhY3iEvGaaNW9KUGjKLReHS7AdSILR/sDD566DxE+ifB8pjBf9tN2eDbwp2+VvvJTdD9NT8pAb+VstDL7RA/58JYN0P0yeUPoq7JlhMl34S2IPvmtmZdv8lqwPnA6K9h1QrZgR48ob7PvqhvF4Mm3q3E701B9Vsh6SkIpkZTrcTumNa1m7wj+qSPzVuOFxIipxNuEoOmMKGxQW01HjG06WibSAK0KKgEpCXGzqLInfNNygJJBNMk34nlwjDF7NqU7llOUErmGq3BIPlwk/gcQq4ch9M9GykjS6l9L9dRCwx/ExHEgXZlv3SCBl063vNNWyi2dB0Rko45ZVbRJEtOP2OnaM1VsqsrH8MCwK5ATbpcnSQ+0NmdmodXV0JtmU8+hHIz2jdGRrWaecN+iNXiPMTUPR5+l/8AI0zG3DzE0r0ctfDuOlRvmAZ7muyvekJf81501+8rFpbvSRTtiKZ60/ox/rKlIwgrQWirQwJChWlp3OwejVT/ACr/APX1ErEu+6v6cfzN9ZqayTVex0fS4KV+X0iXhiCGJxj6YMCLAiQJ0EM82xSiRm8+OFKiR+5+6PuZJVKoRSzGwAufdM82xtA16hY8OCjoJsaSn6k89I5uuv8Apwx2yPtLPuHhc1Yt7IlZtND3HwmSiXPFj8hO3+x8+RPpAr3emg5AsffYD7y57ofpkmaby4ntMQ55A5R7v7zS9z/0yeUsuSx4JszNvSHT/EU+c0mUD0ipqpkYKhgVP7WsehjgsP8AqL7xGmGoZudjO/aOmjDMPGZEFqrfsOYdDE1AjaOMh6wlZXPcOQ9Lzo7MNKi5l6iCDLEbPK6izDwjMiSNZgovTY2PEGMDAEwQ7QWgE7slm7KyPwzZ0qDMhsLiw4i8d4eqQS3dV3fKy+tZmAyA/wANrnzEb7DpulF6iqHBvpxJtyI6c5zrV2DHMmQl0qJe+UFjqznwI0H8RmjJZlJHTreIRbO1N2W6tmyoXZWbU2PZtlP8QtrE7xlCrmllKlqRutrXtUHLnO74ZkuaNQsS7MGsDdiMpp+PKRePxWam6tQ7N8yFyoIXS9rjkdTJBZmmhY8QaZDMPqJoHo1qd2uvRkb4gj7CUBvvLh6O69sRUX2k/wBpv950Dljv0mUfyH/7i/HKR95Rpp2/2Gz4Un2GVvqD9ZmMjCBDghgSFBaXfdb9OP5m+spMuu6x/AHgzTT132zqek/e/pkwIoRMWJxz6JilnRYhRI/bm0hRp6eu2ij7yxg5vCNe2xQi5Mh97NqXPZIdB65+0rJima5udSeMKd+qpVx8UfL3Wu2bkzphqJZgo5m006uww2FP8KfO0qW5Oz89XORosk9/sdZVpDixufIf3+k9FyeTKQxJJJ4m5PmeM1zc/wDTJMiE1zc79Mv/ADlI+SrgnJSPSKndUy5GpIvbOAWutmmTRMmQhrcI6pbQNrNqJN7V3SdNaeolar4dkNmBHugg8FBanqmx6QhVqU7rxEYAxxh8aV8fOAcaz5iTa0QY/cU3FwcrdI3r4Vl8usAbQQ4LQCb2TijkWnmKAs134AG6ka9eIkjjqwFOoKoVc+ihe81wbkX8muPOM9hh2phUynvPdXFwbBdL8p1oVezcZad0sGIvezMMthflcTnzXveDqVt/TWeDqMKMMiuajZFa6DLxzAkq3Q8gfGMdpVe0oXNS5QUwUtZgeBz9RHNRzUz06zCiqsoIGoIfU973aHxtBt2knZ1CgKnPdjxDWIGp+B90kf1LPJlP9L8eMFUaTO7GK7PF02PAtlP+rSQ5E6k2NxxBBHnynROQbNtLDdrSemf3KV95GnzmMOpBIPEaHzE2XZeLFWklQfuUHyPP53mcb6bO7LEsQO7U748z6w+P1lfAICHDAh2mJQgJKbH2saFxbMp4jhY9RI0QwJjOCmsS4PSu2VcvKLwy1pvQnNG+IM7pvNR55h7pUAJI7N2LVr6ounDMdBfpNZ6Ko3V6nf8A5E7id6EA/DBY+IsJAhauKqXsWY/ADwk5gd2QvZ1HOYXJqL0Av/QyUrrSQFCwpAiqoN7W9WetWnhXujXv1Vlu0mRGzd2hqahzEECyEfM8pXMRQIqMgGoYi3HnLFRxyUsy4dS4077kgX1ucvOFursw1qzVKmoBJJ6m89crg8HF8lp3ewIw9AX0JFzM+29j+2rM3K9l8hL1vbjSlLJT1d9BbkOZlb2TuhUqWNTuiZcIx5K5SpljZRfymt7p0yuHUMLGcdm7ApURoLnqZMILcJOzLIkmIYRUIzMxOZEY47ZNOqO8vvEkIUgKHtbcxluaRuOkquJwj0zZ1ImzRtjdnU6wtUUHx5xgGNxzh8ay6cR0Mte2NyiLtQN/A8ZUcThXpmzqVPiJAdzkcDk1+A8TOT4RgLgXHURuI6wuOanoNR0gEjsLEBRYMquGuA/qsCLEX5cJII1VTZQtzkuDrcktoPdc38JDWp1Sdcjcr8DE56tEqdSAQRqSDlvpfyJ+M1rKG3lG3VqfFKLLAcAHpkU2Ut3SMw1sEygMOXPykRtzQuhBUDs2B1ILWym3IAj/AGxVPaCvWaqW7PuAW4k24hT14R/jCrUK7odCFy+QJN/izD3TwSlCS8jak42RfjsVBhOj8YhhOtUa+6dA5JffR3tC9N6JOqHMv8rcR7j9ZJb5bJ7ehdRd6d2XqRpmX5CZ9sLaJw9ZKg4A2YdVPGa/ScMAym4IBB6g8JUDErQ5ZN8th9hU7SmPw3JOnBW5jyPKVyRlDpoSbAEnkBqZM7P3eqPc1fwlFrlgbm4uMo5xzuiyoK7uSuRE7wUMy3Y3ygx5s/eOki1cxrG9QMmoLkZbWLctYwDtgd36RUBSTUzkoW7txTYXGWOsdUoqys9YIKdWoTTHFjcEd0eEquO2y9QgqOzCs7JlJzDPa9258JGuxJuePWMAsVTblStmWn3FKlWuddWLX+cjq9YXzM2diTe//NI1wlCo5tTDG/G0tGydymbWuco9kcZg02z0UlFbLcg8IKldwlMWv0mnbI2WKNMKPf4mJ2dsqnRH4agHrzkgJVHBJScuTk2CTNmIuepnXLDglIFaHBDtKDjCgvCvMjEBEKGYUAEKKhWgBCNsds+nWFqqg+POOYLSAoe2NyWW7Yc5x7POVOvRZDZwQRyOk2gGM9o7KpYgWqqCfaGhEAx+OsPtBlFuI6GWDbO5lSndqH4i9P3D3c5VqiEGxBB6ESAeUqKONGVWHW+ug0+N5zqipTuDwKlb8RYm+h5RrHK4xspU6ixAB5eUNJ8hNrgaETrVHDynJp2rDh5QTsQBL3uHtu4/w9Q6jWkTzHNfdylFEVTcqQVJBBBBHEEc4KbPicOtRSlQXUixBma7xbtvhjmW70zwa2o8G6S37r7xLiFyOQKoGo9rxX7yfZQRYi4PEHhKQxVXIBAJAPEA8bcLwppG09yaVUlqV6Z6DVfhynPZe49NDesxqHoNF/vIylHwOzalY2poW8bafGW7Ze440Ndv9K/cy5YfDqgsihR4C07Wkx8lGmC2fTpC1NQv1jqKAgtBQrQ4cKACHChyAKHBBKBtDggmRiFCijCgBXghw4AUKHDMAK0K0OCAFI3a2wqOIH4i2b210b+8k4DAMy2zulWo3ZB2qdVHeHmsrrCbhbSU7fvZ9MUxUCAP7Q0PykZDPzOtb9vlObTrW4L5QBAh2hLNM3O2ZSFEVOzXOT6x1PuvwgpVNibs4iqQwBpAah2uD5gcZqOBoFUAqNnYDVrWv7ooc4uUBsYi0UYUAK0O0MQSFCtAIcEhQWgtDEKAFDEOFABBBBA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517"/>
            <a:ext cx="2438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8337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err="1" smtClean="0">
                <a:latin typeface="Arial Unicode MS" pitchFamily="34" charset="-128"/>
              </a:rPr>
              <a:t>Fenomika</a:t>
            </a:r>
            <a:r>
              <a:rPr lang="pl-PL" dirty="0" smtClean="0">
                <a:latin typeface="Arial Unicode MS" pitchFamily="34" charset="-128"/>
              </a:rPr>
              <a:t> </a:t>
            </a:r>
            <a:r>
              <a:rPr lang="pl-PL" dirty="0" err="1" smtClean="0">
                <a:latin typeface="Arial Unicode MS" pitchFamily="34" charset="-128"/>
              </a:rPr>
              <a:t>neurokognitywna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24744"/>
            <a:ext cx="3974976" cy="5472608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Fenotypy można opisywać na wielu poziomach, </a:t>
            </a:r>
            <a:br>
              <a:rPr lang="pl-PL" sz="2400" dirty="0" smtClean="0"/>
            </a:br>
            <a:r>
              <a:rPr lang="pl-PL" sz="2400" dirty="0" smtClean="0"/>
              <a:t>tu wyróżniłem siedem, którymi zajmuje się: </a:t>
            </a:r>
          </a:p>
          <a:p>
            <a:pPr marL="0" indent="0">
              <a:buNone/>
            </a:pPr>
            <a:r>
              <a:rPr lang="pl-PL" sz="2400" dirty="0" smtClean="0"/>
              <a:t>pedagogika, </a:t>
            </a:r>
            <a:br>
              <a:rPr lang="pl-PL" sz="2400" dirty="0" smtClean="0"/>
            </a:br>
            <a:r>
              <a:rPr lang="pl-PL" sz="2400" dirty="0" smtClean="0"/>
              <a:t>psychiatria, psychologia,</a:t>
            </a:r>
            <a:endParaRPr lang="pl-PL" sz="2400" dirty="0"/>
          </a:p>
          <a:p>
            <a:pPr marL="0" indent="0">
              <a:buNone/>
            </a:pPr>
            <a:r>
              <a:rPr lang="pl-PL" sz="2400" dirty="0" smtClean="0"/>
              <a:t>neurofizjologia, </a:t>
            </a:r>
            <a:br>
              <a:rPr lang="pl-PL" sz="2400" dirty="0" smtClean="0"/>
            </a:br>
            <a:r>
              <a:rPr lang="pl-PL" sz="2400" dirty="0" smtClean="0"/>
              <a:t>sieci neuronowe, </a:t>
            </a:r>
          </a:p>
          <a:p>
            <a:pPr marL="0" indent="0">
              <a:buNone/>
            </a:pPr>
            <a:r>
              <a:rPr lang="pl-PL" sz="2400" dirty="0" smtClean="0"/>
              <a:t>biologia, neurobiologia, </a:t>
            </a:r>
          </a:p>
          <a:p>
            <a:pPr marL="0" indent="0">
              <a:buNone/>
            </a:pPr>
            <a:r>
              <a:rPr lang="pl-PL" sz="2400" dirty="0" smtClean="0"/>
              <a:t>biofizyka, biochemia, </a:t>
            </a:r>
            <a:r>
              <a:rPr lang="pl-PL" sz="2400" dirty="0" err="1" smtClean="0"/>
              <a:t>bioinformatyka</a:t>
            </a:r>
            <a:r>
              <a:rPr lang="pl-PL" sz="2400" dirty="0" smtClean="0"/>
              <a:t>. </a:t>
            </a:r>
            <a:endParaRPr lang="pl-PL" sz="2400" dirty="0"/>
          </a:p>
          <a:p>
            <a:pPr marL="0" indent="0">
              <a:buNone/>
            </a:pPr>
            <a:r>
              <a:rPr lang="pl-PL" sz="2400" dirty="0" err="1" smtClean="0"/>
              <a:t>Fenomika</a:t>
            </a:r>
            <a:r>
              <a:rPr lang="pl-PL" sz="2400" dirty="0" smtClean="0"/>
              <a:t> kognitywna jest  trudniejsza niż </a:t>
            </a:r>
            <a:r>
              <a:rPr lang="pl-PL" sz="2400" dirty="0" err="1" smtClean="0"/>
              <a:t>fenomika</a:t>
            </a:r>
            <a:r>
              <a:rPr lang="pl-PL" sz="2400" dirty="0" smtClean="0"/>
              <a:t> </a:t>
            </a:r>
            <a:r>
              <a:rPr lang="pl-PL" sz="2400" dirty="0" err="1" smtClean="0"/>
              <a:t>neurosychiatryczna</a:t>
            </a:r>
            <a:r>
              <a:rPr lang="pl-PL" sz="2400" dirty="0" smtClean="0"/>
              <a:t>. 	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43" y="1124744"/>
            <a:ext cx="434491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3044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5">
                <a:lumMod val="10000"/>
              </a:schemeClr>
            </a:gs>
            <a:gs pos="65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genów do neuronów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188408" y="5388065"/>
            <a:ext cx="89285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/>
            <a:r>
              <a:rPr lang="pl-PL" sz="2400" dirty="0">
                <a:solidFill>
                  <a:srgbClr val="FFFFFF"/>
                </a:solidFill>
                <a:latin typeface="Calibri"/>
              </a:rPr>
              <a:t>Geny =&gt; Białka =&gt; Receptory, kanały jonowe, synapsy </a:t>
            </a:r>
            <a:br>
              <a:rPr lang="pl-PL" sz="2400" dirty="0">
                <a:solidFill>
                  <a:srgbClr val="FFFFFF"/>
                </a:solidFill>
                <a:latin typeface="Calibri"/>
              </a:rPr>
            </a:br>
            <a:r>
              <a:rPr lang="pl-PL" sz="2400" b="1" dirty="0">
                <a:solidFill>
                  <a:srgbClr val="FFC000"/>
                </a:solidFill>
                <a:latin typeface="Calibri"/>
              </a:rPr>
              <a:t>=&gt; własności neuronów, własności </a:t>
            </a:r>
            <a:r>
              <a:rPr lang="pl-PL" sz="2400" b="1" dirty="0" smtClean="0">
                <a:solidFill>
                  <a:srgbClr val="FFC000"/>
                </a:solidFill>
                <a:latin typeface="Calibri"/>
              </a:rPr>
              <a:t>sieci =&gt;</a:t>
            </a:r>
            <a:r>
              <a:rPr lang="pl-PL" sz="2400" b="1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Calibri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neurodynamika =&gt; fenotyp 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kognitywny, 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zaburzenia zachowania!</a:t>
            </a:r>
            <a:endParaRPr lang="pl-PL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73" y="1556792"/>
            <a:ext cx="2857500" cy="380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362325" cy="2486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42330"/>
            <a:ext cx="2857500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4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neuronów do zachowania</a:t>
            </a:r>
          </a:p>
        </p:txBody>
      </p: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25438" y="5661025"/>
            <a:ext cx="87106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/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Geny =&gt; Białka =&gt; Receptory, kanały jonowe, synapsy </a:t>
            </a:r>
            <a:br>
              <a:rPr lang="pl-PL" sz="2400" dirty="0" smtClean="0">
                <a:solidFill>
                  <a:srgbClr val="FFFFFF"/>
                </a:solidFill>
                <a:latin typeface="Calibri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=&gt; własności neuronów, własności sieci</a:t>
            </a:r>
          </a:p>
          <a:p>
            <a:pPr algn="ctr" eaLnBrk="1" hangingPunct="1"/>
            <a:r>
              <a:rPr lang="pl-PL" sz="2400" b="1" dirty="0" smtClean="0">
                <a:solidFill>
                  <a:srgbClr val="FFC000"/>
                </a:solidFill>
                <a:latin typeface="Calibri"/>
              </a:rPr>
              <a:t>=&gt; neurodynamika 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=&gt; fenotyp kognitywny, </a:t>
            </a:r>
            <a:r>
              <a:rPr lang="pl-PL" sz="2400" dirty="0" smtClean="0">
                <a:solidFill>
                  <a:srgbClr val="FFFF00"/>
                </a:solidFill>
                <a:latin typeface="Calibri"/>
              </a:rPr>
              <a:t>możliwości rozwoju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!</a:t>
            </a:r>
            <a:endParaRPr lang="pl-PL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736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83973"/>
            <a:ext cx="2857500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72816"/>
            <a:ext cx="1143000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69" y="1772816"/>
            <a:ext cx="1447800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Plan 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2085"/>
            <a:ext cx="8382000" cy="4570065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dirty="0" smtClean="0"/>
              <a:t>Strategia i wizja rozwoju naszego regionu.</a:t>
            </a:r>
          </a:p>
          <a:p>
            <a:pPr eaLnBrk="1" hangingPunct="1">
              <a:defRPr/>
            </a:pPr>
            <a:r>
              <a:rPr lang="pl-PL" sz="2400" dirty="0" smtClean="0"/>
              <a:t>W idealnym świecie … </a:t>
            </a:r>
          </a:p>
          <a:p>
            <a:pPr eaLnBrk="1" hangingPunct="1">
              <a:defRPr/>
            </a:pPr>
            <a:r>
              <a:rPr lang="pl-PL" sz="2400" dirty="0" err="1" smtClean="0"/>
              <a:t>Fenomika</a:t>
            </a:r>
            <a:r>
              <a:rPr lang="pl-PL" sz="2400" dirty="0" smtClean="0"/>
              <a:t> </a:t>
            </a:r>
            <a:r>
              <a:rPr lang="pl-PL" sz="2400" dirty="0" err="1" smtClean="0"/>
              <a:t>neurokognitywna</a:t>
            </a:r>
            <a:r>
              <a:rPr lang="pl-PL" sz="2400" dirty="0" smtClean="0"/>
              <a:t>, czyli co i skąd o sobie wiemy?</a:t>
            </a:r>
          </a:p>
          <a:p>
            <a:pPr eaLnBrk="1" hangingPunct="1">
              <a:defRPr/>
            </a:pPr>
            <a:r>
              <a:rPr lang="pl-PL" sz="2400" dirty="0" smtClean="0"/>
              <a:t>Percepcja, świadomość, wola.</a:t>
            </a:r>
          </a:p>
          <a:p>
            <a:pPr eaLnBrk="1" hangingPunct="1">
              <a:defRPr/>
            </a:pPr>
            <a:r>
              <a:rPr lang="pl-PL" sz="2400" dirty="0" err="1" smtClean="0"/>
              <a:t>Memy</a:t>
            </a:r>
            <a:r>
              <a:rPr lang="pl-PL" sz="2400" dirty="0" smtClean="0"/>
              <a:t> w mózgach i teorie spiskowe.  </a:t>
            </a:r>
          </a:p>
          <a:p>
            <a:pPr eaLnBrk="1" hangingPunct="1">
              <a:defRPr/>
            </a:pPr>
            <a:r>
              <a:rPr lang="pl-PL" sz="2400" dirty="0" smtClean="0"/>
              <a:t>Konsekwencje i marzenia. </a:t>
            </a:r>
          </a:p>
          <a:p>
            <a:pPr eaLnBrk="1" hangingPunct="1">
              <a:defRPr/>
            </a:pPr>
            <a:endParaRPr lang="pl-PL" sz="2400" dirty="0"/>
          </a:p>
          <a:p>
            <a:pPr marL="0" indent="0" eaLnBrk="1" hangingPunct="1">
              <a:buNone/>
              <a:defRPr/>
            </a:pPr>
            <a:r>
              <a:rPr lang="pl-PL" sz="2400" dirty="0" err="1" smtClean="0"/>
              <a:t>You</a:t>
            </a:r>
            <a:r>
              <a:rPr lang="pl-PL" sz="2400" dirty="0" smtClean="0"/>
              <a:t> </a:t>
            </a:r>
            <a:r>
              <a:rPr lang="pl-PL" sz="2400" dirty="0" err="1" smtClean="0"/>
              <a:t>may</a:t>
            </a:r>
            <a:r>
              <a:rPr lang="pl-PL" sz="2400" dirty="0" smtClean="0"/>
              <a:t> </a:t>
            </a:r>
            <a:r>
              <a:rPr lang="pl-PL" sz="2400" dirty="0" err="1" smtClean="0"/>
              <a:t>say</a:t>
            </a:r>
            <a:r>
              <a:rPr lang="pl-PL" sz="2400" dirty="0" smtClean="0"/>
              <a:t> </a:t>
            </a:r>
            <a:r>
              <a:rPr lang="pl-PL" sz="2400" dirty="0" err="1" smtClean="0"/>
              <a:t>that</a:t>
            </a:r>
            <a:r>
              <a:rPr lang="pl-PL" sz="2400" dirty="0" smtClean="0"/>
              <a:t> </a:t>
            </a:r>
            <a:r>
              <a:rPr lang="pl-PL" sz="2400" dirty="0" err="1" smtClean="0"/>
              <a:t>I’m</a:t>
            </a:r>
            <a:r>
              <a:rPr lang="pl-PL" sz="2400" dirty="0" smtClean="0"/>
              <a:t> a </a:t>
            </a:r>
            <a:r>
              <a:rPr lang="pl-PL" sz="2400" dirty="0" err="1" smtClean="0"/>
              <a:t>dreamer</a:t>
            </a:r>
            <a:r>
              <a:rPr lang="pl-PL" sz="2400" dirty="0" smtClean="0"/>
              <a:t> … </a:t>
            </a:r>
          </a:p>
          <a:p>
            <a:pPr marL="0" indent="0" eaLnBrk="1" hangingPunct="1">
              <a:buNone/>
              <a:defRPr/>
            </a:pPr>
            <a:r>
              <a:rPr lang="pl-PL" sz="2400" dirty="0" smtClean="0"/>
              <a:t>But </a:t>
            </a:r>
            <a:r>
              <a:rPr lang="pl-PL" sz="2400" dirty="0" err="1" smtClean="0"/>
              <a:t>I’m</a:t>
            </a:r>
            <a:r>
              <a:rPr lang="pl-PL" sz="2400" dirty="0" smtClean="0"/>
              <a:t> not the </a:t>
            </a:r>
            <a:r>
              <a:rPr lang="pl-PL" sz="2400" dirty="0" err="1" smtClean="0"/>
              <a:t>only</a:t>
            </a:r>
            <a:r>
              <a:rPr lang="pl-PL" sz="2400" dirty="0" smtClean="0"/>
              <a:t> one. </a:t>
            </a:r>
            <a:endParaRPr lang="pl-PL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07633"/>
            <a:ext cx="203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4698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6480075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Równowaga biochemiczna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268413"/>
            <a:ext cx="80645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Niepewność, strach =&gt; aktywacja ciała migdałowatego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pl-PL" sz="2400" dirty="0" smtClean="0">
                <a:effectLst/>
                <a:latin typeface="Calibri" pitchFamily="34" charset="0"/>
              </a:rPr>
              <a:t>=&gt; aktywacja osi </a:t>
            </a:r>
            <a:r>
              <a:rPr lang="pl-PL" sz="2400" dirty="0" err="1" smtClean="0">
                <a:effectLst/>
                <a:latin typeface="Calibri" pitchFamily="34" charset="0"/>
              </a:rPr>
              <a:t>podwzgórze-przysadka-nadnercza</a:t>
            </a:r>
            <a:r>
              <a:rPr lang="pl-PL" sz="2400" dirty="0" smtClean="0">
                <a:effectLst/>
                <a:latin typeface="Calibri" pitchFamily="34" charset="0"/>
              </a:rPr>
              <a:t> (HPA): 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pl-PL" sz="2400" dirty="0" smtClean="0">
                <a:effectLst/>
                <a:latin typeface="Calibri" pitchFamily="34" charset="0"/>
              </a:rPr>
              <a:t>wydzielanie kortykotropiny (CRT) =&gt; aktywacja przysadki i ACTH =&gt; kortyzol wydzielany z nadnerczy =&gt; neurotransmitery (adrenalina, noradrenalina, dopamina).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Czemu lubimy się bać? W ten sposób uczymy się większej elastyczności reakcji organizmu! Byle nie za długo …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Krótkoterminowo: kortyzol zwiększa poziom cukru we krwi, zwiększa koncentrację receptorów kortyzolu, wspomaga uczenie zwiększając plastyczność mózgu w hipokampie i ciele migdałowatym (pamięć nieprzyjemnych zdarzeń).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Długoterminowo: nadprodukcja kortyzolu, </a:t>
            </a:r>
            <a:r>
              <a:rPr lang="pl-PL" sz="2400" dirty="0" err="1" smtClean="0">
                <a:effectLst/>
                <a:latin typeface="Calibri" pitchFamily="34" charset="0"/>
              </a:rPr>
              <a:t>hipermetabolizm</a:t>
            </a:r>
            <a:r>
              <a:rPr lang="pl-PL" sz="2400" dirty="0" smtClean="0">
                <a:effectLst/>
                <a:latin typeface="Calibri" pitchFamily="34" charset="0"/>
              </a:rPr>
              <a:t> mózgu, przewlekły stres, osłabienie układu odpornościowego i wzrostu.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Wysoki poziom oksytocyny zmniejsza reakcje stresowe. </a:t>
            </a:r>
          </a:p>
        </p:txBody>
      </p:sp>
      <p:pic>
        <p:nvPicPr>
          <p:cNvPr id="23554" name="Picture 2" descr="https://encrypted-tbn2.gstatic.com/images?q=tbn:ANd9GcR8NZgCi2bYVQ3LNyqlGb8BDRbv6PAd_NySmcNJJb8UNsoKzkQ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79" y="-603448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395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Struktura i funkcja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52" y="1052738"/>
            <a:ext cx="75057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9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2" y="238808"/>
            <a:ext cx="7772400" cy="792162"/>
          </a:xfrm>
          <a:effectLst/>
        </p:spPr>
        <p:txBody>
          <a:bodyPr/>
          <a:lstStyle/>
          <a:p>
            <a:pPr eaLnBrk="1" hangingPunct="1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Erozja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11560" y="938246"/>
            <a:ext cx="82137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spcAft>
                <a:spcPts val="0"/>
              </a:spcAft>
              <a:buClr>
                <a:srgbClr val="FFCC66"/>
              </a:buClr>
              <a:buSzPct val="115000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„Skąd się biorą skłonności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?” – zapytał król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Milinda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buddyjskiego mędrca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Nagasenę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(Dialogi króla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Milindy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ok. 400 r.).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N–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Kiedy pada deszcz, dokąd płynie woda? </a:t>
            </a:r>
            <a:b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M–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Będzie płynąć po pochyłościach gruntu. </a:t>
            </a:r>
            <a:b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N–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A gdyby deszcz spadł ponownie, dokąd by płynęła woda? </a:t>
            </a:r>
            <a:b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M–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Płynęłaby w tym samym kierunku, co pierwsza woda. </a:t>
            </a:r>
          </a:p>
          <a:p>
            <a:pPr>
              <a:spcAft>
                <a:spcPts val="0"/>
              </a:spcAft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Nowe buduje się na wyuczonym, </a:t>
            </a:r>
            <a:r>
              <a:rPr lang="pl-PL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kolejność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nauki jest ważna.</a:t>
            </a:r>
            <a:endParaRPr lang="pl-PL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8" y="3652618"/>
            <a:ext cx="60007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25438"/>
            <a:ext cx="7065962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Zabawki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363663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4464050"/>
            <a:ext cx="2857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2862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841375"/>
            <a:ext cx="2381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71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Neuronalny determinizm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11188" y="4257675"/>
            <a:ext cx="82137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</a:pPr>
            <a:r>
              <a:rPr lang="pl-PL" sz="2400" b="1" dirty="0">
                <a:latin typeface="Calibri" pitchFamily="34" charset="0"/>
                <a:cs typeface="Calibri" pitchFamily="34" charset="0"/>
              </a:rPr>
              <a:t>Ogranicza nas genetyczny i neuronalny determinizm. </a:t>
            </a: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Calibri" pitchFamily="34" charset="0"/>
                <a:cs typeface="Calibri" pitchFamily="34" charset="0"/>
              </a:rPr>
              <a:t>Neuronalny determinizm: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wynik doświadczeń życiowych, wychowania, prania mózgu, jak i predyspozycji. </a:t>
            </a:r>
            <a:br>
              <a:rPr lang="pl-PL" sz="2400" dirty="0">
                <a:latin typeface="Calibri" pitchFamily="34" charset="0"/>
                <a:cs typeface="Calibri" pitchFamily="34" charset="0"/>
              </a:rPr>
            </a:br>
            <a:r>
              <a:rPr lang="pl-PL" sz="2400" dirty="0">
                <a:latin typeface="Calibri" pitchFamily="34" charset="0"/>
                <a:cs typeface="Calibri" pitchFamily="34" charset="0"/>
              </a:rPr>
              <a:t>„Przychodzi mi do głowy” = aktywność neuronalna. </a:t>
            </a:r>
          </a:p>
          <a:p>
            <a:pPr>
              <a:spcAft>
                <a:spcPts val="1200"/>
              </a:spcAft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Genetyczny determinizm tylko częściowo wpływa na neuronalny. 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049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109663"/>
            <a:ext cx="42862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994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sz="4000" dirty="0" err="1" smtClean="0">
                <a:latin typeface="Arial Unicode MS" pitchFamily="34" charset="-128"/>
              </a:rPr>
              <a:t>Konektom</a:t>
            </a:r>
            <a:endParaRPr lang="pl-PL" sz="4000" dirty="0">
              <a:latin typeface="Arial Unicode MS" pitchFamily="34" charset="-128"/>
            </a:endParaRP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96975"/>
            <a:ext cx="84264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pole tekstowe 1"/>
          <p:cNvSpPr txBox="1">
            <a:spLocks noChangeArrowheads="1"/>
          </p:cNvSpPr>
          <p:nvPr/>
        </p:nvSpPr>
        <p:spPr bwMode="auto">
          <a:xfrm>
            <a:off x="371475" y="5569585"/>
            <a:ext cx="83042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Tx/>
              <a:buSzTx/>
            </a:pP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Cel: 1000 regionów, których aktywacja pozwoli scharakteryzować stan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mózgu. Pojęcie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= </a:t>
            </a:r>
            <a:r>
              <a:rPr lang="pl-PL" sz="2400" dirty="0" err="1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kwazistabilny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stan, częściowo podobny do kojarzonych z nim pojęć. </a:t>
            </a:r>
            <a:endParaRPr lang="en-US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9365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01625"/>
            <a:ext cx="748883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Rozwój sieci podstawowej (DMN)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08" y="980728"/>
            <a:ext cx="641985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1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7" descr="chsq_bg_language_landscape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3" y="0"/>
            <a:ext cx="8764587" cy="6858000"/>
          </a:xfrm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6334472" cy="685800"/>
          </a:xfrm>
          <a:effectLst/>
        </p:spPr>
        <p:txBody>
          <a:bodyPr/>
          <a:lstStyle/>
          <a:p>
            <a:pPr eaLnBrk="1" hangingPunct="1"/>
            <a:r>
              <a:rPr lang="pl-PL" dirty="0" smtClean="0"/>
              <a:t>Język (165 eksperymentów)</a:t>
            </a: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16016" y="6093296"/>
            <a:ext cx="41742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/>
            <a:r>
              <a:rPr lang="pl-PL" sz="2000" dirty="0" smtClean="0">
                <a:solidFill>
                  <a:schemeClr val="tx1"/>
                </a:solidFill>
                <a:effectLst/>
              </a:rPr>
              <a:t>Sieci funkcjonalne</a:t>
            </a:r>
          </a:p>
          <a:p>
            <a:pPr eaLnBrk="1" hangingPunct="1"/>
            <a:r>
              <a:rPr lang="pl-PL" sz="2000" dirty="0" smtClean="0">
                <a:solidFill>
                  <a:schemeClr val="tx1"/>
                </a:solidFill>
                <a:effectLst/>
              </a:rPr>
              <a:t>M. Anderson, BBS 2010</a:t>
            </a:r>
            <a:endParaRPr lang="en-US" sz="2000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6338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pl-PL" sz="4000" b="0" dirty="0" smtClean="0">
                <a:solidFill>
                  <a:srgbClr val="FFCC00"/>
                </a:solidFill>
                <a:latin typeface="Calibri" pitchFamily="34" charset="0"/>
              </a:rPr>
              <a:t>Kontrasty fonetyczne</a:t>
            </a:r>
            <a:endParaRPr lang="en-US" sz="4000" b="0" dirty="0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3313112" cy="5399087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pl-PL" sz="2400" b="0" dirty="0" smtClean="0">
                <a:effectLst/>
                <a:latin typeface="Calibri" pitchFamily="34" charset="0"/>
              </a:rPr>
              <a:t>Sylaba </a:t>
            </a:r>
            <a:r>
              <a:rPr lang="en-US" sz="240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la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pl-PL" sz="2400" b="0" dirty="0" smtClean="0">
                <a:effectLst/>
                <a:latin typeface="Calibri" pitchFamily="34" charset="0"/>
              </a:rPr>
              <a:t>w 15 </a:t>
            </a:r>
            <a:r>
              <a:rPr lang="pl-PL" sz="2400" b="0" dirty="0" err="1" smtClean="0">
                <a:effectLst/>
                <a:latin typeface="Calibri" pitchFamily="34" charset="0"/>
              </a:rPr>
              <a:t>krokah</a:t>
            </a:r>
            <a:r>
              <a:rPr lang="pl-PL" sz="2400" b="0" dirty="0" smtClean="0">
                <a:effectLst/>
                <a:latin typeface="Calibri" pitchFamily="34" charset="0"/>
              </a:rPr>
              <a:t> stopniowo staje się </a:t>
            </a:r>
            <a:r>
              <a:rPr lang="en-US" sz="2400" b="0" dirty="0" err="1" smtClean="0">
                <a:solidFill>
                  <a:srgbClr val="FFC000"/>
                </a:solidFill>
                <a:effectLst/>
                <a:latin typeface="Calibri" pitchFamily="34" charset="0"/>
              </a:rPr>
              <a:t>ra</a:t>
            </a:r>
            <a:r>
              <a:rPr lang="pl-PL" sz="2400" b="0" dirty="0" smtClean="0">
                <a:solidFill>
                  <a:srgbClr val="FFC000"/>
                </a:solidFill>
                <a:effectLst/>
                <a:latin typeface="Calibri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pl-PL" sz="2400" b="0" dirty="0" smtClean="0">
                <a:effectLst/>
                <a:latin typeface="Calibri" pitchFamily="34" charset="0"/>
              </a:rPr>
              <a:t>Granica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pl-PL" sz="2400" b="0" dirty="0" smtClean="0">
                <a:effectLst/>
                <a:latin typeface="Calibri" pitchFamily="34" charset="0"/>
              </a:rPr>
              <a:t>dla nas jest koło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en-US" sz="2400" b="0" dirty="0">
                <a:effectLst/>
                <a:latin typeface="Calibri" pitchFamily="34" charset="0"/>
              </a:rPr>
              <a:t>7, </a:t>
            </a:r>
            <a:r>
              <a:rPr lang="pl-PL" sz="2400" b="0" dirty="0" smtClean="0">
                <a:effectLst/>
                <a:latin typeface="Calibri" pitchFamily="34" charset="0"/>
              </a:rPr>
              <a:t>do porównania dostaje się </a:t>
            </a:r>
            <a:r>
              <a:rPr lang="en-US" sz="2400" b="0" dirty="0" smtClean="0">
                <a:effectLst/>
                <a:latin typeface="Calibri" pitchFamily="34" charset="0"/>
              </a:rPr>
              <a:t>pa</a:t>
            </a:r>
            <a:r>
              <a:rPr lang="pl-PL" sz="2400" b="0" dirty="0" err="1" smtClean="0">
                <a:effectLst/>
                <a:latin typeface="Calibri" pitchFamily="34" charset="0"/>
              </a:rPr>
              <a:t>ry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pl-PL" sz="2400" b="0" dirty="0" smtClean="0">
                <a:effectLst/>
                <a:latin typeface="Calibri" pitchFamily="34" charset="0"/>
              </a:rPr>
              <a:t>dźwięków </a:t>
            </a:r>
            <a:r>
              <a:rPr lang="en-US" sz="2400" b="0" dirty="0" smtClean="0">
                <a:effectLst/>
                <a:latin typeface="Calibri" pitchFamily="34" charset="0"/>
              </a:rPr>
              <a:t>(k,k+4)</a:t>
            </a:r>
            <a:r>
              <a:rPr lang="pl-PL" sz="2400" b="0" dirty="0" smtClean="0">
                <a:effectLst/>
                <a:latin typeface="Calibri" pitchFamily="34" charset="0"/>
              </a:rPr>
              <a:t>, np. 7-3, 7-11, który jest bardziej podobny?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pl-PL" sz="2400" b="0" dirty="0" smtClean="0">
                <a:effectLst/>
                <a:latin typeface="Calibri" pitchFamily="34" charset="0"/>
              </a:rPr>
              <a:t>Japończycy zgadują przypadkowo, amerykanie prawidłowo, ale w 6-8 miesiącu życia nie ma jeszcze różnicy, dopiero w 10-12 jest specjalizacja. </a:t>
            </a:r>
          </a:p>
        </p:txBody>
      </p:sp>
      <p:pic>
        <p:nvPicPr>
          <p:cNvPr id="1822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59" y="1412875"/>
            <a:ext cx="4449763" cy="46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43980"/>
            <a:ext cx="4275138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4952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6 miesięcy, sylaby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56323" name="Symbol zastępczy zawartości 1"/>
          <p:cNvSpPr>
            <a:spLocks noGrp="1"/>
          </p:cNvSpPr>
          <p:nvPr>
            <p:ph idx="1"/>
          </p:nvPr>
        </p:nvSpPr>
        <p:spPr>
          <a:xfrm>
            <a:off x="665163" y="1646237"/>
            <a:ext cx="2466677" cy="4807099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effectLst/>
                <a:latin typeface="Calibri" pitchFamily="34" charset="0"/>
              </a:rPr>
              <a:t>Reakcje na sylaby </a:t>
            </a:r>
            <a:r>
              <a:rPr lang="en-US" sz="2400" dirty="0" err="1" smtClean="0">
                <a:effectLst/>
                <a:latin typeface="Calibri" pitchFamily="34" charset="0"/>
              </a:rPr>
              <a:t>ba</a:t>
            </a:r>
            <a:r>
              <a:rPr lang="en-US" sz="2400" dirty="0" smtClean="0">
                <a:effectLst/>
                <a:latin typeface="Calibri" pitchFamily="34" charset="0"/>
              </a:rPr>
              <a:t>/</a:t>
            </a:r>
            <a:r>
              <a:rPr lang="en-US" sz="2400" dirty="0" err="1" smtClean="0">
                <a:effectLst/>
                <a:latin typeface="Calibri" pitchFamily="34" charset="0"/>
              </a:rPr>
              <a:t>ga</a:t>
            </a:r>
            <a:r>
              <a:rPr lang="en-US" sz="2400" dirty="0" smtClean="0">
                <a:effectLst/>
                <a:latin typeface="Calibri" pitchFamily="34" charset="0"/>
              </a:rPr>
              <a:t>/da </a:t>
            </a:r>
            <a:r>
              <a:rPr lang="pl-PL" sz="2400" dirty="0" smtClean="0">
                <a:effectLst/>
                <a:latin typeface="Calibri" pitchFamily="34" charset="0"/>
              </a:rPr>
              <a:t>w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en-US" sz="2400" dirty="0" smtClean="0">
                <a:effectLst/>
                <a:latin typeface="Calibri" pitchFamily="34" charset="0"/>
              </a:rPr>
              <a:t>3–5 </a:t>
            </a:r>
            <a:r>
              <a:rPr lang="pl-PL" sz="2400" dirty="0" smtClean="0">
                <a:effectLst/>
                <a:latin typeface="Calibri" pitchFamily="34" charset="0"/>
              </a:rPr>
              <a:t>dniu życia wykazują różnice u dzieci z grupy ryzyka i kontrolnej  a wyliczone stąd współczynniki pozwalają przewidywać problemy z czytaniem</a:t>
            </a:r>
            <a:r>
              <a:rPr lang="en-US" sz="2400" dirty="0" smtClean="0">
                <a:effectLst/>
                <a:latin typeface="Calibri" pitchFamily="34" charset="0"/>
              </a:rPr>
              <a:t>.</a:t>
            </a:r>
            <a:endParaRPr lang="pl-PL" sz="2400" dirty="0" smtClean="0">
              <a:effectLst/>
              <a:latin typeface="Calibri" pitchFamily="34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2856"/>
            <a:ext cx="57912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21" y="0"/>
            <a:ext cx="21034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5063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RSI WK-P 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24744"/>
            <a:ext cx="8382000" cy="547260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pl-PL" sz="2400" dirty="0"/>
              <a:t>Celem głównym Regionalnej Strategii Innowacji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Woj. Kujawsko-Pomorskiego na </a:t>
            </a:r>
            <a:r>
              <a:rPr lang="pl-PL" sz="2400" dirty="0"/>
              <a:t>lata </a:t>
            </a:r>
            <a:r>
              <a:rPr lang="pl-PL" sz="2400" dirty="0" smtClean="0"/>
              <a:t>2014-2020</a:t>
            </a:r>
            <a:r>
              <a:rPr lang="pl-PL" sz="2400" dirty="0"/>
              <a:t>,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jest zajęcie </a:t>
            </a:r>
            <a:r>
              <a:rPr lang="pl-PL" sz="2400" dirty="0"/>
              <a:t>miejsca </a:t>
            </a:r>
            <a:r>
              <a:rPr lang="pl-PL" sz="2400" b="1" dirty="0" smtClean="0"/>
              <a:t>w </a:t>
            </a:r>
            <a:r>
              <a:rPr lang="pl-PL" sz="2400" b="1" dirty="0"/>
              <a:t>pierwszej piątce województw </a:t>
            </a:r>
            <a:r>
              <a:rPr lang="pl-PL" sz="2400" b="1" dirty="0" smtClean="0"/>
              <a:t>w </a:t>
            </a:r>
            <a:r>
              <a:rPr lang="pl-PL" sz="2400" b="1" dirty="0"/>
              <a:t>Polsce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pod </a:t>
            </a:r>
            <a:r>
              <a:rPr lang="pl-PL" sz="2400" b="1" dirty="0"/>
              <a:t>względem innowacyjności</a:t>
            </a:r>
            <a:r>
              <a:rPr lang="pl-PL" sz="2400" dirty="0"/>
              <a:t>. </a:t>
            </a:r>
            <a:r>
              <a:rPr lang="pl-PL" sz="2400" dirty="0" smtClean="0"/>
              <a:t>  Dostaniemy ok 1.7 mld Euro. </a:t>
            </a:r>
          </a:p>
          <a:p>
            <a:pPr marL="0" indent="0" eaLnBrk="1" hangingPunct="1">
              <a:buNone/>
              <a:defRPr/>
            </a:pPr>
            <a:r>
              <a:rPr lang="pl-PL" sz="1000" dirty="0"/>
              <a:t/>
            </a:r>
            <a:br>
              <a:rPr lang="pl-PL" sz="1000" dirty="0"/>
            </a:br>
            <a:r>
              <a:rPr lang="pl-PL" sz="2400" dirty="0" smtClean="0"/>
              <a:t>3 cele strategiczne: </a:t>
            </a:r>
          </a:p>
          <a:p>
            <a:r>
              <a:rPr lang="pl-PL" sz="2400" b="1" dirty="0">
                <a:solidFill>
                  <a:srgbClr val="FFC000"/>
                </a:solidFill>
              </a:rPr>
              <a:t>Cel strategiczny I: Ukształtowanie innowacyjnych i kreatywnych postaw społeczności </a:t>
            </a:r>
            <a:r>
              <a:rPr lang="pl-PL" sz="2400" b="1" dirty="0" smtClean="0">
                <a:solidFill>
                  <a:srgbClr val="FFC000"/>
                </a:solidFill>
              </a:rPr>
              <a:t>regionu.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1200" b="1" dirty="0" smtClean="0">
              <a:solidFill>
                <a:srgbClr val="FFC000"/>
              </a:solidFill>
            </a:endParaRPr>
          </a:p>
          <a:p>
            <a:r>
              <a:rPr lang="pl-PL" sz="2400" b="1" dirty="0" smtClean="0"/>
              <a:t>Cel </a:t>
            </a:r>
            <a:r>
              <a:rPr lang="pl-PL" sz="2400" b="1" dirty="0"/>
              <a:t>operacyjny I.1. Rozwój innowacyjnej </a:t>
            </a:r>
            <a:r>
              <a:rPr lang="pl-PL" sz="2400" b="1" dirty="0" smtClean="0"/>
              <a:t>edukacji. </a:t>
            </a:r>
            <a:endParaRPr lang="pl-PL" sz="2400" dirty="0"/>
          </a:p>
          <a:p>
            <a:pPr marL="0" indent="0">
              <a:buNone/>
            </a:pP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2400" dirty="0" smtClean="0"/>
              <a:t>Rozwój </a:t>
            </a:r>
            <a:r>
              <a:rPr lang="pl-PL" sz="2400" dirty="0"/>
              <a:t>innowacyjnej edukacji, </a:t>
            </a:r>
            <a:r>
              <a:rPr lang="pl-PL" sz="2400" dirty="0" smtClean="0"/>
              <a:t>„</a:t>
            </a:r>
            <a:r>
              <a:rPr lang="pl-PL" sz="2400" dirty="0"/>
              <a:t>od przedszkola do matury”. </a:t>
            </a:r>
            <a:endParaRPr lang="pl-PL" sz="2400" dirty="0" smtClean="0"/>
          </a:p>
          <a:p>
            <a:r>
              <a:rPr lang="pl-PL" sz="2400" b="1" dirty="0" smtClean="0"/>
              <a:t>Cel </a:t>
            </a:r>
            <a:r>
              <a:rPr lang="pl-PL" sz="2400" b="1" dirty="0"/>
              <a:t>operacyjny I.2. Rozwój kształcenia kadr dla innowacyjnej </a:t>
            </a:r>
            <a:r>
              <a:rPr lang="pl-PL" sz="2400" b="1" dirty="0" smtClean="0"/>
              <a:t>gospodarki.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01" y="45013"/>
            <a:ext cx="1733196" cy="149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65260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6 miesięcy, sylaby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56323" name="Symbol zastępczy zawartości 1"/>
          <p:cNvSpPr>
            <a:spLocks noGrp="1"/>
          </p:cNvSpPr>
          <p:nvPr>
            <p:ph idx="1"/>
          </p:nvPr>
        </p:nvSpPr>
        <p:spPr>
          <a:xfrm>
            <a:off x="665163" y="1646237"/>
            <a:ext cx="2466677" cy="4807099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effectLst/>
                <a:latin typeface="Calibri" pitchFamily="34" charset="0"/>
              </a:rPr>
              <a:t>Reakcje na sylaby </a:t>
            </a:r>
            <a:r>
              <a:rPr lang="en-US" sz="2400" dirty="0" err="1" smtClean="0">
                <a:effectLst/>
                <a:latin typeface="Calibri" pitchFamily="34" charset="0"/>
              </a:rPr>
              <a:t>ba</a:t>
            </a:r>
            <a:r>
              <a:rPr lang="en-US" sz="2400" dirty="0" smtClean="0">
                <a:effectLst/>
                <a:latin typeface="Calibri" pitchFamily="34" charset="0"/>
              </a:rPr>
              <a:t>/</a:t>
            </a:r>
            <a:r>
              <a:rPr lang="en-US" sz="2400" dirty="0" err="1" smtClean="0">
                <a:effectLst/>
                <a:latin typeface="Calibri" pitchFamily="34" charset="0"/>
              </a:rPr>
              <a:t>ga</a:t>
            </a:r>
            <a:r>
              <a:rPr lang="en-US" sz="2400" dirty="0" smtClean="0">
                <a:effectLst/>
                <a:latin typeface="Calibri" pitchFamily="34" charset="0"/>
              </a:rPr>
              <a:t>/da </a:t>
            </a:r>
            <a:r>
              <a:rPr lang="pl-PL" sz="2400" dirty="0" smtClean="0">
                <a:effectLst/>
                <a:latin typeface="Calibri" pitchFamily="34" charset="0"/>
              </a:rPr>
              <a:t>w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en-US" sz="2400" dirty="0" smtClean="0">
                <a:effectLst/>
                <a:latin typeface="Calibri" pitchFamily="34" charset="0"/>
              </a:rPr>
              <a:t>3–5 </a:t>
            </a:r>
            <a:r>
              <a:rPr lang="pl-PL" sz="2400" dirty="0" smtClean="0">
                <a:effectLst/>
                <a:latin typeface="Calibri" pitchFamily="34" charset="0"/>
              </a:rPr>
              <a:t>dniu życia wykazują różnice u dzieci z grupy ryzyka i kontrolnej  a wyliczone stąd współczynniki pozwalają przewidywać problemy z czytaniem</a:t>
            </a:r>
            <a:r>
              <a:rPr lang="en-US" sz="2400" dirty="0" smtClean="0">
                <a:effectLst/>
                <a:latin typeface="Calibri" pitchFamily="34" charset="0"/>
              </a:rPr>
              <a:t>.</a:t>
            </a:r>
            <a:endParaRPr lang="pl-PL" sz="2400" dirty="0" smtClean="0">
              <a:effectLst/>
              <a:latin typeface="Calibri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521" y="0"/>
            <a:ext cx="21034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1704777"/>
            <a:ext cx="5356225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9340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Dyskryminacja słowo/nie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57347" name="Symbol zastępczy zawartości 1"/>
          <p:cNvSpPr>
            <a:spLocks noGrp="1"/>
          </p:cNvSpPr>
          <p:nvPr>
            <p:ph idx="1"/>
          </p:nvPr>
        </p:nvSpPr>
        <p:spPr>
          <a:xfrm>
            <a:off x="665163" y="1121093"/>
            <a:ext cx="6461035" cy="1052909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effectLst/>
                <a:latin typeface="Calibri" pitchFamily="34" charset="0"/>
              </a:rPr>
              <a:t>Dzieci w wieku 9-12 lat, w teście odróżniania czy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pl-PL" sz="2400" dirty="0" smtClean="0">
                <a:effectLst/>
                <a:latin typeface="Calibri" pitchFamily="34" charset="0"/>
              </a:rPr>
              <a:t>słyszane słowo ma sens czy tylko jest podobne; </a:t>
            </a:r>
            <a:br>
              <a:rPr lang="pl-PL" sz="2400" dirty="0" smtClean="0">
                <a:effectLst/>
                <a:latin typeface="Calibri" pitchFamily="34" charset="0"/>
              </a:rPr>
            </a:br>
            <a:r>
              <a:rPr lang="pl-PL" sz="2400" dirty="0" smtClean="0">
                <a:effectLst/>
                <a:latin typeface="Calibri" pitchFamily="34" charset="0"/>
              </a:rPr>
              <a:t>silne P300 wskazuje na długi czas decyzji.</a:t>
            </a:r>
            <a:endParaRPr lang="en-US" sz="2400" dirty="0" smtClean="0">
              <a:effectLst/>
              <a:latin typeface="Calibri" pitchFamily="34" charset="0"/>
            </a:endParaRP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27" y="2205211"/>
            <a:ext cx="71056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98" y="14868"/>
            <a:ext cx="20193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9787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Słownictwo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58371" name="Symbol zastępczy zawartości 1"/>
          <p:cNvSpPr>
            <a:spLocks noGrp="1"/>
          </p:cNvSpPr>
          <p:nvPr>
            <p:ph idx="1"/>
          </p:nvPr>
        </p:nvSpPr>
        <p:spPr>
          <a:xfrm>
            <a:off x="665163" y="1223963"/>
            <a:ext cx="8228012" cy="13049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>
                <a:effectLst/>
              </a:rPr>
              <a:t>Matki mówiące więcej do swoich dzieci maja wielki wpływ na przyswajanie sobie nowych wyrazów.</a:t>
            </a:r>
            <a:endParaRPr lang="en-US" smtClean="0">
              <a:effectLst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2168525"/>
            <a:ext cx="57150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3621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Słownictwo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59395" name="Symbol zastępczy zawartości 1"/>
          <p:cNvSpPr>
            <a:spLocks noGrp="1"/>
          </p:cNvSpPr>
          <p:nvPr>
            <p:ph idx="1"/>
          </p:nvPr>
        </p:nvSpPr>
        <p:spPr>
          <a:xfrm>
            <a:off x="665163" y="1223963"/>
            <a:ext cx="8228012" cy="13049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>
                <a:effectLst/>
              </a:rPr>
              <a:t>Matki mówiące więcej do swoich dzieci maja wielki wpływ na przyswajanie sobie nowych wyrazów.</a:t>
            </a:r>
            <a:endParaRPr lang="en-US" smtClean="0">
              <a:effectLst/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989138"/>
            <a:ext cx="57150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1181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2" y="152402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55" tIns="46029" rIns="92055" bIns="46029"/>
          <a:lstStyle/>
          <a:p>
            <a:pPr eaLnBrk="1" hangingPunct="1">
              <a:defRPr/>
            </a:pPr>
            <a:r>
              <a:rPr lang="pl-PL" dirty="0" smtClean="0"/>
              <a:t>Przestrzeń neuronalna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453438" cy="546100"/>
          </a:xfrm>
        </p:spPr>
        <p:txBody>
          <a:bodyPr lIns="92055" tIns="46029" rIns="92055" bIns="46029"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pl-PL" sz="2400" dirty="0" smtClean="0">
                <a:latin typeface="+mj-lt"/>
              </a:rPr>
              <a:t>Aktywność kory zmysłowej </a:t>
            </a:r>
            <a:r>
              <a:rPr lang="pl-PL" sz="2400" dirty="0" smtClean="0">
                <a:latin typeface="+mj-lt"/>
                <a:sym typeface="Wingdings" pitchFamily="2" charset="2"/>
              </a:rPr>
              <a:t> </a:t>
            </a:r>
            <a:r>
              <a:rPr lang="pl-PL" sz="2400" dirty="0" smtClean="0">
                <a:latin typeface="+mj-lt"/>
              </a:rPr>
              <a:t>wrażenia, myśli.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28627" y="1571627"/>
            <a:ext cx="8501063" cy="495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5" tIns="46029" rIns="92055" bIns="46029"/>
          <a:lstStyle/>
          <a:p>
            <a:pPr>
              <a:buClr>
                <a:srgbClr val="FFCC66"/>
              </a:buClr>
            </a:pPr>
            <a:r>
              <a:rPr lang="pl-PL" sz="2400" dirty="0">
                <a:solidFill>
                  <a:schemeClr val="accent3"/>
                </a:solidFill>
                <a:latin typeface="Calibri" pitchFamily="34" charset="0"/>
              </a:rPr>
              <a:t>Strumienie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informacji </a:t>
            </a:r>
            <a:b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</a:br>
            <a:endParaRPr lang="pl-PL" sz="2400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</a:pP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	kora zmysłowa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  <a:sym typeface="Wingdings" pitchFamily="2" charset="2"/>
              </a:rPr>
              <a:t>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skojarzeniowa </a:t>
            </a:r>
          </a:p>
          <a:p>
            <a:pPr>
              <a:buClr>
                <a:srgbClr val="FFCC66"/>
              </a:buClr>
            </a:pP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/>
            </a:r>
            <a:b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tworzą na tyle stabilne stany w mózgu, że można je odróżnić od szumu, procesów przypadkowych. </a:t>
            </a:r>
          </a:p>
          <a:p>
            <a:pPr>
              <a:buClr>
                <a:srgbClr val="FFCC66"/>
              </a:buClr>
            </a:pPr>
            <a:endParaRPr lang="pl-PL" sz="2400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</a:pP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Korelacja aktywności neuronów w korze V1 z obrazem padającym na siatkówkę jest słaba (~10%), </a:t>
            </a:r>
            <a:r>
              <a:rPr lang="pl-PL" sz="2400" dirty="0">
                <a:solidFill>
                  <a:schemeClr val="accent3"/>
                </a:solidFill>
                <a:latin typeface="Calibri" pitchFamily="34" charset="0"/>
              </a:rPr>
              <a:t>o zmroku jeszcze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mniej, </a:t>
            </a:r>
            <a:b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większość to pobudzenia wewnętrzne, dlatego: </a:t>
            </a:r>
            <a:b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</a:b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/>
            </a:r>
            <a:b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</a:rPr>
              <a:t>Wiesz co widzisz, widzisz co wiesz </a:t>
            </a:r>
            <a:r>
              <a:rPr lang="pl-PL" sz="2400" dirty="0" smtClean="0">
                <a:latin typeface="Calibri" pitchFamily="34" charset="0"/>
              </a:rPr>
              <a:t>(góralka z Zakopanego).</a:t>
            </a:r>
            <a:endParaRPr lang="pl-PL" sz="2400" dirty="0">
              <a:latin typeface="Calibri" pitchFamily="34" charset="0"/>
            </a:endParaRPr>
          </a:p>
          <a:p>
            <a:pPr>
              <a:buClr>
                <a:srgbClr val="FFCC66"/>
              </a:buClr>
            </a:pPr>
            <a:endParaRPr lang="pl-PL" sz="1200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</a:pP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A duchy widać tylko w ciemności …</a:t>
            </a:r>
          </a:p>
        </p:txBody>
      </p:sp>
      <p:pic>
        <p:nvPicPr>
          <p:cNvPr id="6" name="Picture 2" descr="D:\Archive-media\Grafika-Neurobiologia\Glowy+Mozgi\brain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965" y="4869160"/>
            <a:ext cx="8572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73" y="7057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0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2" y="152402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55" tIns="46029" rIns="92055" bIns="46029"/>
          <a:lstStyle/>
          <a:p>
            <a:pPr eaLnBrk="1" hangingPunct="1">
              <a:defRPr/>
            </a:pPr>
            <a:r>
              <a:rPr lang="pl-PL" dirty="0" smtClean="0"/>
              <a:t>Maja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453438" cy="546100"/>
          </a:xfrm>
        </p:spPr>
        <p:txBody>
          <a:bodyPr lIns="92055" tIns="46029" rIns="92055" bIns="46029"/>
          <a:lstStyle/>
          <a:p>
            <a:pPr marL="0" indent="0">
              <a:buClr>
                <a:srgbClr val="FFCC66"/>
              </a:buClr>
              <a:buNone/>
            </a:pPr>
            <a:r>
              <a:rPr lang="pl-PL" sz="2400" dirty="0" smtClean="0">
                <a:solidFill>
                  <a:schemeClr val="accent3"/>
                </a:solidFill>
              </a:rPr>
              <a:t>Maja: świat postrzegany to </a:t>
            </a:r>
            <a:r>
              <a:rPr lang="pl-PL" sz="2400" dirty="0">
                <a:solidFill>
                  <a:schemeClr val="accent3"/>
                </a:solidFill>
              </a:rPr>
              <a:t>wytwór naszej wyobraźni!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28627" y="1571627"/>
            <a:ext cx="8501063" cy="495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5" tIns="46029" rIns="92055" bIns="46029"/>
          <a:lstStyle/>
          <a:p>
            <a:pPr>
              <a:buClr>
                <a:srgbClr val="000000"/>
              </a:buClr>
              <a:buSzPct val="115000"/>
            </a:pPr>
            <a:r>
              <a:rPr lang="pl-PL" sz="2400" dirty="0">
                <a:solidFill>
                  <a:srgbClr val="FFFFFF"/>
                </a:solidFill>
                <a:latin typeface="Calibri"/>
              </a:rPr>
              <a:t>Wiatr trzepotał świątynną chorągwią. Dwóch mnichów wiodło spór. Jeden mówił, że flaga się porusza, inny twierdził, że to wiatr. W żaden sposób nie potrafili dojść do zgody. 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400" dirty="0" smtClean="0">
                <a:solidFill>
                  <a:srgbClr val="FFFFFF"/>
                </a:solidFill>
                <a:latin typeface="Calibri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Wtedy 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Szósty Patriarcha powiedział:</a:t>
            </a:r>
            <a:br>
              <a:rPr lang="pl-PL" sz="2400" dirty="0">
                <a:solidFill>
                  <a:srgbClr val="FFFFFF"/>
                </a:solidFill>
                <a:latin typeface="Calibri"/>
              </a:rPr>
            </a:br>
            <a:r>
              <a:rPr lang="pl-PL" sz="2400" dirty="0">
                <a:solidFill>
                  <a:srgbClr val="FFFFFF"/>
                </a:solidFill>
                <a:latin typeface="Calibri"/>
              </a:rPr>
              <a:t>- Nie porusza się ani wiatr, ani chorągiew, 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400" dirty="0" smtClean="0">
                <a:solidFill>
                  <a:srgbClr val="FFFFFF"/>
                </a:solidFill>
                <a:latin typeface="Calibri"/>
              </a:rPr>
            </a:br>
            <a:r>
              <a:rPr lang="pl-PL" sz="2400" dirty="0" smtClean="0">
                <a:solidFill>
                  <a:srgbClr val="FFC000"/>
                </a:solidFill>
                <a:latin typeface="Calibri"/>
              </a:rPr>
              <a:t>  Wasz </a:t>
            </a:r>
            <a:r>
              <a:rPr lang="pl-PL" sz="2400" dirty="0">
                <a:solidFill>
                  <a:srgbClr val="FFC000"/>
                </a:solidFill>
                <a:latin typeface="Calibri"/>
              </a:rPr>
              <a:t>umysł jest tym, co się porusza.</a:t>
            </a:r>
            <a:br>
              <a:rPr lang="pl-PL" sz="2400" dirty="0">
                <a:solidFill>
                  <a:srgbClr val="FFC000"/>
                </a:solidFill>
                <a:latin typeface="Calibri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2400" dirty="0" smtClean="0">
                <a:solidFill>
                  <a:srgbClr val="FFFFFF"/>
                </a:solidFill>
                <a:latin typeface="Calibri"/>
              </a:rPr>
            </a:br>
            <a:endParaRPr lang="pl-PL" sz="1200" dirty="0" smtClean="0">
              <a:solidFill>
                <a:srgbClr val="FFFFFF"/>
              </a:solidFill>
              <a:latin typeface="Calibri"/>
            </a:endParaRPr>
          </a:p>
          <a:p>
            <a:pPr>
              <a:buClr>
                <a:srgbClr val="000000"/>
              </a:buClr>
              <a:buSzPct val="115000"/>
            </a:pPr>
            <a:r>
              <a:rPr lang="pl-PL" sz="2400" i="1" dirty="0">
                <a:solidFill>
                  <a:srgbClr val="FFFFFF"/>
                </a:solidFill>
                <a:latin typeface="Calibri"/>
              </a:rPr>
              <a:t>Porusza się wiatr, porusza się flaga, porusza się umysł:</a:t>
            </a:r>
            <a:br>
              <a:rPr lang="pl-PL" sz="2400" i="1" dirty="0">
                <a:solidFill>
                  <a:srgbClr val="FFFFFF"/>
                </a:solidFill>
                <a:latin typeface="Calibri"/>
              </a:rPr>
            </a:br>
            <a:r>
              <a:rPr lang="pl-PL" sz="2400" i="1" dirty="0">
                <a:solidFill>
                  <a:srgbClr val="FFFFFF"/>
                </a:solidFill>
                <a:latin typeface="Calibri"/>
              </a:rPr>
              <a:t>Zbłądzili wszyscy.</a:t>
            </a:r>
            <a:br>
              <a:rPr lang="pl-PL" sz="2400" i="1" dirty="0">
                <a:solidFill>
                  <a:srgbClr val="FFFFFF"/>
                </a:solidFill>
                <a:latin typeface="Calibri"/>
              </a:rPr>
            </a:br>
            <a:r>
              <a:rPr lang="pl-PL" sz="2400" i="1" dirty="0">
                <a:solidFill>
                  <a:srgbClr val="FFFFFF"/>
                </a:solidFill>
                <a:latin typeface="Calibri"/>
              </a:rPr>
              <a:t>Ktoś, kto wie, jak otwierać usta,</a:t>
            </a:r>
            <a:br>
              <a:rPr lang="pl-PL" sz="2400" i="1" dirty="0">
                <a:solidFill>
                  <a:srgbClr val="FFFFFF"/>
                </a:solidFill>
                <a:latin typeface="Calibri"/>
              </a:rPr>
            </a:br>
            <a:r>
              <a:rPr lang="pl-PL" sz="2400" i="1" dirty="0">
                <a:solidFill>
                  <a:srgbClr val="FFFFFF"/>
                </a:solidFill>
                <a:latin typeface="Calibri"/>
              </a:rPr>
              <a:t>Nie widzi, że schwytany został w pułapkę słów</a:t>
            </a:r>
            <a:r>
              <a:rPr lang="pl-PL" sz="2400" i="1" dirty="0" smtClean="0">
                <a:solidFill>
                  <a:srgbClr val="FFFFFF"/>
                </a:solidFill>
                <a:latin typeface="Calibri"/>
              </a:rPr>
              <a:t>.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14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pl-PL" sz="1400" dirty="0" smtClean="0">
                <a:solidFill>
                  <a:srgbClr val="FFFFFF"/>
                </a:solidFill>
                <a:latin typeface="Calibri"/>
              </a:rPr>
            </a:b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Mumonkan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 (</a:t>
            </a: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Bezbramna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 brama) Chiny, 13 wiek</a:t>
            </a:r>
          </a:p>
        </p:txBody>
      </p:sp>
      <p:pic>
        <p:nvPicPr>
          <p:cNvPr id="6" name="Picture 2" descr="D:\Archive-media\Grafika-Neurobiologia\Glowy+Mozgi\brain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6632"/>
            <a:ext cx="8572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50" y="2852936"/>
            <a:ext cx="22479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827088" y="333375"/>
            <a:ext cx="77771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Świat to twór naszej wyobraźni … 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620000" cy="3390900"/>
          </a:xfrm>
          <a:prstGeom prst="rect">
            <a:avLst/>
          </a:prstGeom>
        </p:spPr>
      </p:pic>
      <p:sp>
        <p:nvSpPr>
          <p:cNvPr id="4" name="pole tekstowe 1"/>
          <p:cNvSpPr txBox="1">
            <a:spLocks noChangeArrowheads="1"/>
          </p:cNvSpPr>
          <p:nvPr/>
        </p:nvSpPr>
        <p:spPr bwMode="auto">
          <a:xfrm>
            <a:off x="595905" y="5128560"/>
            <a:ext cx="820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Chociaż część tego, co postrzegamy dochodzi przez zmysły od obiektów znajdujących się przed nami, inna część (a może to być większa część) zawsze pochodzi z naszej własnej głowy. </a:t>
            </a:r>
          </a:p>
          <a:p>
            <a:pPr eaLnBrk="1" hangingPunct="1"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		William James, The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Principles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Psychology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1890</a:t>
            </a:r>
          </a:p>
        </p:txBody>
      </p:sp>
    </p:spTree>
    <p:extLst>
      <p:ext uri="{BB962C8B-B14F-4D97-AF65-F5344CB8AC3E}">
        <p14:creationId xmlns:p14="http://schemas.microsoft.com/office/powerpoint/2010/main" val="25472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Mózg jako substrat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96753"/>
            <a:ext cx="8326759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Dlaczego nie widzimy obrazu odwrotnie? </a:t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latin typeface="Calibri" pitchFamily="34" charset="0"/>
                <a:cs typeface="Calibri" pitchFamily="34" charset="0"/>
              </a:rPr>
              <a:t>W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mózgu są tylko elektryczne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impulsy. </a:t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r>
              <a:rPr lang="pl-PL" sz="16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1600" dirty="0" smtClean="0"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latin typeface="Calibri" pitchFamily="34" charset="0"/>
                <a:cs typeface="Calibri" pitchFamily="34" charset="0"/>
              </a:rPr>
              <a:t>Musimy </a:t>
            </a:r>
            <a:r>
              <a:rPr lang="pl-PL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się wszystkiego nauczyć, nawet tego, jak unikać synestezji, jak odróżniać od siebie modalności zmysłowe. </a:t>
            </a:r>
          </a:p>
          <a:p>
            <a:pPr marL="342900" indent="-342900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Mózg jest substratem, w którym może powstać świat umysłu,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labirynt wzajemnych aktywacji (kolumn korowych, neuronów). </a:t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latin typeface="Calibri" pitchFamily="34" charset="0"/>
                <a:cs typeface="Calibri" pitchFamily="34" charset="0"/>
              </a:rPr>
              <a:t>Świadome wrażenia to cień neurodynamiki.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1" y="4381108"/>
            <a:ext cx="45243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i.stack.imgur.com/8EDa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3246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ole tekstowe 2"/>
          <p:cNvSpPr txBox="1">
            <a:spLocks noChangeArrowheads="1"/>
          </p:cNvSpPr>
          <p:nvPr/>
        </p:nvSpPr>
        <p:spPr bwMode="auto">
          <a:xfrm>
            <a:off x="654050" y="4294188"/>
            <a:ext cx="83216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Szympansy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mają sprawniejszą pamięć roboczą niż ludzie. </a:t>
            </a:r>
          </a:p>
          <a:p>
            <a:pPr eaLnBrk="1" hangingPunct="1">
              <a:spcAft>
                <a:spcPts val="600"/>
              </a:spcAft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Prowadzą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życie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społeczne, są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zdolne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do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zachowań altruistycznych, mogą poświęcić życie dla innych, mają poczucie sprawiedliwości. </a:t>
            </a:r>
          </a:p>
          <a:p>
            <a:pPr eaLnBrk="1" hangingPunct="1">
              <a:spcAft>
                <a:spcPts val="600"/>
              </a:spcAft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Naczelne potrafią się nauczyć składać symbole i wyrażać swoje intencje, ale nie przekroczą poziomu dwulatka – mają podobne mózgi ale 10 razy mniejszą korę niż człowiek.</a:t>
            </a:r>
          </a:p>
        </p:txBody>
      </p:sp>
      <p:pic>
        <p:nvPicPr>
          <p:cNvPr id="18435" name="Picture 2" descr="http://newlearningonline.com/wp-content/uploads/2009/03/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0285"/>
            <a:ext cx="44434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www.bbc.co.uk/schools/ks3bitesize/science/images/nim_chi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4" y="1196752"/>
            <a:ext cx="172243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http://t1.gstatic.com/images?q=tbn:ANd9GcSYRyBa6NaKI8Vt1PKboBlFu5-IloyeZw2qwM-lcdxylIOnblb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4" y="2515235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39900" y="244475"/>
            <a:ext cx="6111875" cy="685800"/>
          </a:xfrm>
          <a:prstGeom prst="rect">
            <a:avLst/>
          </a:prstGeom>
          <a:effectLst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kern="0" dirty="0" smtClean="0">
                <a:latin typeface="Arial Unicode MS" pitchFamily="34" charset="-128"/>
              </a:rPr>
              <a:t>Złożoność mózgu</a:t>
            </a:r>
          </a:p>
        </p:txBody>
      </p:sp>
    </p:spTree>
    <p:extLst>
      <p:ext uri="{BB962C8B-B14F-4D97-AF65-F5344CB8AC3E}">
        <p14:creationId xmlns:p14="http://schemas.microsoft.com/office/powerpoint/2010/main" val="20698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203325"/>
            <a:ext cx="4808537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6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RSI WK-P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68760"/>
            <a:ext cx="8382000" cy="5328592"/>
          </a:xfrm>
        </p:spPr>
        <p:txBody>
          <a:bodyPr/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Cel </a:t>
            </a:r>
            <a:r>
              <a:rPr lang="pl-PL" sz="2400" b="1" dirty="0">
                <a:solidFill>
                  <a:srgbClr val="FFC000"/>
                </a:solidFill>
              </a:rPr>
              <a:t>strategiczny II: </a:t>
            </a:r>
            <a:r>
              <a:rPr lang="pl-PL" sz="2400" b="1" dirty="0" smtClean="0">
                <a:solidFill>
                  <a:srgbClr val="FFC000"/>
                </a:solidFill>
              </a:rPr>
              <a:t/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Ukształtowanie </a:t>
            </a:r>
            <a:r>
              <a:rPr lang="pl-PL" sz="2400" b="1" dirty="0">
                <a:solidFill>
                  <a:srgbClr val="FFC000"/>
                </a:solidFill>
              </a:rPr>
              <a:t>sektora nauki jako zaplecza innowacyjnej </a:t>
            </a:r>
            <a:r>
              <a:rPr lang="pl-PL" sz="2400" b="1" dirty="0" smtClean="0">
                <a:solidFill>
                  <a:srgbClr val="FFC000"/>
                </a:solidFill>
              </a:rPr>
              <a:t>gospodarki. </a:t>
            </a:r>
            <a:endParaRPr lang="pl-PL" sz="24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pl-PL" sz="2400" dirty="0"/>
              <a:t>Utworzenie infrastruktury naukowo-badawczej świadczącej usługi dla </a:t>
            </a:r>
            <a:r>
              <a:rPr lang="pl-PL" sz="2400" dirty="0" smtClean="0"/>
              <a:t>gospodarki. </a:t>
            </a:r>
            <a:br>
              <a:rPr lang="pl-PL" sz="2400" dirty="0" smtClean="0"/>
            </a:br>
            <a:r>
              <a:rPr lang="pl-PL" sz="2400" dirty="0" smtClean="0"/>
              <a:t>Rozwój </a:t>
            </a:r>
            <a:r>
              <a:rPr lang="pl-PL" sz="2400" dirty="0"/>
              <a:t>wysoko zaawansowanych badań </a:t>
            </a:r>
            <a:r>
              <a:rPr lang="pl-PL" sz="2400" dirty="0" smtClean="0"/>
              <a:t>naukowych. </a:t>
            </a:r>
            <a:br>
              <a:rPr lang="pl-PL" sz="2400" dirty="0" smtClean="0"/>
            </a:br>
            <a:endParaRPr lang="pl-PL" sz="1600" dirty="0" smtClean="0"/>
          </a:p>
          <a:p>
            <a:r>
              <a:rPr lang="pl-PL" sz="2400" b="1" dirty="0">
                <a:solidFill>
                  <a:srgbClr val="FFC000"/>
                </a:solidFill>
              </a:rPr>
              <a:t>Cel strategiczny III: </a:t>
            </a:r>
            <a:r>
              <a:rPr lang="pl-PL" sz="2400" b="1" dirty="0" smtClean="0">
                <a:solidFill>
                  <a:srgbClr val="FFC000"/>
                </a:solidFill>
              </a:rPr>
              <a:t/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Ukształtowanie </a:t>
            </a:r>
            <a:r>
              <a:rPr lang="pl-PL" sz="2400" b="1" dirty="0">
                <a:solidFill>
                  <a:srgbClr val="FFC000"/>
                </a:solidFill>
              </a:rPr>
              <a:t>regionalnej gospodarki opartej na wiedzy i </a:t>
            </a:r>
            <a:r>
              <a:rPr lang="pl-PL" sz="2400" b="1" dirty="0" smtClean="0">
                <a:solidFill>
                  <a:srgbClr val="FFC000"/>
                </a:solidFill>
              </a:rPr>
              <a:t>innowacyjności. </a:t>
            </a:r>
          </a:p>
          <a:p>
            <a:pPr marL="0" indent="0">
              <a:buNone/>
            </a:pPr>
            <a:r>
              <a:rPr lang="pl-PL" sz="2400" dirty="0"/>
              <a:t>Kształtowanie postaw proinnowacyjnych, </a:t>
            </a:r>
            <a:r>
              <a:rPr lang="pl-PL" sz="2400" dirty="0" smtClean="0"/>
              <a:t>kreatywności. </a:t>
            </a:r>
          </a:p>
          <a:p>
            <a:pPr marL="0" indent="0">
              <a:buNone/>
            </a:pPr>
            <a:r>
              <a:rPr lang="pl-PL" sz="2400" dirty="0" smtClean="0"/>
              <a:t>Czy to jest porywająca wizja? </a:t>
            </a:r>
            <a:br>
              <a:rPr lang="pl-PL" sz="2400" dirty="0" smtClean="0"/>
            </a:br>
            <a:r>
              <a:rPr lang="pl-PL" sz="2400" dirty="0" smtClean="0"/>
              <a:t>Człowiek na końcu, gospodarka na pierwszym miejscu? </a:t>
            </a:r>
            <a:endParaRPr lang="pl-P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01" y="45013"/>
            <a:ext cx="1733196" cy="149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88054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Przestrzeń neuronalna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5650964"/>
            <a:ext cx="8200206" cy="792088"/>
          </a:xfrm>
        </p:spPr>
        <p:txBody>
          <a:bodyPr lIns="92075" tIns="46038" rIns="92075" bIns="46038"/>
          <a:lstStyle/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sz="2400" dirty="0" smtClean="0">
                <a:latin typeface="+mj-lt"/>
              </a:rPr>
              <a:t>Aktywność kory zmysłowej pozwala na powstawanie wrażeń, </a:t>
            </a:r>
            <a:br>
              <a:rPr lang="pl-PL" sz="2400" dirty="0" smtClean="0">
                <a:latin typeface="+mj-lt"/>
              </a:rPr>
            </a:br>
            <a:r>
              <a:rPr lang="pl-PL" sz="2400" dirty="0" smtClean="0">
                <a:latin typeface="+mj-lt"/>
              </a:rPr>
              <a:t>a kory skojarzeniowej myśli, dzięki wewnętrznej interpretacji. </a:t>
            </a:r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53304"/>
            <a:ext cx="4320480" cy="473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9033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Wyobraźnia i zmysły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524875" cy="458788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400" dirty="0" smtClean="0"/>
              <a:t>Jak i gdzie powstają obrazy mentalne?</a:t>
            </a:r>
            <a:endParaRPr lang="en-US" sz="2400" dirty="0" smtClean="0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500063" y="1571625"/>
            <a:ext cx="8429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FFCC66"/>
              </a:buClr>
              <a:buSzPct val="115000"/>
              <a:tabLst>
                <a:tab pos="358775" algn="l"/>
              </a:tabLst>
            </a:pPr>
            <a:r>
              <a:rPr lang="en-US" sz="2400" dirty="0" err="1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Borst</a:t>
            </a: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, G., </a:t>
            </a:r>
            <a:r>
              <a:rPr lang="en-US" sz="2400" dirty="0" err="1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Kosslyn</a:t>
            </a: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, S. M, Visual mental imagery and visual perception: structural equivalence revealed by scanning processes. </a:t>
            </a:r>
            <a:b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Memory &amp; Cognition, 36, 849-862, 2008.  </a:t>
            </a:r>
            <a:b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Nasze badania wspierają twierdzenie, że reprezentacja wyobrażeń oparta jest na tych samych mechanizmach co reprezentacja percepcji wzrokowej</a:t>
            </a: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.  </a:t>
            </a:r>
          </a:p>
          <a:p>
            <a:pPr marL="358775" indent="-358775">
              <a:buClr>
                <a:srgbClr val="FFCC66"/>
              </a:buClr>
              <a:buSzPct val="115000"/>
              <a:tabLst>
                <a:tab pos="358775" algn="l"/>
              </a:tabLst>
            </a:pPr>
            <a:endParaRPr lang="en-US" sz="2000" dirty="0">
              <a:solidFill>
                <a:schemeClr val="accent3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CC66"/>
              </a:buClr>
              <a:buSzPct val="115000"/>
            </a:pPr>
            <a:r>
              <a:rPr lang="pl-PL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Rezultaty </a:t>
            </a:r>
            <a:r>
              <a:rPr lang="en-US" sz="24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Vividness </a:t>
            </a:r>
            <a:r>
              <a:rPr lang="en-US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of Visual Imagination (VVIQ)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są silnie </a:t>
            </a:r>
            <a:r>
              <a:rPr lang="pl-PL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skorelowane z wynikami nowych zadań </a:t>
            </a:r>
            <a:r>
              <a:rPr lang="pl-PL" sz="2400" dirty="0" err="1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psychofizycznychi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pl-PL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z aktywnością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kory </a:t>
            </a:r>
            <a:r>
              <a:rPr lang="pl-PL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wzrokowej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V1 mierzonej </a:t>
            </a:r>
            <a:r>
              <a:rPr lang="pl-PL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za pomocą </a:t>
            </a:r>
            <a:r>
              <a:rPr lang="en-US" sz="24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fMRI.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Indywidualne </a:t>
            </a:r>
            <a:r>
              <a:rPr lang="pl-PL" sz="24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różnice są znaczne, uśrednianie daje mylny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obraz!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Słaba wyobraźnia &lt;= pobudzenia </a:t>
            </a:r>
            <a:r>
              <a:rPr lang="pl-PL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zstępujące są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zbyt </a:t>
            </a:r>
            <a:r>
              <a:rPr lang="pl-PL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słabe by pobudzić wyobrażenia mentalne. 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14313"/>
            <a:ext cx="717073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188913"/>
            <a:ext cx="11049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 lIns="92055" tIns="46029" rIns="92055" bIns="46029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Agnozja wyobrażeniowa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17562" y="1016357"/>
            <a:ext cx="4966318" cy="2087436"/>
          </a:xfrm>
        </p:spPr>
        <p:txBody>
          <a:bodyPr lIns="92055" tIns="46029" rIns="92055" bIns="46029"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pl-PL" sz="2400" dirty="0" smtClean="0"/>
              <a:t>Percepcja wymaga przygotowania kory zmysłowej przez pobudzenia odgórne – inaczej sygnał nie da się zinterpretować</a:t>
            </a:r>
            <a:r>
              <a:rPr lang="en-US" sz="2400" dirty="0" smtClean="0">
                <a:solidFill>
                  <a:srgbClr val="EAEAEA"/>
                </a:solidFill>
              </a:rPr>
              <a:t>.</a:t>
            </a:r>
            <a:r>
              <a:rPr lang="pl-PL" sz="2400" dirty="0" smtClean="0">
                <a:solidFill>
                  <a:srgbClr val="EAEAEA"/>
                </a:solidFill>
              </a:rPr>
              <a:t> </a:t>
            </a:r>
            <a:endParaRPr lang="en-US" sz="2400" dirty="0" smtClean="0">
              <a:solidFill>
                <a:srgbClr val="EAEAEA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050" dirty="0">
              <a:solidFill>
                <a:srgbClr val="EAEAEA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l-PL" sz="2400" dirty="0" smtClean="0"/>
              <a:t>Słabe połączenia zwrotne =&gt; słabą wyobraźnię, </a:t>
            </a:r>
            <a:r>
              <a:rPr lang="pl-PL" sz="2400" dirty="0" smtClean="0">
                <a:solidFill>
                  <a:srgbClr val="FFC000"/>
                </a:solidFill>
              </a:rPr>
              <a:t>agnozję wyobrażeniową</a:t>
            </a:r>
            <a:r>
              <a:rPr lang="pl-PL" sz="2400" dirty="0" smtClean="0"/>
              <a:t>.</a:t>
            </a:r>
            <a:r>
              <a:rPr lang="en-US" sz="2400" dirty="0" smtClean="0"/>
              <a:t> </a:t>
            </a:r>
            <a:endParaRPr lang="en-US" sz="2400" dirty="0" smtClean="0">
              <a:solidFill>
                <a:srgbClr val="EAEAEA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2400" dirty="0" smtClean="0">
              <a:solidFill>
                <a:srgbClr val="EAEAEA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400" dirty="0" smtClean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84112" y="3581472"/>
            <a:ext cx="8572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5" tIns="46029" rIns="92055" bIns="46029"/>
          <a:lstStyle/>
          <a:p>
            <a:pPr>
              <a:spcAft>
                <a:spcPts val="600"/>
              </a:spcAft>
              <a:buClr>
                <a:srgbClr val="FFCC66"/>
              </a:buClr>
              <a:buSzPct val="115000"/>
              <a:defRPr/>
            </a:pPr>
            <a:r>
              <a:rPr lang="pl-PL" sz="2400" dirty="0">
                <a:solidFill>
                  <a:srgbClr val="EAEAEA"/>
                </a:solidFill>
                <a:latin typeface="Calibri"/>
              </a:rPr>
              <a:t>Jak to się przejawia?</a:t>
            </a:r>
            <a:r>
              <a:rPr lang="en-US" sz="1050" dirty="0">
                <a:solidFill>
                  <a:srgbClr val="EAEAEA"/>
                </a:solidFill>
                <a:latin typeface="Calibri"/>
              </a:rPr>
              <a:t/>
            </a:r>
            <a:br>
              <a:rPr lang="en-US" sz="1050" dirty="0">
                <a:solidFill>
                  <a:srgbClr val="EAEAEA"/>
                </a:solidFill>
                <a:latin typeface="Calibri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/>
              </a:rPr>
              <a:t>Zwykle nie wiem, </a:t>
            </a:r>
            <a:r>
              <a:rPr lang="pl-PL" sz="2400" dirty="0">
                <a:solidFill>
                  <a:srgbClr val="EAEAEA"/>
                </a:solidFill>
                <a:latin typeface="Calibri"/>
              </a:rPr>
              <a:t>co się dzieje w mojej głowie bo nie wywołuje to typowych wrażeń, ale nieświadome procesy mają nadal wpływ na zachowanie.</a:t>
            </a: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  <a:defRPr/>
            </a:pPr>
            <a:r>
              <a:rPr lang="pl-PL" sz="2400" dirty="0">
                <a:solidFill>
                  <a:srgbClr val="EAEAEA"/>
                </a:solidFill>
                <a:latin typeface="Calibri"/>
              </a:rPr>
              <a:t>Dlaczego zaczynam nucić piosenkę? Chodzi mi „po głowie” ale nie wiem tego dopóki nie zanucę lub </a:t>
            </a:r>
            <a:r>
              <a:rPr lang="pl-PL" sz="2400" dirty="0" err="1">
                <a:solidFill>
                  <a:srgbClr val="EAEAEA"/>
                </a:solidFill>
                <a:latin typeface="Calibri"/>
              </a:rPr>
              <a:t>zagwizdam</a:t>
            </a:r>
            <a:r>
              <a:rPr lang="pl-PL" sz="2400" dirty="0">
                <a:solidFill>
                  <a:srgbClr val="EAEAEA"/>
                </a:solidFill>
                <a:latin typeface="Calibri"/>
              </a:rPr>
              <a:t>. </a:t>
            </a: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  <a:defRPr/>
            </a:pPr>
            <a:r>
              <a:rPr lang="pl-PL" sz="2400" dirty="0">
                <a:solidFill>
                  <a:srgbClr val="EAEAEA"/>
                </a:solidFill>
                <a:latin typeface="Calibri"/>
              </a:rPr>
              <a:t>Z wielu procesów możemy nie zdawać sobie sprawy dopóki nie zauważymy, co robimy, interpretacja jest często konfabulacją.  </a:t>
            </a:r>
          </a:p>
        </p:txBody>
      </p:sp>
      <p:pic>
        <p:nvPicPr>
          <p:cNvPr id="1095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908720"/>
            <a:ext cx="37528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7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6212" y="115888"/>
            <a:ext cx="3096268" cy="6556226"/>
          </a:xfrm>
        </p:spPr>
        <p:txBody>
          <a:bodyPr/>
          <a:lstStyle/>
          <a:p>
            <a:r>
              <a:rPr lang="pl-PL" sz="3200" dirty="0" smtClean="0"/>
              <a:t>Normalne </a:t>
            </a:r>
            <a:br>
              <a:rPr lang="pl-PL" sz="3200" dirty="0" smtClean="0"/>
            </a:br>
            <a:r>
              <a:rPr lang="pl-PL" sz="3200" dirty="0" smtClean="0"/>
              <a:t>świadome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>doświadczenie wzrokowe wymaga aktywacji wszystkich obszarów</a:t>
            </a:r>
            <a:endParaRPr lang="en-US" sz="32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09625"/>
            <a:ext cx="5715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2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115888"/>
            <a:ext cx="3096268" cy="6556226"/>
          </a:xfrm>
        </p:spPr>
        <p:txBody>
          <a:bodyPr/>
          <a:lstStyle/>
          <a:p>
            <a:pPr algn="l"/>
            <a:r>
              <a:rPr lang="pl-PL" sz="2800" dirty="0" smtClean="0"/>
              <a:t>Normalne doświadczenie wzrokowe wymaga aktywacji wszystkich obszarów. </a:t>
            </a:r>
            <a:br>
              <a:rPr lang="pl-PL" sz="2800" dirty="0" smtClean="0"/>
            </a:br>
            <a:r>
              <a:rPr lang="pl-PL" sz="2800" dirty="0" smtClean="0"/>
              <a:t>Jak to pozwala zrozumieć historię sztuki? 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50673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2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1" y="301625"/>
            <a:ext cx="356209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Nasze okulary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96753"/>
            <a:ext cx="4726360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r>
              <a:rPr lang="pl-PL" sz="2000" dirty="0" smtClean="0">
                <a:solidFill>
                  <a:srgbClr val="FFFFFF"/>
                </a:solidFill>
              </a:rPr>
              <a:t>Skaner </a:t>
            </a:r>
            <a:r>
              <a:rPr lang="pl-PL" sz="2000" dirty="0" err="1" smtClean="0">
                <a:solidFill>
                  <a:srgbClr val="FFFFFF"/>
                </a:solidFill>
              </a:rPr>
              <a:t>fMRI</a:t>
            </a:r>
            <a:r>
              <a:rPr lang="pl-PL" sz="2000" dirty="0" smtClean="0">
                <a:solidFill>
                  <a:srgbClr val="FFFFFF"/>
                </a:solidFill>
              </a:rPr>
              <a:t> 4 Tesla</a:t>
            </a:r>
          </a:p>
          <a:p>
            <a:endParaRPr lang="pl-PL" sz="2000" dirty="0" smtClean="0">
              <a:solidFill>
                <a:srgbClr val="FFFFFF"/>
              </a:solidFill>
            </a:endParaRPr>
          </a:p>
          <a:p>
            <a:r>
              <a:rPr lang="nb-NO" sz="2000" dirty="0" smtClean="0">
                <a:solidFill>
                  <a:srgbClr val="FFFFFF"/>
                </a:solidFill>
              </a:rPr>
              <a:t>S</a:t>
            </a:r>
            <a:r>
              <a:rPr lang="pl-PL" sz="2000" dirty="0">
                <a:solidFill>
                  <a:srgbClr val="FFFFFF"/>
                </a:solidFill>
              </a:rPr>
              <a:t>. </a:t>
            </a:r>
            <a:r>
              <a:rPr lang="nb-NO" sz="2000" dirty="0">
                <a:solidFill>
                  <a:srgbClr val="FFFFFF"/>
                </a:solidFill>
              </a:rPr>
              <a:t>Nishimoto </a:t>
            </a:r>
            <a:r>
              <a:rPr lang="pl-PL" sz="2000" dirty="0">
                <a:solidFill>
                  <a:srgbClr val="FFFFFF"/>
                </a:solidFill>
              </a:rPr>
              <a:t>et al. </a:t>
            </a:r>
            <a:r>
              <a:rPr lang="nb-NO" sz="2000" dirty="0" smtClean="0">
                <a:solidFill>
                  <a:srgbClr val="FFFFFF"/>
                </a:solidFill>
              </a:rPr>
              <a:t>Current </a:t>
            </a:r>
            <a:r>
              <a:rPr lang="nb-NO" sz="2000" dirty="0">
                <a:solidFill>
                  <a:srgbClr val="FFFFFF"/>
                </a:solidFill>
              </a:rPr>
              <a:t>Biology</a:t>
            </a:r>
            <a:r>
              <a:rPr lang="pl-PL" sz="2000" dirty="0">
                <a:solidFill>
                  <a:srgbClr val="FFFFFF"/>
                </a:solidFill>
              </a:rPr>
              <a:t> </a:t>
            </a:r>
            <a:r>
              <a:rPr lang="nb-NO" sz="2000" dirty="0">
                <a:solidFill>
                  <a:srgbClr val="FFFFFF"/>
                </a:solidFill>
              </a:rPr>
              <a:t>21, 1641-1646</a:t>
            </a:r>
            <a:r>
              <a:rPr lang="pl-PL" sz="2000" dirty="0">
                <a:solidFill>
                  <a:srgbClr val="FFFFFF"/>
                </a:solidFill>
              </a:rPr>
              <a:t>, </a:t>
            </a:r>
            <a:r>
              <a:rPr lang="nb-NO" sz="2000" dirty="0">
                <a:solidFill>
                  <a:srgbClr val="FFFFFF"/>
                </a:solidFill>
              </a:rPr>
              <a:t>2011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0" y="3212976"/>
            <a:ext cx="85725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92" y="26064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7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Rekonstrukcja obrazów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96753"/>
            <a:ext cx="8470776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r>
              <a:rPr lang="nb-NO" sz="2000" dirty="0">
                <a:solidFill>
                  <a:srgbClr val="FFFFFF"/>
                </a:solidFill>
              </a:rPr>
              <a:t>S</a:t>
            </a:r>
            <a:r>
              <a:rPr lang="pl-PL" sz="2000" dirty="0">
                <a:solidFill>
                  <a:srgbClr val="FFFFFF"/>
                </a:solidFill>
              </a:rPr>
              <a:t>. </a:t>
            </a:r>
            <a:r>
              <a:rPr lang="nb-NO" sz="2000" dirty="0">
                <a:solidFill>
                  <a:srgbClr val="FFFFFF"/>
                </a:solidFill>
              </a:rPr>
              <a:t>Nishimoto </a:t>
            </a:r>
            <a:r>
              <a:rPr lang="pl-PL" sz="2000" dirty="0">
                <a:solidFill>
                  <a:srgbClr val="FFFFFF"/>
                </a:solidFill>
              </a:rPr>
              <a:t>et al. </a:t>
            </a:r>
            <a:r>
              <a:rPr lang="nb-NO" sz="2000" dirty="0">
                <a:solidFill>
                  <a:srgbClr val="FFFFFF"/>
                </a:solidFill>
              </a:rPr>
              <a:t>Reconstructing Visual Experiences from Brain </a:t>
            </a:r>
            <a:r>
              <a:rPr lang="pl-PL" sz="2000" dirty="0">
                <a:solidFill>
                  <a:srgbClr val="FFFFFF"/>
                </a:solidFill>
              </a:rPr>
              <a:t/>
            </a:r>
            <a:br>
              <a:rPr lang="pl-PL" sz="2000" dirty="0">
                <a:solidFill>
                  <a:srgbClr val="FFFFFF"/>
                </a:solidFill>
              </a:rPr>
            </a:br>
            <a:r>
              <a:rPr lang="nb-NO" sz="2000" dirty="0">
                <a:solidFill>
                  <a:srgbClr val="FFFFFF"/>
                </a:solidFill>
              </a:rPr>
              <a:t>Activity Evoked by Natural Movies</a:t>
            </a:r>
            <a:r>
              <a:rPr lang="pl-PL" sz="2000" dirty="0">
                <a:solidFill>
                  <a:srgbClr val="FFFFFF"/>
                </a:solidFill>
              </a:rPr>
              <a:t>. </a:t>
            </a:r>
            <a:r>
              <a:rPr lang="nb-NO" sz="2000" dirty="0">
                <a:solidFill>
                  <a:srgbClr val="FFFFFF"/>
                </a:solidFill>
              </a:rPr>
              <a:t>Current Biology</a:t>
            </a:r>
            <a:r>
              <a:rPr lang="pl-PL" sz="2000" dirty="0">
                <a:solidFill>
                  <a:srgbClr val="FFFFFF"/>
                </a:solidFill>
              </a:rPr>
              <a:t> </a:t>
            </a:r>
            <a:r>
              <a:rPr lang="nb-NO" sz="2000" dirty="0">
                <a:solidFill>
                  <a:srgbClr val="FFFFFF"/>
                </a:solidFill>
              </a:rPr>
              <a:t>21, 1641-1646</a:t>
            </a:r>
            <a:r>
              <a:rPr lang="pl-PL" sz="2000" dirty="0">
                <a:solidFill>
                  <a:srgbClr val="FFFFFF"/>
                </a:solidFill>
              </a:rPr>
              <a:t>, </a:t>
            </a:r>
            <a:r>
              <a:rPr lang="nb-NO" sz="2000" dirty="0">
                <a:solidFill>
                  <a:srgbClr val="FFFFFF"/>
                </a:solidFill>
              </a:rPr>
              <a:t>2011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08" y="1916570"/>
            <a:ext cx="76200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26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301625"/>
            <a:ext cx="647382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Słabo widać? </a:t>
            </a:r>
          </a:p>
        </p:txBody>
      </p:sp>
      <p:sp>
        <p:nvSpPr>
          <p:cNvPr id="48131" name="Prostokąt 2"/>
          <p:cNvSpPr>
            <a:spLocks noChangeArrowheads="1"/>
          </p:cNvSpPr>
          <p:nvPr/>
        </p:nvSpPr>
        <p:spPr bwMode="auto">
          <a:xfrm>
            <a:off x="409575" y="1624013"/>
            <a:ext cx="838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</a:rPr>
              <a:t>Wystarczy mieć dobry dostęp do kory … 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</a:rPr>
              <a:t>Ale jak się ma … </a:t>
            </a:r>
          </a:p>
          <a:p>
            <a:pPr>
              <a:buClr>
                <a:srgbClr val="000000"/>
              </a:buClr>
              <a:buSzPct val="115000"/>
            </a:pPr>
            <a:endParaRPr lang="pl-PL" sz="20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925" y="3541713"/>
            <a:ext cx="2476500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7925" y="2640013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6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9912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197776"/>
            <a:ext cx="7772400" cy="792162"/>
          </a:xfrm>
        </p:spPr>
        <p:txBody>
          <a:bodyPr/>
          <a:lstStyle/>
          <a:p>
            <a:r>
              <a:rPr lang="pl-PL" dirty="0" smtClean="0"/>
              <a:t>Podsłuchiwanie myśli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2" y="1125541"/>
            <a:ext cx="8350250" cy="1079324"/>
          </a:xfrm>
        </p:spPr>
        <p:txBody>
          <a:bodyPr/>
          <a:lstStyle/>
          <a:p>
            <a:r>
              <a:rPr lang="pl-PL" sz="2400" dirty="0" smtClean="0"/>
              <a:t>Kilkadziesiąt elektrod w mózgu pozwala na rekonstrukcję z aktywności neuronalnej spektrogramów mowy.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46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80867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170480"/>
            <a:ext cx="7772400" cy="792162"/>
          </a:xfrm>
        </p:spPr>
        <p:txBody>
          <a:bodyPr/>
          <a:lstStyle/>
          <a:p>
            <a:r>
              <a:rPr lang="pl-PL" dirty="0" smtClean="0"/>
              <a:t>Myśl: czas, częstość, miejsce, energia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4941168"/>
            <a:ext cx="8350250" cy="144090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/>
              <a:t>Pasley</a:t>
            </a:r>
            <a:r>
              <a:rPr lang="pl-PL" sz="2400" dirty="0"/>
              <a:t> et al. </a:t>
            </a:r>
            <a:r>
              <a:rPr lang="en-US" sz="2400" dirty="0"/>
              <a:t>Reconstructing Speech from Human Auditory Cortex</a:t>
            </a:r>
          </a:p>
          <a:p>
            <a:pPr marL="0" indent="0">
              <a:buNone/>
            </a:pPr>
            <a:r>
              <a:rPr lang="pl-PL" sz="2400" dirty="0" smtClean="0"/>
              <a:t>PLOS </a:t>
            </a:r>
            <a:r>
              <a:rPr lang="pl-PL" sz="2400" dirty="0" err="1"/>
              <a:t>Biology</a:t>
            </a:r>
            <a:r>
              <a:rPr lang="pl-PL" sz="2400" dirty="0"/>
              <a:t> 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95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encrypted-tbn3.gstatic.com/images?q=tbn:ANd9GcQxauJNh9tEUJ5SZPV-JHOfT79jLNUwF6NCzmZ1CPMtuvwKL8yA2w"/>
          <p:cNvSpPr>
            <a:spLocks noChangeAspect="1" noChangeArrowheads="1"/>
          </p:cNvSpPr>
          <p:nvPr/>
        </p:nvSpPr>
        <p:spPr bwMode="auto">
          <a:xfrm>
            <a:off x="155575" y="-1531938"/>
            <a:ext cx="47625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22" y="351706"/>
            <a:ext cx="38290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12" y="332656"/>
            <a:ext cx="2857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ajmacdonaldjr.files.wordpress.com/2012/03/ascent_of_man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9040"/>
            <a:ext cx="6098692" cy="214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7544" y="59298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+mn-lt"/>
              </a:rPr>
              <a:t>A miała być nowa jakość życia …</a:t>
            </a:r>
            <a:endParaRPr lang="pl-PL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36416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pl-PL" b="0" dirty="0" smtClean="0">
                <a:solidFill>
                  <a:srgbClr val="FFCC00"/>
                </a:solidFill>
              </a:rPr>
              <a:t>Myślenie abstrakcyjne</a:t>
            </a:r>
            <a:endParaRPr lang="en-US" b="0" dirty="0">
              <a:solidFill>
                <a:srgbClr val="FFCC00"/>
              </a:solidFill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924800" cy="53276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0" dirty="0">
                <a:latin typeface="Calibri" pitchFamily="34" charset="0"/>
              </a:rPr>
              <a:t>G. Marcus </a:t>
            </a:r>
            <a:r>
              <a:rPr lang="en-US" sz="2400" b="0" i="1" dirty="0">
                <a:latin typeface="Calibri" pitchFamily="34" charset="0"/>
              </a:rPr>
              <a:t>et al</a:t>
            </a:r>
            <a:r>
              <a:rPr lang="en-US" sz="2400" b="0" dirty="0">
                <a:latin typeface="Calibri" pitchFamily="34" charset="0"/>
              </a:rPr>
              <a:t>, “Rule learning by seven-month-old infants”, Science 1999, Vol. 283, pp. 77 – 80.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b="0" dirty="0">
                <a:effectLst/>
                <a:latin typeface="Calibri" pitchFamily="34" charset="0"/>
              </a:rPr>
              <a:t>	</a:t>
            </a:r>
            <a:r>
              <a:rPr lang="en-US" sz="2400" b="0" dirty="0" smtClean="0">
                <a:effectLst/>
                <a:latin typeface="Calibri" pitchFamily="34" charset="0"/>
              </a:rPr>
              <a:t>7-</a:t>
            </a:r>
            <a:r>
              <a:rPr lang="pl-PL" sz="2400" b="0" dirty="0" smtClean="0">
                <a:effectLst/>
                <a:latin typeface="Calibri" pitchFamily="34" charset="0"/>
              </a:rPr>
              <a:t>miesięczne dzieci po </a:t>
            </a:r>
            <a:r>
              <a:rPr lang="en-US" sz="2400" b="0" dirty="0" smtClean="0">
                <a:effectLst/>
                <a:latin typeface="Calibri" pitchFamily="34" charset="0"/>
              </a:rPr>
              <a:t>2 </a:t>
            </a:r>
            <a:r>
              <a:rPr lang="en-US" sz="2400" b="0" dirty="0" err="1" smtClean="0">
                <a:effectLst/>
                <a:latin typeface="Calibri" pitchFamily="34" charset="0"/>
              </a:rPr>
              <a:t>minut</a:t>
            </a:r>
            <a:r>
              <a:rPr lang="pl-PL" sz="2400" b="0" dirty="0" smtClean="0">
                <a:effectLst/>
                <a:latin typeface="Calibri" pitchFamily="34" charset="0"/>
              </a:rPr>
              <a:t>ach przestają się </a:t>
            </a:r>
            <a:r>
              <a:rPr lang="pl-PL" sz="2400" b="0" dirty="0" err="1" smtClean="0">
                <a:effectLst/>
                <a:latin typeface="Calibri" pitchFamily="34" charset="0"/>
              </a:rPr>
              <a:t>intersować</a:t>
            </a:r>
            <a:r>
              <a:rPr lang="pl-PL" sz="2400" b="0" dirty="0" smtClean="0">
                <a:effectLst/>
                <a:latin typeface="Calibri" pitchFamily="34" charset="0"/>
              </a:rPr>
              <a:t> sekwencjami dźwięków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ga</a:t>
            </a:r>
            <a:r>
              <a:rPr lang="en-US" sz="2400" b="0" i="1" dirty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ti</a:t>
            </a:r>
            <a:r>
              <a:rPr lang="en-US" sz="2400" b="0" i="1" dirty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ga</a:t>
            </a:r>
            <a:r>
              <a:rPr lang="en-US" sz="2400" b="0" i="1" dirty="0">
                <a:effectLst/>
                <a:latin typeface="Calibri" pitchFamily="34" charset="0"/>
              </a:rPr>
              <a:t>, li </a:t>
            </a:r>
            <a:r>
              <a:rPr lang="en-US" sz="2400" b="0" i="1" dirty="0" err="1">
                <a:effectLst/>
                <a:latin typeface="Calibri" pitchFamily="34" charset="0"/>
              </a:rPr>
              <a:t>na</a:t>
            </a:r>
            <a:r>
              <a:rPr lang="en-US" sz="2400" b="0" i="1" dirty="0">
                <a:effectLst/>
                <a:latin typeface="Calibri" pitchFamily="34" charset="0"/>
              </a:rPr>
              <a:t> li, </a:t>
            </a:r>
            <a:r>
              <a:rPr lang="pl-PL" sz="2400" b="0" dirty="0" smtClean="0">
                <a:effectLst/>
                <a:latin typeface="Calibri" pitchFamily="34" charset="0"/>
              </a:rPr>
              <a:t>struktura </a:t>
            </a:r>
            <a:r>
              <a:rPr lang="en-US" sz="2400" b="0" dirty="0" smtClean="0">
                <a:effectLst/>
                <a:latin typeface="Calibri" pitchFamily="34" charset="0"/>
              </a:rPr>
              <a:t>ABA </a:t>
            </a:r>
            <a:r>
              <a:rPr lang="pl-PL" sz="2400" b="0" dirty="0" smtClean="0">
                <a:effectLst/>
                <a:latin typeface="Calibri" pitchFamily="34" charset="0"/>
              </a:rPr>
              <a:t>w nowej sekwencji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wo</a:t>
            </a:r>
            <a:r>
              <a:rPr lang="en-US" sz="2400" b="0" i="1" dirty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fe</a:t>
            </a:r>
            <a:r>
              <a:rPr lang="en-US" sz="2400" b="0" i="1" dirty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wo</a:t>
            </a:r>
            <a:r>
              <a:rPr lang="en-US" sz="2400" b="0" i="1" dirty="0">
                <a:effectLst/>
                <a:latin typeface="Calibri" pitchFamily="34" charset="0"/>
              </a:rPr>
              <a:t> </a:t>
            </a:r>
            <a:r>
              <a:rPr lang="pl-PL" sz="2400" b="0" dirty="0" smtClean="0">
                <a:effectLst/>
                <a:latin typeface="Calibri" pitchFamily="34" charset="0"/>
              </a:rPr>
              <a:t>jest im znana ale interesują się znowu jak słyszą</a:t>
            </a:r>
            <a:r>
              <a:rPr lang="en-US" sz="2400" b="0" dirty="0" smtClean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wo</a:t>
            </a:r>
            <a:r>
              <a:rPr lang="en-US" sz="2400" b="0" i="1" dirty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wo</a:t>
            </a:r>
            <a:r>
              <a:rPr lang="en-US" sz="2400" b="0" i="1" dirty="0">
                <a:effectLst/>
                <a:latin typeface="Calibri" pitchFamily="34" charset="0"/>
              </a:rPr>
              <a:t> </a:t>
            </a:r>
            <a:r>
              <a:rPr lang="en-US" sz="2400" b="0" i="1" dirty="0" err="1">
                <a:effectLst/>
                <a:latin typeface="Calibri" pitchFamily="34" charset="0"/>
              </a:rPr>
              <a:t>fe</a:t>
            </a:r>
            <a:r>
              <a:rPr lang="en-US" sz="2400" b="0" i="1" dirty="0">
                <a:effectLst/>
                <a:latin typeface="Calibri" pitchFamily="34" charset="0"/>
              </a:rPr>
              <a:t> </a:t>
            </a:r>
            <a:r>
              <a:rPr lang="pl-PL" sz="2400" b="0" dirty="0" smtClean="0">
                <a:effectLst/>
                <a:latin typeface="Calibri" pitchFamily="34" charset="0"/>
              </a:rPr>
              <a:t>o nowej strukturze AAB</a:t>
            </a:r>
            <a:r>
              <a:rPr lang="en-US" sz="2400" b="0" dirty="0" smtClean="0">
                <a:effectLst/>
                <a:latin typeface="Calibri" pitchFamily="34" charset="0"/>
              </a:rPr>
              <a:t>.</a:t>
            </a:r>
            <a:endParaRPr lang="en-US" sz="2400" b="0" dirty="0">
              <a:effectLst/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l-PL" sz="2400" b="0" dirty="0" smtClean="0">
                <a:latin typeface="Calibri" pitchFamily="34" charset="0"/>
              </a:rPr>
              <a:t>Inteligencja koreluje się z szybkością myślenia (synchronizacji neuronów, </a:t>
            </a:r>
            <a:r>
              <a:rPr lang="pl-PL" sz="2400" b="0" dirty="0" err="1" smtClean="0">
                <a:latin typeface="Calibri" pitchFamily="34" charset="0"/>
              </a:rPr>
              <a:t>mielinizacji</a:t>
            </a:r>
            <a:r>
              <a:rPr lang="pl-PL" sz="2400" b="0" dirty="0" smtClean="0">
                <a:latin typeface="Calibri" pitchFamily="34" charset="0"/>
              </a:rPr>
              <a:t> aksonów), pamięcią roboczą i gęstością synaptyczną widoczną w strukturze </a:t>
            </a:r>
            <a:r>
              <a:rPr lang="en-US" sz="2400" b="0" dirty="0" smtClean="0">
                <a:latin typeface="Calibri" pitchFamily="34" charset="0"/>
              </a:rPr>
              <a:t>ERP</a:t>
            </a:r>
            <a:r>
              <a:rPr lang="pl-PL" sz="2400" b="0" dirty="0" smtClean="0">
                <a:latin typeface="Calibri" pitchFamily="34" charset="0"/>
              </a:rPr>
              <a:t>.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pl-PL" sz="2400" b="0" dirty="0" smtClean="0">
                <a:latin typeface="Calibri" pitchFamily="34" charset="0"/>
              </a:rPr>
              <a:t/>
            </a:r>
            <a:br>
              <a:rPr lang="pl-PL" sz="2400" b="0" dirty="0" smtClean="0">
                <a:latin typeface="Calibri" pitchFamily="34" charset="0"/>
              </a:rPr>
            </a:br>
            <a:r>
              <a:rPr lang="pl-PL" sz="2400" b="0" dirty="0" smtClean="0">
                <a:latin typeface="Calibri" pitchFamily="34" charset="0"/>
              </a:rPr>
              <a:t>IQ rośnie (efekt </a:t>
            </a:r>
            <a:r>
              <a:rPr lang="pl-PL" sz="2400" b="0" dirty="0" smtClean="0">
                <a:effectLst/>
                <a:latin typeface="Calibri" pitchFamily="34" charset="0"/>
              </a:rPr>
              <a:t>Flynna).</a:t>
            </a:r>
            <a:endParaRPr lang="en-US" sz="2400" b="0" dirty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l-PL" sz="2400" b="0" dirty="0" smtClean="0">
                <a:latin typeface="Calibri" pitchFamily="34" charset="0"/>
              </a:rPr>
              <a:t>Stad silna korelacja IQ z wynikami dyskryminacji </a:t>
            </a:r>
            <a:br>
              <a:rPr lang="pl-PL" sz="2400" b="0" dirty="0" smtClean="0">
                <a:latin typeface="Calibri" pitchFamily="34" charset="0"/>
              </a:rPr>
            </a:br>
            <a:r>
              <a:rPr lang="pl-PL" sz="2400" b="0" dirty="0" smtClean="0">
                <a:latin typeface="Calibri" pitchFamily="34" charset="0"/>
              </a:rPr>
              <a:t>bardzo krótkich prawie jednoczesnych dźwięków</a:t>
            </a:r>
            <a:br>
              <a:rPr lang="pl-PL" sz="2400" b="0" dirty="0" smtClean="0">
                <a:latin typeface="Calibri" pitchFamily="34" charset="0"/>
              </a:rPr>
            </a:br>
            <a:r>
              <a:rPr lang="pl-PL" sz="2400" b="0" dirty="0" smtClean="0">
                <a:latin typeface="Calibri" pitchFamily="34" charset="0"/>
              </a:rPr>
              <a:t>o różnej wysokości</a:t>
            </a:r>
            <a:r>
              <a:rPr lang="en-US" sz="2400" b="0" dirty="0" smtClean="0">
                <a:latin typeface="Calibri" pitchFamily="34" charset="0"/>
              </a:rPr>
              <a:t> (</a:t>
            </a:r>
            <a:r>
              <a:rPr lang="pl-PL" sz="2400" b="0" dirty="0" err="1" smtClean="0">
                <a:latin typeface="Calibri" pitchFamily="34" charset="0"/>
              </a:rPr>
              <a:t>np</a:t>
            </a:r>
            <a:r>
              <a:rPr lang="en-US" sz="2400" b="0" dirty="0" smtClean="0">
                <a:latin typeface="Calibri" pitchFamily="34" charset="0"/>
              </a:rPr>
              <a:t>. </a:t>
            </a:r>
            <a:r>
              <a:rPr lang="en-US" sz="2400" b="0" dirty="0">
                <a:latin typeface="Calibri" pitchFamily="34" charset="0"/>
              </a:rPr>
              <a:t>J. </a:t>
            </a:r>
            <a:r>
              <a:rPr lang="en-US" sz="2400" b="0" dirty="0" err="1">
                <a:latin typeface="Calibri" pitchFamily="34" charset="0"/>
              </a:rPr>
              <a:t>Drescher</a:t>
            </a:r>
            <a:r>
              <a:rPr lang="en-US" sz="2400" b="0" dirty="0">
                <a:latin typeface="Calibri" pitchFamily="34" charset="0"/>
              </a:rPr>
              <a:t>, </a:t>
            </a:r>
            <a:r>
              <a:rPr lang="en-US" sz="2400" b="0" dirty="0" smtClean="0">
                <a:latin typeface="Calibri" pitchFamily="34" charset="0"/>
              </a:rPr>
              <a:t>UMK).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1906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5157788"/>
            <a:ext cx="142081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341438"/>
            <a:ext cx="54102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1508126"/>
            <a:ext cx="1920875" cy="364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6245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Segmentacja doświadczenia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355725"/>
            <a:ext cx="8326759" cy="11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Świat naszych przeżyć jest sekwencją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scen,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stany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przejściowe nie są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postrzegane (</a:t>
            </a:r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Zacks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Frontiers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human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neuroscience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, 2010).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52" y="2492896"/>
            <a:ext cx="53625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93712" y="2492896"/>
            <a:ext cx="314218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Automatyczna segmentacja doświadczenia to podstawa percepcji, ułatwiająca </a:t>
            </a:r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zapamię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tywanie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, łączenie informacji,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planowanie. 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Przejścia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= istotna zmiana sytuacji, sceny jak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na filmie.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2617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ChangeArrowheads="1"/>
          </p:cNvSpPr>
          <p:nvPr/>
        </p:nvSpPr>
        <p:spPr bwMode="auto">
          <a:xfrm>
            <a:off x="611188" y="397510"/>
            <a:ext cx="3312740" cy="554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Clr>
                <a:srgbClr val="775F55"/>
              </a:buClr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Nicole </a:t>
            </a:r>
            <a:r>
              <a:rPr lang="en-US" sz="24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Speer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et al. </a:t>
            </a:r>
          </a:p>
          <a:p>
            <a:pPr>
              <a:lnSpc>
                <a:spcPct val="120000"/>
              </a:lnSpc>
              <a:buClr>
                <a:srgbClr val="775F55"/>
              </a:buClr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Reading Stories Activates Neural Representations of Visual and Motor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Experiences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nl-N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2009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). 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buClr>
                <a:srgbClr val="775F55"/>
              </a:buClr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Pomimo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różnic szczegółów wynikających z kontekstu daje się wyróżnić prototypowe aktywacje, które reprezentują różny sens pojęć i ich role w zdaniu. </a:t>
            </a: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7005" y="237490"/>
            <a:ext cx="5143500" cy="643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5918200"/>
            <a:ext cx="8085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„</a:t>
            </a:r>
            <a:r>
              <a:rPr lang="pl-PL" sz="2000" dirty="0" err="1" smtClean="0">
                <a:latin typeface="Calibri" pitchFamily="34" charset="0"/>
                <a:cs typeface="Calibri" pitchFamily="34" charset="0"/>
              </a:rPr>
              <a:t>Gain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” – trajektoria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warstwy semantycznej rzadko powraca do podobnych stanów, </a:t>
            </a:r>
            <a:r>
              <a:rPr lang="pl-PL" sz="2000" dirty="0" smtClean="0">
                <a:latin typeface="Calibri" pitchFamily="34" charset="0"/>
                <a:cs typeface="Calibri" pitchFamily="34" charset="0"/>
              </a:rPr>
              <a:t>jest mniej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aktywnych obszarów niż dla słów konkretnych.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4775"/>
            <a:ext cx="67706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225072"/>
            <a:ext cx="7772400" cy="792162"/>
          </a:xfrm>
        </p:spPr>
        <p:txBody>
          <a:bodyPr/>
          <a:lstStyle/>
          <a:p>
            <a:r>
              <a:rPr lang="pl-PL" dirty="0" smtClean="0"/>
              <a:t>Geometryczny model umysłu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5539"/>
            <a:ext cx="4824536" cy="259149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Obiektywne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Subiektywne.</a:t>
            </a:r>
            <a:endParaRPr lang="pl-PL" sz="2400" dirty="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Mózg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psychika.</a:t>
            </a:r>
          </a:p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Neurodynamika opisuje zmieniający się stan mózgu, aktywność neuronów, mierzoną za pomocą EEG, MEG, NIRS-OT, PET,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fMRI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…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83145"/>
            <a:ext cx="2162175" cy="199072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467544" y="3717032"/>
            <a:ext cx="4606280" cy="275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Jak opisać stan umysłu?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Trzeba zdefiniować przestrzeń której wymiary mają subiektywną interpretację: emocje, wrażenia. 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Stan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umysłu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można wówczas opisać jako punkt w przestrzeni  psychologicznej.</a:t>
            </a:r>
            <a:endParaRPr lang="en-US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8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Rozwój: podsumowanie</a:t>
            </a:r>
            <a:endParaRPr lang="en-US" dirty="0" smtClean="0">
              <a:solidFill>
                <a:srgbClr val="FFCC00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268413"/>
            <a:ext cx="80645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Potrzebna jest jak najwcześniejsza obserwacja.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Działanie mózgu zależy od genetycznego fenotypu, ale środowisko i procesy uczenia wpływają na fenotypy na każdym poziomie.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W pierwszym dwóch latach życia rozwój mózgu jest bardzo szybki, </a:t>
            </a:r>
            <a:r>
              <a:rPr lang="pl-PL" sz="2400" dirty="0" err="1" smtClean="0">
                <a:effectLst/>
                <a:latin typeface="Calibri" pitchFamily="34" charset="0"/>
              </a:rPr>
              <a:t>synaptogeneza</a:t>
            </a:r>
            <a:r>
              <a:rPr lang="pl-PL" sz="2400" dirty="0" smtClean="0">
                <a:effectLst/>
                <a:latin typeface="Calibri" pitchFamily="34" charset="0"/>
              </a:rPr>
              <a:t> i </a:t>
            </a:r>
            <a:r>
              <a:rPr lang="pl-PL" sz="2400" dirty="0" err="1" smtClean="0">
                <a:effectLst/>
                <a:latin typeface="Calibri" pitchFamily="34" charset="0"/>
              </a:rPr>
              <a:t>apoptoza</a:t>
            </a:r>
            <a:r>
              <a:rPr lang="pl-PL" sz="2400" dirty="0" smtClean="0">
                <a:effectLst/>
                <a:latin typeface="Calibri" pitchFamily="34" charset="0"/>
              </a:rPr>
              <a:t> zmienia strukturę mózgu, powstają nowe neurony migrujące do kory przedczołowej, nie działa więc dobrze pamięć robocza.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Konieczne są symbiotyczne relacje z opiekunami dzięki stymulacji dotykowej, wokalizacjom, ruchom ciała, oczu i wyrazom twarzy. </a:t>
            </a:r>
          </a:p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effectLst/>
                <a:latin typeface="Calibri" pitchFamily="34" charset="0"/>
              </a:rPr>
              <a:t>Nowe ścieżki neuronalnych </a:t>
            </a:r>
            <a:r>
              <a:rPr lang="pl-PL" sz="2400" dirty="0" err="1" smtClean="0">
                <a:effectLst/>
                <a:latin typeface="Calibri" pitchFamily="34" charset="0"/>
              </a:rPr>
              <a:t>pobudzeń</a:t>
            </a:r>
            <a:r>
              <a:rPr lang="pl-PL" sz="2400" dirty="0" smtClean="0">
                <a:effectLst/>
                <a:latin typeface="Calibri" pitchFamily="34" charset="0"/>
              </a:rPr>
              <a:t> pozwalają na rozpoznawanie i nadanie behawioralnego sensu percepcji,  zmniejszając stresu wynikający z braku przewidywalności.</a:t>
            </a: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714"/>
            <a:ext cx="2051720" cy="136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3352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Monitorowanie niemowląt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4619625" cy="3214688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z="2400" dirty="0" smtClean="0">
                <a:latin typeface="Calibri" pitchFamily="34" charset="0"/>
              </a:rPr>
              <a:t>Urządzenia monitorujące: przekazują dźwięk, czasami obraz,</a:t>
            </a:r>
          </a:p>
          <a:p>
            <a:pPr marL="0" indent="0" eaLnBrk="1" hangingPunct="1">
              <a:buFontTx/>
              <a:buNone/>
            </a:pPr>
            <a:r>
              <a:rPr lang="pl-PL" sz="2400" dirty="0" smtClean="0">
                <a:latin typeface="Calibri" pitchFamily="34" charset="0"/>
              </a:rPr>
              <a:t>grają muzyczkę + mierzą temperaturę, rzadko czujniki ruchu.</a:t>
            </a:r>
          </a:p>
          <a:p>
            <a:pPr marL="0" indent="0" eaLnBrk="1" hangingPunct="1">
              <a:buFontTx/>
              <a:buNone/>
            </a:pPr>
            <a:endParaRPr lang="pl-PL" sz="1050" dirty="0" smtClean="0">
              <a:latin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l-PL" sz="2400" dirty="0" smtClean="0">
                <a:latin typeface="Calibri" pitchFamily="34" charset="0"/>
              </a:rPr>
              <a:t>Brak: czujników oddechu, smoczka telemetrycznego z ciągłym pomiarem temperatury.</a:t>
            </a:r>
          </a:p>
          <a:p>
            <a:pPr marL="0" indent="0" eaLnBrk="1" hangingPunct="1">
              <a:buFontTx/>
              <a:buNone/>
            </a:pPr>
            <a:endParaRPr lang="pl-PL" sz="2400" dirty="0" smtClean="0">
              <a:latin typeface="Calibri" pitchFamily="34" charset="0"/>
            </a:endParaRP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1430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7188" y="4357688"/>
            <a:ext cx="87868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pl-PL" sz="2400" kern="0" dirty="0">
                <a:solidFill>
                  <a:srgbClr val="FFFFFF"/>
                </a:solidFill>
                <a:latin typeface="Calibri" pitchFamily="34" charset="0"/>
              </a:rPr>
              <a:t>Obserwacja częstości i siły ssania u małych niemowląt jest podstawą do wnioskowania o ich stanie pobudzenia, zainteresowaniu jedzeniem lub </a:t>
            </a:r>
            <a:r>
              <a:rPr lang="pl-PL" sz="2400" kern="0" dirty="0" smtClean="0">
                <a:solidFill>
                  <a:srgbClr val="FFFFFF"/>
                </a:solidFill>
                <a:latin typeface="Calibri" pitchFamily="34" charset="0"/>
              </a:rPr>
              <a:t>zabawą, ale są też nowsze techniki.</a:t>
            </a:r>
            <a:endParaRPr lang="pl-PL" sz="2400" kern="0" dirty="0">
              <a:solidFill>
                <a:srgbClr val="FFFFFF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pl-PL" sz="2400" kern="0" dirty="0">
                <a:solidFill>
                  <a:srgbClr val="FFFFFF"/>
                </a:solidFill>
                <a:latin typeface="Calibri" pitchFamily="34" charset="0"/>
              </a:rPr>
              <a:t>Alarm w przypadku zaburzeń oddychania, zapobiegnie zespołowi nagłej śmierci niemowląt (główna przyczyna zgonów do 1 roku). </a:t>
            </a:r>
          </a:p>
        </p:txBody>
      </p:sp>
    </p:spTree>
    <p:extLst>
      <p:ext uri="{BB962C8B-B14F-4D97-AF65-F5344CB8AC3E}">
        <p14:creationId xmlns:p14="http://schemas.microsoft.com/office/powerpoint/2010/main" val="416059571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024688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Nasza Symfonia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48688" cy="5429250"/>
          </a:xfrm>
          <a:noFill/>
        </p:spPr>
        <p:txBody>
          <a:bodyPr/>
          <a:lstStyle/>
          <a:p>
            <a:pPr marL="358775" indent="-358775" eaLnBrk="1" hangingPunct="1"/>
            <a:r>
              <a:rPr lang="pl-PL" sz="2400" dirty="0" smtClean="0">
                <a:latin typeface="Calibri" pitchFamily="34" charset="0"/>
              </a:rPr>
              <a:t>Projekt inteligentnej kołyski i zabawek </a:t>
            </a:r>
            <a:br>
              <a:rPr lang="pl-PL" sz="2400" dirty="0" smtClean="0">
                <a:latin typeface="Calibri" pitchFamily="34" charset="0"/>
              </a:rPr>
            </a:br>
            <a:r>
              <a:rPr lang="pl-PL" sz="2400" dirty="0" smtClean="0">
                <a:latin typeface="Calibri" pitchFamily="34" charset="0"/>
              </a:rPr>
              <a:t>kognitywnych, do wczesnej diagnostyki, </a:t>
            </a:r>
            <a:br>
              <a:rPr lang="pl-PL" sz="2400" dirty="0" smtClean="0">
                <a:latin typeface="Calibri" pitchFamily="34" charset="0"/>
              </a:rPr>
            </a:br>
            <a:r>
              <a:rPr lang="pl-PL" sz="2400" dirty="0" smtClean="0">
                <a:latin typeface="Calibri" pitchFamily="34" charset="0"/>
              </a:rPr>
              <a:t>wykrywania nieprawidłowości rozwoju, </a:t>
            </a:r>
            <a:br>
              <a:rPr lang="pl-PL" sz="2400" dirty="0" smtClean="0">
                <a:latin typeface="Calibri" pitchFamily="34" charset="0"/>
              </a:rPr>
            </a:br>
            <a:r>
              <a:rPr lang="pl-PL" sz="2400" dirty="0" smtClean="0">
                <a:latin typeface="Calibri" pitchFamily="34" charset="0"/>
              </a:rPr>
              <a:t>ciągłego monitorowania dziecka i ukierunkowania rozwoju.</a:t>
            </a:r>
          </a:p>
          <a:p>
            <a:pPr marL="358775" indent="-358775" eaLnBrk="1" hangingPunct="1"/>
            <a:r>
              <a:rPr lang="pl-PL" sz="2400" dirty="0" smtClean="0">
                <a:latin typeface="Calibri" pitchFamily="34" charset="0"/>
              </a:rPr>
              <a:t>Inteligentna kołyska: czujniki ruchu, smoczek telemetryczny, mikrofony i kamery.</a:t>
            </a:r>
          </a:p>
          <a:p>
            <a:pPr marL="358775" indent="-358775" eaLnBrk="1" hangingPunct="1"/>
            <a:r>
              <a:rPr lang="pl-PL" sz="2400" dirty="0" smtClean="0">
                <a:latin typeface="Calibri" pitchFamily="34" charset="0"/>
              </a:rPr>
              <a:t>Stymulacja  słuchu, wzroku i dotyku, analiza reakcji.</a:t>
            </a:r>
          </a:p>
          <a:p>
            <a:pPr marL="358775" indent="-358775" eaLnBrk="1" hangingPunct="1"/>
            <a:r>
              <a:rPr lang="pl-PL" sz="2400" dirty="0" smtClean="0">
                <a:latin typeface="Calibri" pitchFamily="34" charset="0"/>
              </a:rPr>
              <a:t>Stymulacje rozwoju słuchu fonematycznego umożliwią dzieciom naukę dowolnego języka, w tym języków tonalnych.</a:t>
            </a:r>
          </a:p>
          <a:p>
            <a:pPr marL="358775" indent="-358775" eaLnBrk="1" hangingPunct="1"/>
            <a:r>
              <a:rPr lang="pl-PL" sz="2400" dirty="0" smtClean="0">
                <a:latin typeface="Calibri" pitchFamily="34" charset="0"/>
              </a:rPr>
              <a:t>Stymulacje rozwoju słuchu muzycznego.</a:t>
            </a:r>
          </a:p>
          <a:p>
            <a:pPr marL="358775" indent="-358775" eaLnBrk="1" hangingPunct="1"/>
            <a:r>
              <a:rPr lang="pl-PL" sz="2400" dirty="0" smtClean="0">
                <a:latin typeface="Calibri" pitchFamily="34" charset="0"/>
              </a:rPr>
              <a:t>Rozwój inteligencji przez stymulację pamięci roboczej.</a:t>
            </a:r>
          </a:p>
          <a:p>
            <a:pPr marL="358775" indent="-358775" eaLnBrk="1" hangingPunct="1"/>
            <a:r>
              <a:rPr lang="pl-PL" sz="2400" dirty="0" smtClean="0">
                <a:latin typeface="Calibri" pitchFamily="34" charset="0"/>
              </a:rPr>
              <a:t>Rozwój ciekawości i potrzeby działania dziecka. s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560638"/>
            <a:ext cx="3725862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3" b="-6731"/>
          <a:stretch>
            <a:fillRect/>
          </a:stretch>
        </p:blipFill>
        <p:spPr bwMode="auto">
          <a:xfrm>
            <a:off x="683578" y="11460"/>
            <a:ext cx="5689600" cy="209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17385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320608"/>
            <a:ext cx="6236920" cy="66992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Neurofeedback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 kreatywność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1123221"/>
            <a:ext cx="6539706" cy="949325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z="2400" dirty="0" smtClean="0">
                <a:latin typeface="+mn-lt"/>
              </a:rPr>
              <a:t>Złożone zadania wymagają współpracy wszystkich </a:t>
            </a:r>
            <a:r>
              <a:rPr lang="pl-PL" sz="2400" dirty="0">
                <a:latin typeface="+mn-lt"/>
              </a:rPr>
              <a:t>obszarów</a:t>
            </a:r>
            <a:r>
              <a:rPr lang="pl-PL" sz="2400" dirty="0" smtClean="0">
                <a:latin typeface="+mn-lt"/>
              </a:rPr>
              <a:t> mózg, jak można wzmocnić ich współpracę? </a:t>
            </a:r>
            <a:endParaRPr lang="en-US" sz="2400" dirty="0" smtClean="0">
              <a:latin typeface="+mn-lt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95280" y="2327166"/>
            <a:ext cx="8736013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dirty="0" smtClean="0">
                <a:solidFill>
                  <a:srgbClr val="F8F8F8"/>
                </a:solidFill>
                <a:latin typeface="Symbol" pitchFamily="18" charset="2"/>
              </a:rPr>
              <a:t>a-q </a:t>
            </a:r>
            <a:r>
              <a:rPr lang="en-US" sz="2400" dirty="0" err="1" smtClean="0">
                <a:solidFill>
                  <a:srgbClr val="F8F8F8"/>
                </a:solidFill>
                <a:latin typeface="Calibri"/>
              </a:rPr>
              <a:t>neurofeedback</a:t>
            </a:r>
            <a:r>
              <a:rPr lang="en-US" sz="2400" dirty="0" smtClean="0">
                <a:solidFill>
                  <a:srgbClr val="F8F8F8"/>
                </a:solidFill>
                <a:latin typeface="Calibri"/>
              </a:rPr>
              <a:t> 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dało </a:t>
            </a:r>
            <a:r>
              <a:rPr lang="en-US" sz="2400" dirty="0" smtClean="0">
                <a:solidFill>
                  <a:srgbClr val="F8F8F8"/>
                </a:solidFill>
                <a:latin typeface="Calibri"/>
              </a:rPr>
              <a:t>“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znaczącą poprawę poziomu wykonania”</a:t>
            </a:r>
            <a:r>
              <a:rPr lang="en-US" sz="2400" dirty="0" smtClean="0">
                <a:solidFill>
                  <a:srgbClr val="F8F8F8"/>
                </a:solidFill>
                <a:latin typeface="Calibri"/>
              </a:rPr>
              <a:t/>
            </a:r>
            <a:br>
              <a:rPr lang="en-US" sz="2400" dirty="0" smtClean="0">
                <a:solidFill>
                  <a:srgbClr val="F8F8F8"/>
                </a:solidFill>
                <a:latin typeface="Calibri"/>
              </a:rPr>
            </a:b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przez studentów akademii muzycznej i akademii tańca w Londynie</a:t>
            </a:r>
            <a:r>
              <a:rPr lang="en-US" sz="2400" dirty="0" smtClean="0">
                <a:solidFill>
                  <a:srgbClr val="F8F8F8"/>
                </a:solidFill>
                <a:latin typeface="Calibri"/>
              </a:rPr>
              <a:t>. </a:t>
            </a:r>
            <a:br>
              <a:rPr lang="en-US" sz="2400" dirty="0" smtClean="0">
                <a:solidFill>
                  <a:srgbClr val="F8F8F8"/>
                </a:solidFill>
                <a:latin typeface="Calibri"/>
              </a:rPr>
            </a:br>
            <a:r>
              <a:rPr lang="en-US" sz="2400" dirty="0" err="1" smtClean="0">
                <a:solidFill>
                  <a:srgbClr val="F8F8F8"/>
                </a:solidFill>
                <a:latin typeface="Calibri"/>
              </a:rPr>
              <a:t>Neurofeedback</a:t>
            </a:r>
            <a:r>
              <a:rPr lang="en-US" sz="2400" dirty="0" smtClean="0">
                <a:solidFill>
                  <a:srgbClr val="F8F8F8"/>
                </a:solidFill>
                <a:latin typeface="Calibri"/>
              </a:rPr>
              <a:t> 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i </a:t>
            </a:r>
            <a:r>
              <a:rPr lang="en-US" sz="2400" dirty="0" smtClean="0">
                <a:solidFill>
                  <a:srgbClr val="F8F8F8"/>
                </a:solidFill>
                <a:latin typeface="Calibri"/>
              </a:rPr>
              <a:t>biofeedback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 oparty na zmienności rytmu serca</a:t>
            </a:r>
            <a:r>
              <a:rPr lang="pl-PL" sz="2400" dirty="0">
                <a:solidFill>
                  <a:srgbClr val="F8F8F8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alibri"/>
              </a:rPr>
              <a:t> </a:t>
            </a:r>
            <a:br>
              <a:rPr lang="en-US" sz="2400" dirty="0" smtClean="0">
                <a:solidFill>
                  <a:srgbClr val="F8F8F8"/>
                </a:solidFill>
                <a:latin typeface="Calibri"/>
              </a:rPr>
            </a:b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wpływa na poprawę wyników na różne sposoby</a:t>
            </a:r>
            <a:r>
              <a:rPr lang="en-US" sz="2400" dirty="0" smtClean="0">
                <a:solidFill>
                  <a:srgbClr val="F8F8F8"/>
                </a:solidFill>
                <a:latin typeface="Calibri"/>
              </a:rPr>
              <a:t>. </a:t>
            </a:r>
            <a:endParaRPr lang="pl-PL" sz="2400" dirty="0" smtClean="0">
              <a:solidFill>
                <a:srgbClr val="F8F8F8"/>
              </a:solidFill>
              <a:latin typeface="Calibri"/>
            </a:endParaRPr>
          </a:p>
          <a:p>
            <a:pPr eaLnBrk="1" hangingPunct="1">
              <a:spcBef>
                <a:spcPct val="50000"/>
              </a:spcBef>
            </a:pPr>
            <a:r>
              <a:rPr lang="pl-PL" sz="2400" dirty="0" err="1" smtClean="0">
                <a:solidFill>
                  <a:srgbClr val="F8F8F8"/>
                </a:solidFill>
                <a:latin typeface="Calibri"/>
              </a:rPr>
              <a:t>Neurofeedback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 pomaga synchronizować rytmy i </a:t>
            </a:r>
            <a:br>
              <a:rPr lang="pl-PL" sz="2400" dirty="0" smtClean="0">
                <a:solidFill>
                  <a:srgbClr val="F8F8F8"/>
                </a:solidFill>
                <a:latin typeface="Calibri"/>
              </a:rPr>
            </a:b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ruchy, HRV ma wpływ na ogólny poziom techniczny </a:t>
            </a:r>
            <a:br>
              <a:rPr lang="pl-PL" sz="2400" dirty="0" smtClean="0">
                <a:solidFill>
                  <a:srgbClr val="F8F8F8"/>
                </a:solidFill>
                <a:latin typeface="Calibri"/>
              </a:rPr>
            </a:b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wykonania. Zwiększyła się muzykalność i kreatywność </a:t>
            </a:r>
            <a:br>
              <a:rPr lang="pl-PL" sz="2400" dirty="0" smtClean="0">
                <a:solidFill>
                  <a:srgbClr val="F8F8F8"/>
                </a:solidFill>
                <a:latin typeface="Calibri"/>
              </a:rPr>
            </a:b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śpiewaków i instrumentalistów już po 10 sesjach treningu </a:t>
            </a:r>
            <a:r>
              <a:rPr lang="en-US" sz="2400" dirty="0" smtClean="0">
                <a:solidFill>
                  <a:srgbClr val="FFFFFF"/>
                </a:solidFill>
                <a:latin typeface="Symbol" pitchFamily="18" charset="2"/>
              </a:rPr>
              <a:t>q/a </a:t>
            </a:r>
            <a:r>
              <a:rPr lang="pl-PL" sz="2400" dirty="0">
                <a:solidFill>
                  <a:srgbClr val="F8F8F8"/>
                </a:solidFill>
                <a:latin typeface="Calibri"/>
              </a:rPr>
              <a:t>w ciągu 2 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miesięcy</a:t>
            </a:r>
            <a:r>
              <a:rPr lang="pl-PL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2400" dirty="0" err="1" smtClean="0">
                <a:solidFill>
                  <a:srgbClr val="F8F8F8"/>
                </a:solidFill>
                <a:latin typeface="Calibri"/>
              </a:rPr>
              <a:t>Gruzelier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,  </a:t>
            </a:r>
            <a:r>
              <a:rPr lang="pl-PL" sz="2400" dirty="0" err="1" smtClean="0">
                <a:solidFill>
                  <a:srgbClr val="F8F8F8"/>
                </a:solidFill>
                <a:latin typeface="Calibri"/>
              </a:rPr>
              <a:t>Cognitive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 </a:t>
            </a:r>
            <a:r>
              <a:rPr lang="pl-PL" sz="2400" dirty="0" err="1" smtClean="0">
                <a:solidFill>
                  <a:srgbClr val="F8F8F8"/>
                </a:solidFill>
                <a:latin typeface="Calibri"/>
              </a:rPr>
              <a:t>Processes</a:t>
            </a:r>
            <a:r>
              <a:rPr lang="pl-PL" sz="2400" dirty="0" smtClean="0">
                <a:solidFill>
                  <a:srgbClr val="F8F8F8"/>
                </a:solidFill>
                <a:latin typeface="Calibri"/>
              </a:rPr>
              <a:t> 2008)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28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31" y="3560871"/>
            <a:ext cx="197326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https://encrypted-tbn3.gstatic.com/images?q=tbn:ANd9GcRgAu2j4TuaKf-VTRlKvcdKm6D4WrxKdP3Dc1qdk2U7fm6FNHMCZ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64" y="116632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2055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20608"/>
            <a:ext cx="8280919" cy="66992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Czemu to działa?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1123221"/>
            <a:ext cx="8699946" cy="129766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z="2400" dirty="0" smtClean="0">
                <a:latin typeface="+mn-lt"/>
              </a:rPr>
              <a:t>Niższe częstości = mniejsze zużycie energii, lepsza specjalizacja,  mniej szumów i procesów w tle, dłuższy okres w którym może nastąpić jednoczesne pobudzenie odległych obszarów a więc precyzyjna synchronizacja. </a:t>
            </a:r>
            <a:endParaRPr lang="en-US" sz="2400" dirty="0" smtClean="0"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22" y="2828925"/>
            <a:ext cx="74676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9988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RSI WK-P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19175"/>
            <a:ext cx="8382000" cy="5578177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 smtClean="0"/>
              <a:t>Inteligentne </a:t>
            </a:r>
            <a:r>
              <a:rPr lang="pl-PL" sz="2400" b="1" dirty="0"/>
              <a:t>Specjalizacje RSI WK-P do 2020 </a:t>
            </a:r>
            <a:r>
              <a:rPr lang="pl-PL" sz="2400" b="1" dirty="0" smtClean="0"/>
              <a:t>roku.  </a:t>
            </a:r>
            <a:endParaRPr lang="pl-PL" sz="2400" dirty="0"/>
          </a:p>
          <a:p>
            <a:pPr marL="0" indent="0">
              <a:buNone/>
            </a:pPr>
            <a:r>
              <a:rPr lang="pl-PL" sz="2400" dirty="0"/>
              <a:t>Skoncentrowana interwencja, </a:t>
            </a:r>
            <a:r>
              <a:rPr lang="pl-PL" sz="2400" dirty="0" smtClean="0"/>
              <a:t>rozwój regionu </a:t>
            </a:r>
            <a:r>
              <a:rPr lang="pl-PL" sz="2400" dirty="0"/>
              <a:t>dzięki wzrostowi innowacyjności kluczowych branż w ramach specjalizacji 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 smtClean="0">
                <a:solidFill>
                  <a:srgbClr val="FFC000"/>
                </a:solidFill>
              </a:rPr>
              <a:t>Najlepsza </a:t>
            </a:r>
            <a:r>
              <a:rPr lang="pl-PL" sz="2400" b="1" dirty="0">
                <a:solidFill>
                  <a:srgbClr val="FFC000"/>
                </a:solidFill>
              </a:rPr>
              <a:t>bezpieczna </a:t>
            </a:r>
            <a:r>
              <a:rPr lang="pl-PL" sz="2400" b="1" dirty="0" smtClean="0">
                <a:solidFill>
                  <a:srgbClr val="FFC000"/>
                </a:solidFill>
              </a:rPr>
              <a:t>żywność </a:t>
            </a:r>
            <a:endParaRPr lang="pl-PL" sz="2400" dirty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solidFill>
                  <a:srgbClr val="FFC000"/>
                </a:solidFill>
              </a:rPr>
              <a:t>Medycyna, usługi medyczne i turystyka zdrowotna </a:t>
            </a:r>
            <a:endParaRPr lang="pl-PL" sz="2400" dirty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 smtClean="0"/>
              <a:t>Urządzenia </a:t>
            </a:r>
            <a:r>
              <a:rPr lang="pl-PL" sz="2400" b="1" dirty="0"/>
              <a:t>transportowe i automatyka przemysłowa </a:t>
            </a:r>
            <a:endParaRPr lang="pl-PL" sz="2400" dirty="0"/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Narzędzia, formy wtryskowe, wyroby z tworzyw sztucznych </a:t>
            </a:r>
            <a:endParaRPr lang="pl-PL" sz="2400" dirty="0"/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solidFill>
                  <a:srgbClr val="FFC000"/>
                </a:solidFill>
              </a:rPr>
              <a:t>Przetwarzanie informacji, multimedia, programowanie, usługi ICT </a:t>
            </a:r>
            <a:endParaRPr lang="pl-PL" sz="2400" dirty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 err="1" smtClean="0">
                <a:solidFill>
                  <a:srgbClr val="FFC000"/>
                </a:solidFill>
              </a:rPr>
              <a:t>Biointeligentna</a:t>
            </a:r>
            <a:r>
              <a:rPr lang="pl-PL" sz="2400" b="1" dirty="0" smtClean="0">
                <a:solidFill>
                  <a:srgbClr val="FFC000"/>
                </a:solidFill>
              </a:rPr>
              <a:t> </a:t>
            </a:r>
            <a:r>
              <a:rPr lang="pl-PL" sz="2400" b="1" dirty="0">
                <a:solidFill>
                  <a:srgbClr val="FFC000"/>
                </a:solidFill>
              </a:rPr>
              <a:t>specjalizacja – potencjał naturalny, środowisko, </a:t>
            </a:r>
            <a:r>
              <a:rPr lang="pl-PL" sz="2400" b="1" dirty="0" smtClean="0">
                <a:solidFill>
                  <a:srgbClr val="FFC000"/>
                </a:solidFill>
              </a:rPr>
              <a:t>energetyka</a:t>
            </a:r>
            <a:endParaRPr lang="pl-PL" sz="2400" dirty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/>
              <a:t>Transport, logistyka, handel – szlaki wodne i lądowe </a:t>
            </a:r>
            <a:endParaRPr lang="pl-PL" sz="2400" dirty="0"/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solidFill>
                  <a:srgbClr val="FFC000"/>
                </a:solidFill>
              </a:rPr>
              <a:t>Dziedzictwo kulturowe, sztuka, przemysły kreatywne </a:t>
            </a:r>
            <a:endParaRPr lang="pl-PL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8701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6648" y="115888"/>
            <a:ext cx="6337300" cy="669925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+mj-lt"/>
              </a:rPr>
              <a:t>Kreatywność i demencja?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836613"/>
            <a:ext cx="8593138" cy="1092200"/>
          </a:xfrm>
          <a:noFill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mtClean="0"/>
              <a:t>Bruce L. Miller, Craig E. Hou, Emergence of Visual Creativity in Dementia. Arch Neurol. 61, 842-844, 2004. 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07988" y="1643063"/>
            <a:ext cx="87360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</a:rPr>
              <a:t>Miller et al (UCSF) </a:t>
            </a:r>
            <a:r>
              <a:rPr lang="pl-PL" sz="2000" dirty="0" smtClean="0">
                <a:solidFill>
                  <a:srgbClr val="FFFFFF"/>
                </a:solidFill>
              </a:rPr>
              <a:t>opisali pacjentów z otępieniem czołowo-skroniowym którzy pomimo uszkodzeń lewego przedniego płata skroniowego rozwinęli </a:t>
            </a:r>
            <a:br>
              <a:rPr lang="pl-PL" sz="2000" dirty="0" smtClean="0">
                <a:solidFill>
                  <a:srgbClr val="FFFFFF"/>
                </a:solidFill>
              </a:rPr>
            </a:br>
            <a:r>
              <a:rPr lang="pl-PL" sz="2000" dirty="0" smtClean="0">
                <a:solidFill>
                  <a:srgbClr val="FFFFFF"/>
                </a:solidFill>
              </a:rPr>
              <a:t>ciekawe zdolności artystyczne</a:t>
            </a:r>
            <a:r>
              <a:rPr lang="en-US" sz="2000" dirty="0" smtClean="0">
                <a:solidFill>
                  <a:srgbClr val="FFFFFF"/>
                </a:solidFill>
              </a:rPr>
              <a:t>. </a:t>
            </a:r>
            <a:endParaRPr 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pl-PL" sz="2000" dirty="0" smtClean="0">
                <a:solidFill>
                  <a:srgbClr val="FFFFFF"/>
                </a:solidFill>
              </a:rPr>
              <a:t>W tego typu otępieniu zachowana jest dobra </a:t>
            </a:r>
            <a:r>
              <a:rPr lang="pl-PL" sz="2000" dirty="0" err="1" smtClean="0">
                <a:solidFill>
                  <a:srgbClr val="FFFFFF"/>
                </a:solidFill>
              </a:rPr>
              <a:t>pamięc</a:t>
            </a:r>
            <a:r>
              <a:rPr lang="pl-PL" sz="2000" dirty="0" smtClean="0">
                <a:solidFill>
                  <a:srgbClr val="FFFFFF"/>
                </a:solidFill>
              </a:rPr>
              <a:t>, pacjenci potrafią wykonywać proste kopie rysunków, ale część z nich zaczyna malować i ich zainteresowanie sztuką wzrasta pomimo rozwoju choroby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pl-PL" sz="2000" dirty="0" smtClean="0">
                <a:solidFill>
                  <a:srgbClr val="FFFFFF"/>
                </a:solidFill>
              </a:rPr>
              <a:t>Pojawia się przymus tworzenia, często w realistycznym lub surrealistyczny </a:t>
            </a:r>
            <a:r>
              <a:rPr lang="en-US" sz="2000" dirty="0" err="1" smtClean="0">
                <a:solidFill>
                  <a:srgbClr val="FFFFFF"/>
                </a:solidFill>
              </a:rPr>
              <a:t>styl</a:t>
            </a:r>
            <a:r>
              <a:rPr lang="pl-PL" sz="2000" dirty="0" smtClean="0">
                <a:solidFill>
                  <a:srgbClr val="FFFFFF"/>
                </a:solidFill>
              </a:rPr>
              <a:t>u</a:t>
            </a:r>
            <a:r>
              <a:rPr lang="en-US" sz="2000" dirty="0" smtClean="0">
                <a:solidFill>
                  <a:srgbClr val="FFFFFF"/>
                </a:solidFill>
              </a:rPr>
              <a:t>.</a:t>
            </a:r>
            <a:r>
              <a:rPr lang="pl-PL" sz="2000" dirty="0" smtClean="0">
                <a:solidFill>
                  <a:srgbClr val="FFFFFF"/>
                </a:solidFill>
              </a:rPr>
              <a:t> Czemu?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80" y="1285875"/>
            <a:ext cx="4524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0"/>
            <a:ext cx="10001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57188" y="4857750"/>
            <a:ext cx="8658225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2000" dirty="0" smtClean="0">
                <a:solidFill>
                  <a:srgbClr val="FFFFFF"/>
                </a:solidFill>
              </a:rPr>
              <a:t>Efekt uwolnienia zahamowanych</a:t>
            </a:r>
            <a:r>
              <a:rPr lang="en-US" sz="2000" dirty="0" smtClean="0">
                <a:solidFill>
                  <a:srgbClr val="FFFFFF"/>
                </a:solidFill>
              </a:rPr>
              <a:t>? </a:t>
            </a:r>
            <a:endParaRPr lang="en-US" sz="2000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pl-PL" sz="2000" dirty="0" smtClean="0">
                <a:solidFill>
                  <a:srgbClr val="FFFFFF"/>
                </a:solidFill>
              </a:rPr>
              <a:t>Zahamowanie pojęć werbalnych które tamują artystyczne zapędy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  <a:endParaRPr lang="en-US" sz="2000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pl-PL" sz="2000" dirty="0" smtClean="0">
                <a:solidFill>
                  <a:srgbClr val="FFFFFF"/>
                </a:solidFill>
              </a:rPr>
              <a:t>Stopniowa zmiana połączeń kory</a:t>
            </a:r>
            <a:r>
              <a:rPr lang="en-US" sz="2000" dirty="0" smtClean="0">
                <a:solidFill>
                  <a:srgbClr val="FFFFFF"/>
                </a:solidFill>
              </a:rPr>
              <a:t>? </a:t>
            </a:r>
            <a:r>
              <a:rPr lang="pl-PL" sz="2000" dirty="0" smtClean="0">
                <a:solidFill>
                  <a:srgbClr val="FFFFFF"/>
                </a:solidFill>
              </a:rPr>
              <a:t>Dziwna kompensacja utraty funkcji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  <a:endParaRPr lang="en-US" sz="2000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pl-PL" sz="2000" dirty="0" smtClean="0">
                <a:solidFill>
                  <a:srgbClr val="FFFFFF"/>
                </a:solidFill>
              </a:rPr>
              <a:t>Związek z zespołem </a:t>
            </a:r>
            <a:r>
              <a:rPr lang="pl-PL" sz="2000" dirty="0" err="1" smtClean="0">
                <a:solidFill>
                  <a:srgbClr val="FFFFFF"/>
                </a:solidFill>
              </a:rPr>
              <a:t>sawanta</a:t>
            </a:r>
            <a:r>
              <a:rPr lang="pl-PL" sz="2000" dirty="0" smtClean="0">
                <a:solidFill>
                  <a:srgbClr val="FFFFFF"/>
                </a:solidFill>
              </a:rPr>
              <a:t> i </a:t>
            </a:r>
            <a:r>
              <a:rPr lang="en-US" sz="2000" dirty="0" smtClean="0">
                <a:solidFill>
                  <a:srgbClr val="FFFFFF"/>
                </a:solidFill>
              </a:rPr>
              <a:t>TMS (</a:t>
            </a:r>
            <a:r>
              <a:rPr lang="en-US" sz="2000" dirty="0">
                <a:solidFill>
                  <a:srgbClr val="FFFFFF"/>
                </a:solidFill>
              </a:rPr>
              <a:t>A. Snyder, </a:t>
            </a:r>
            <a:r>
              <a:rPr lang="en-US" sz="2000" dirty="0" err="1">
                <a:solidFill>
                  <a:srgbClr val="FFFFFF"/>
                </a:solidFill>
              </a:rPr>
              <a:t>MindLab</a:t>
            </a:r>
            <a:r>
              <a:rPr lang="en-US" sz="2000" dirty="0">
                <a:solidFill>
                  <a:srgbClr val="FFFFFF"/>
                </a:solidFill>
              </a:rPr>
              <a:t> Sydney).</a:t>
            </a:r>
          </a:p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4377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58641" y="350838"/>
            <a:ext cx="6577655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err="1" smtClean="0"/>
              <a:t>rTMS</a:t>
            </a:r>
            <a:r>
              <a:rPr lang="pl-PL" sz="3200" dirty="0" smtClean="0"/>
              <a:t> i zespół </a:t>
            </a:r>
            <a:r>
              <a:rPr lang="pl-PL" sz="3200" dirty="0" err="1" smtClean="0"/>
              <a:t>savanta</a:t>
            </a:r>
            <a:endParaRPr lang="en-US" sz="3200" dirty="0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9750" y="1125539"/>
            <a:ext cx="5976466" cy="2591494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pl-PL" sz="2000" dirty="0" smtClean="0">
                <a:solidFill>
                  <a:srgbClr val="FFFFFF"/>
                </a:solidFill>
              </a:rPr>
              <a:t>Allan W. </a:t>
            </a:r>
            <a:r>
              <a:rPr lang="pl-PL" sz="2000" dirty="0" err="1" smtClean="0">
                <a:solidFill>
                  <a:srgbClr val="FFFFFF"/>
                </a:solidFill>
              </a:rPr>
              <a:t>Snyder</a:t>
            </a:r>
            <a:r>
              <a:rPr lang="pl-PL" sz="2000" dirty="0" smtClean="0">
                <a:solidFill>
                  <a:srgbClr val="FFFFFF"/>
                </a:solidFill>
              </a:rPr>
              <a:t> et al. (</a:t>
            </a:r>
            <a:r>
              <a:rPr lang="pl-PL" sz="2000" dirty="0">
                <a:solidFill>
                  <a:srgbClr val="FFFFFF"/>
                </a:solidFill>
              </a:rPr>
              <a:t>Centre for the </a:t>
            </a:r>
            <a:r>
              <a:rPr lang="pl-PL" sz="2000" dirty="0" err="1">
                <a:solidFill>
                  <a:srgbClr val="FFFFFF"/>
                </a:solidFill>
              </a:rPr>
              <a:t>Mind</a:t>
            </a:r>
            <a:r>
              <a:rPr lang="pl-PL" sz="2000" dirty="0">
                <a:solidFill>
                  <a:srgbClr val="FFFFFF"/>
                </a:solidFill>
              </a:rPr>
              <a:t>, The </a:t>
            </a:r>
            <a:r>
              <a:rPr lang="pl-PL" sz="2000" dirty="0" err="1">
                <a:solidFill>
                  <a:srgbClr val="FFFFFF"/>
                </a:solidFill>
              </a:rPr>
              <a:t>University</a:t>
            </a:r>
            <a:r>
              <a:rPr lang="pl-PL" sz="2000" dirty="0">
                <a:solidFill>
                  <a:srgbClr val="FFFFFF"/>
                </a:solidFill>
              </a:rPr>
              <a:t> of </a:t>
            </a:r>
            <a:r>
              <a:rPr lang="pl-PL" sz="2000" dirty="0" smtClean="0">
                <a:solidFill>
                  <a:srgbClr val="FFFFFF"/>
                </a:solidFill>
              </a:rPr>
              <a:t>Sydney), </a:t>
            </a:r>
            <a:r>
              <a:rPr lang="en-US" sz="2000" dirty="0">
                <a:solidFill>
                  <a:srgbClr val="FFFFFF"/>
                </a:solidFill>
              </a:rPr>
              <a:t>Savant-like skills exposed in normal people by suppressing the left </a:t>
            </a:r>
            <a:r>
              <a:rPr lang="en-US" sz="2000" dirty="0" err="1">
                <a:solidFill>
                  <a:srgbClr val="FFFFFF"/>
                </a:solidFill>
              </a:rPr>
              <a:t>fronto</a:t>
            </a:r>
            <a:r>
              <a:rPr lang="en-US" sz="2000" dirty="0">
                <a:solidFill>
                  <a:srgbClr val="FFFFFF"/>
                </a:solidFill>
              </a:rPr>
              <a:t>-temporal </a:t>
            </a:r>
            <a:r>
              <a:rPr lang="en-US" sz="2000" dirty="0" smtClean="0">
                <a:solidFill>
                  <a:srgbClr val="FFFFFF"/>
                </a:solidFill>
              </a:rPr>
              <a:t>lobe</a:t>
            </a:r>
            <a:r>
              <a:rPr lang="pl-PL" sz="2000" dirty="0" smtClean="0">
                <a:solidFill>
                  <a:srgbClr val="FFFFFF"/>
                </a:solidFill>
              </a:rPr>
              <a:t>.  </a:t>
            </a:r>
            <a:r>
              <a:rPr lang="pl-PL" sz="2000" dirty="0" err="1" smtClean="0">
                <a:solidFill>
                  <a:srgbClr val="FFFFFF"/>
                </a:solidFill>
              </a:rPr>
              <a:t>Journal</a:t>
            </a:r>
            <a:r>
              <a:rPr lang="pl-PL" sz="2000" dirty="0" smtClean="0">
                <a:solidFill>
                  <a:srgbClr val="FFFFFF"/>
                </a:solidFill>
              </a:rPr>
              <a:t> </a:t>
            </a:r>
            <a:r>
              <a:rPr lang="pl-PL" sz="2000" dirty="0">
                <a:solidFill>
                  <a:srgbClr val="FFFFFF"/>
                </a:solidFill>
              </a:rPr>
              <a:t>of </a:t>
            </a:r>
            <a:r>
              <a:rPr lang="pl-PL" sz="2000" dirty="0" err="1">
                <a:solidFill>
                  <a:srgbClr val="FFFFFF"/>
                </a:solidFill>
              </a:rPr>
              <a:t>Integrative</a:t>
            </a:r>
            <a:r>
              <a:rPr lang="pl-PL" sz="2000" dirty="0">
                <a:solidFill>
                  <a:srgbClr val="FFFFFF"/>
                </a:solidFill>
              </a:rPr>
              <a:t> </a:t>
            </a:r>
            <a:r>
              <a:rPr lang="pl-PL" sz="2000" dirty="0" err="1">
                <a:solidFill>
                  <a:srgbClr val="FFFFFF"/>
                </a:solidFill>
              </a:rPr>
              <a:t>Neuroscience</a:t>
            </a:r>
            <a:r>
              <a:rPr lang="pl-PL" sz="2000" dirty="0">
                <a:solidFill>
                  <a:srgbClr val="FFFFFF"/>
                </a:solidFill>
              </a:rPr>
              <a:t>, </a:t>
            </a:r>
            <a:r>
              <a:rPr lang="pl-PL" sz="2000" dirty="0" smtClean="0">
                <a:solidFill>
                  <a:srgbClr val="FFFFFF"/>
                </a:solidFill>
              </a:rPr>
              <a:t>2003 </a:t>
            </a:r>
            <a:endParaRPr lang="pl-PL" sz="2000" dirty="0">
              <a:solidFill>
                <a:srgbClr val="FFFFFF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pl-PL" sz="2000" dirty="0">
                <a:solidFill>
                  <a:srgbClr val="FFFFFF"/>
                </a:solidFill>
              </a:rPr>
              <a:t>R.P. Chi, A.W. </a:t>
            </a:r>
            <a:r>
              <a:rPr lang="pl-PL" sz="2000" dirty="0" err="1" smtClean="0">
                <a:solidFill>
                  <a:srgbClr val="FFFFFF"/>
                </a:solidFill>
              </a:rPr>
              <a:t>Snyder</a:t>
            </a:r>
            <a:r>
              <a:rPr lang="pl-PL" sz="2000" dirty="0" smtClean="0">
                <a:solidFill>
                  <a:srgbClr val="FFFFFF"/>
                </a:solidFill>
              </a:rPr>
              <a:t>, </a:t>
            </a:r>
            <a:r>
              <a:rPr lang="pl-PL" sz="2000" dirty="0" err="1" smtClean="0">
                <a:solidFill>
                  <a:srgbClr val="FFFFFF"/>
                </a:solidFill>
              </a:rPr>
              <a:t>Facilitate</a:t>
            </a:r>
            <a:r>
              <a:rPr lang="pl-PL" sz="2000" dirty="0" smtClean="0">
                <a:solidFill>
                  <a:srgbClr val="FFFFFF"/>
                </a:solidFill>
              </a:rPr>
              <a:t> </a:t>
            </a:r>
            <a:r>
              <a:rPr lang="pl-PL" sz="2000" dirty="0" err="1">
                <a:solidFill>
                  <a:srgbClr val="FFFFFF"/>
                </a:solidFill>
              </a:rPr>
              <a:t>Insight</a:t>
            </a:r>
            <a:r>
              <a:rPr lang="pl-PL" sz="2000" dirty="0">
                <a:solidFill>
                  <a:srgbClr val="FFFFFF"/>
                </a:solidFill>
              </a:rPr>
              <a:t> by Non-</a:t>
            </a:r>
            <a:r>
              <a:rPr lang="pl-PL" sz="2000" dirty="0" err="1">
                <a:solidFill>
                  <a:srgbClr val="FFFFFF"/>
                </a:solidFill>
              </a:rPr>
              <a:t>Invasive</a:t>
            </a:r>
            <a:r>
              <a:rPr lang="pl-PL" sz="2000" dirty="0">
                <a:solidFill>
                  <a:srgbClr val="FFFFFF"/>
                </a:solidFill>
              </a:rPr>
              <a:t> Brain </a:t>
            </a:r>
            <a:r>
              <a:rPr lang="pl-PL" sz="2000" dirty="0" err="1" smtClean="0">
                <a:solidFill>
                  <a:srgbClr val="FFFFFF"/>
                </a:solidFill>
              </a:rPr>
              <a:t>Stimulation</a:t>
            </a:r>
            <a:r>
              <a:rPr lang="pl-PL" sz="2000" dirty="0" smtClean="0">
                <a:solidFill>
                  <a:srgbClr val="FFFFFF"/>
                </a:solidFill>
              </a:rPr>
              <a:t>, </a:t>
            </a:r>
            <a:r>
              <a:rPr lang="pl-PL" sz="2000" dirty="0" err="1" smtClean="0">
                <a:solidFill>
                  <a:srgbClr val="FFFFFF"/>
                </a:solidFill>
              </a:rPr>
              <a:t>PLoS</a:t>
            </a:r>
            <a:r>
              <a:rPr lang="pl-PL" sz="2000" dirty="0" smtClean="0">
                <a:solidFill>
                  <a:srgbClr val="FFFFFF"/>
                </a:solidFill>
              </a:rPr>
              <a:t> One 2011</a:t>
            </a:r>
            <a:endParaRPr lang="pl-PL" sz="2000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407"/>
            <a:ext cx="25400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4284" y="3789040"/>
            <a:ext cx="8477974" cy="288032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000" dirty="0" smtClean="0">
                <a:solidFill>
                  <a:srgbClr val="FFFFFF"/>
                </a:solidFill>
              </a:rPr>
              <a:t>Niektóre upośledzone umysłowo osoby wykazują </a:t>
            </a:r>
            <a:br>
              <a:rPr lang="pl-PL" sz="2000" dirty="0" smtClean="0">
                <a:solidFill>
                  <a:srgbClr val="FFFFFF"/>
                </a:solidFill>
              </a:rPr>
            </a:br>
            <a:r>
              <a:rPr lang="pl-PL" sz="2000" dirty="0" smtClean="0">
                <a:solidFill>
                  <a:srgbClr val="FFFFFF"/>
                </a:solidFill>
              </a:rPr>
              <a:t>nadzwyczajne zdolności do zapamiętywania, liczenia, </a:t>
            </a:r>
            <a:br>
              <a:rPr lang="pl-PL" sz="2000" dirty="0" smtClean="0">
                <a:solidFill>
                  <a:srgbClr val="FFFFFF"/>
                </a:solidFill>
              </a:rPr>
            </a:br>
            <a:r>
              <a:rPr lang="pl-PL" sz="2000" dirty="0" smtClean="0">
                <a:solidFill>
                  <a:srgbClr val="FFFFFF"/>
                </a:solidFill>
              </a:rPr>
              <a:t>rysowania, czy muzyki – zespół </a:t>
            </a:r>
            <a:r>
              <a:rPr lang="pl-PL" sz="2000" dirty="0" err="1" smtClean="0">
                <a:solidFill>
                  <a:srgbClr val="FFFFFF"/>
                </a:solidFill>
              </a:rPr>
              <a:t>sawanta</a:t>
            </a:r>
            <a:r>
              <a:rPr lang="pl-PL" sz="2000" dirty="0" smtClean="0">
                <a:solidFill>
                  <a:srgbClr val="FFFFFF"/>
                </a:solidFill>
              </a:rPr>
              <a:t>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000" dirty="0" smtClean="0">
                <a:solidFill>
                  <a:srgbClr val="FFFFFF"/>
                </a:solidFill>
              </a:rPr>
              <a:t>Czy można zamienić zdrowego człowieka w takiego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000" dirty="0" err="1" smtClean="0">
                <a:solidFill>
                  <a:srgbClr val="FFFFFF"/>
                </a:solidFill>
              </a:rPr>
              <a:t>Sawanta</a:t>
            </a:r>
            <a:r>
              <a:rPr lang="pl-PL" sz="2000" dirty="0" smtClean="0">
                <a:solidFill>
                  <a:srgbClr val="FFFFFF"/>
                </a:solidFill>
              </a:rPr>
              <a:t>? Silne pole magnetyczne (3 T) o niskiej </a:t>
            </a:r>
            <a:br>
              <a:rPr lang="pl-PL" sz="2000" dirty="0" smtClean="0">
                <a:solidFill>
                  <a:srgbClr val="FFFFFF"/>
                </a:solidFill>
              </a:rPr>
            </a:br>
            <a:r>
              <a:rPr lang="pl-PL" sz="2000" dirty="0" smtClean="0">
                <a:solidFill>
                  <a:srgbClr val="FFFFFF"/>
                </a:solidFill>
              </a:rPr>
              <a:t>częstości przyłożone do lewego płata skroniowo-czołowego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pl-PL" sz="2000" dirty="0" smtClean="0">
                <a:solidFill>
                  <a:srgbClr val="FFFFFF"/>
                </a:solidFill>
              </a:rPr>
              <a:t>Pomogło lepiej rysować 4 z </a:t>
            </a:r>
            <a:r>
              <a:rPr lang="en-US" sz="2000" dirty="0" smtClean="0">
                <a:solidFill>
                  <a:srgbClr val="FFFFFF"/>
                </a:solidFill>
              </a:rPr>
              <a:t>11 </a:t>
            </a:r>
            <a:r>
              <a:rPr lang="pl-PL" sz="2000" dirty="0" smtClean="0">
                <a:solidFill>
                  <a:srgbClr val="FFFFFF"/>
                </a:solidFill>
              </a:rPr>
              <a:t>uczestników eksperymentów. </a:t>
            </a:r>
            <a:br>
              <a:rPr lang="pl-PL" sz="2000" dirty="0" smtClean="0">
                <a:solidFill>
                  <a:srgbClr val="FFFFFF"/>
                </a:solidFill>
              </a:rPr>
            </a:br>
            <a:r>
              <a:rPr lang="pl-PL" sz="2000" dirty="0" smtClean="0">
                <a:solidFill>
                  <a:srgbClr val="FFFFFF"/>
                </a:solidFill>
              </a:rPr>
              <a:t>Efekt utrzymuje się przez pewien czas po stymulacji. </a:t>
            </a:r>
            <a:br>
              <a:rPr lang="pl-PL" sz="2000" dirty="0" smtClean="0">
                <a:solidFill>
                  <a:srgbClr val="FFFFFF"/>
                </a:solidFill>
              </a:rPr>
            </a:br>
            <a:r>
              <a:rPr lang="pl-PL" sz="2000" dirty="0" smtClean="0">
                <a:solidFill>
                  <a:srgbClr val="FFFFFF"/>
                </a:solidFill>
              </a:rPr>
              <a:t>Zauważono też wpływ na uwagę wzrokową i inne funkcje. </a:t>
            </a:r>
            <a:endParaRPr lang="pl-PL" sz="2000" dirty="0">
              <a:solidFill>
                <a:srgbClr val="FFFF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58" y="3501008"/>
            <a:ext cx="2540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10866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58641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 err="1" smtClean="0"/>
              <a:t>rTMS</a:t>
            </a:r>
            <a:r>
              <a:rPr lang="pl-PL" sz="3200" dirty="0" smtClean="0"/>
              <a:t> i zespół </a:t>
            </a:r>
            <a:r>
              <a:rPr lang="pl-PL" sz="3200" dirty="0" err="1" smtClean="0"/>
              <a:t>savanta</a:t>
            </a:r>
            <a:endParaRPr lang="en-US" sz="3200" dirty="0" smtClean="0"/>
          </a:p>
        </p:txBody>
      </p:sp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4284" y="5994400"/>
            <a:ext cx="8390203" cy="67496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sz="2000" dirty="0" smtClean="0">
                <a:solidFill>
                  <a:srgbClr val="FFFFFF"/>
                </a:solidFill>
              </a:rPr>
              <a:t>Rysunki po sesji TMS są nieco bardziej intersujące.</a:t>
            </a:r>
            <a:endParaRPr lang="pl-PL" sz="2000" dirty="0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863600"/>
            <a:ext cx="8724900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50450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Etapy uczenia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9" name="Symbol zastępczy zawartości 6"/>
          <p:cNvSpPr txBox="1">
            <a:spLocks/>
          </p:cNvSpPr>
          <p:nvPr/>
        </p:nvSpPr>
        <p:spPr bwMode="auto">
          <a:xfrm>
            <a:off x="611560" y="1124743"/>
            <a:ext cx="4808165" cy="545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r>
              <a:rPr lang="pl-PL" sz="2000" dirty="0" smtClean="0">
                <a:solidFill>
                  <a:srgbClr val="FFFFFF"/>
                </a:solidFill>
              </a:rPr>
              <a:t>Rozwiązywanie </a:t>
            </a:r>
            <a:r>
              <a:rPr lang="pl-PL" sz="2000" dirty="0">
                <a:solidFill>
                  <a:srgbClr val="FFFFFF"/>
                </a:solidFill>
              </a:rPr>
              <a:t>problemu to triada: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>
                <a:solidFill>
                  <a:srgbClr val="FFFFFF"/>
                </a:solidFill>
              </a:rPr>
              <a:t>świadome postawienie zadania;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>
                <a:solidFill>
                  <a:srgbClr val="FFFFFF"/>
                </a:solidFill>
              </a:rPr>
              <a:t>nieświadome wykonanie obliczeń;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>
                <a:solidFill>
                  <a:srgbClr val="FFFFFF"/>
                </a:solidFill>
              </a:rPr>
              <a:t>świadome przedstawienie rozwiązania. </a:t>
            </a:r>
          </a:p>
          <a:p>
            <a:pPr marL="0" indent="0"/>
            <a:r>
              <a:rPr lang="pl-PL" sz="2000" dirty="0">
                <a:solidFill>
                  <a:srgbClr val="FFFFFF"/>
                </a:solidFill>
              </a:rPr>
              <a:t>Nie musimy się szczególnie wysilać </a:t>
            </a:r>
            <a:r>
              <a:rPr lang="pl-PL" sz="2000" dirty="0" smtClean="0">
                <a:solidFill>
                  <a:srgbClr val="FFFFFF"/>
                </a:solidFill>
              </a:rPr>
              <a:t>przy rozwiązywaniu </a:t>
            </a:r>
            <a:r>
              <a:rPr lang="pl-PL" sz="2000" dirty="0">
                <a:solidFill>
                  <a:srgbClr val="FFFFFF"/>
                </a:solidFill>
              </a:rPr>
              <a:t>problemów! </a:t>
            </a:r>
            <a:r>
              <a:rPr lang="pl-PL" sz="2000" dirty="0" smtClean="0">
                <a:solidFill>
                  <a:srgbClr val="FFFF00"/>
                </a:solidFill>
              </a:rPr>
              <a:t>Wystarczy się skupić i </a:t>
            </a:r>
            <a:r>
              <a:rPr lang="pl-PL" sz="2000" dirty="0">
                <a:solidFill>
                  <a:srgbClr val="FFFF00"/>
                </a:solidFill>
              </a:rPr>
              <a:t>oczekiwać na rozwiązanie</a:t>
            </a:r>
            <a:r>
              <a:rPr lang="pl-PL" sz="2000" dirty="0">
                <a:solidFill>
                  <a:srgbClr val="FFFFFF"/>
                </a:solidFill>
              </a:rPr>
              <a:t>. </a:t>
            </a:r>
          </a:p>
          <a:p>
            <a:pPr marL="0" indent="0"/>
            <a:r>
              <a:rPr lang="pl-PL" sz="2000" dirty="0" smtClean="0">
                <a:solidFill>
                  <a:srgbClr val="FFFFFF"/>
                </a:solidFill>
              </a:rPr>
              <a:t>Sposób działania mózgu można podzielić na takie 3 etapy przy</a:t>
            </a:r>
            <a:r>
              <a:rPr lang="pl-PL" sz="2000" dirty="0">
                <a:solidFill>
                  <a:srgbClr val="FFFFFF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FFFFFF"/>
                </a:solidFill>
              </a:rPr>
              <a:t>szukaniu w pamięci;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FFFFFF"/>
                </a:solidFill>
              </a:rPr>
              <a:t>percepcji niejednoznacznych rysunków i rozpoznawaniu obiektów;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FFFFFF"/>
                </a:solidFill>
              </a:rPr>
              <a:t>planowaniu;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FFFFFF"/>
                </a:solidFill>
              </a:rPr>
              <a:t>rozwiązywaniu problemów;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FFFFFF"/>
                </a:solidFill>
              </a:rPr>
              <a:t>spontanicznym</a:t>
            </a:r>
            <a:r>
              <a:rPr lang="pl-PL" sz="2000" dirty="0">
                <a:solidFill>
                  <a:srgbClr val="FFFFFF"/>
                </a:solidFill>
              </a:rPr>
              <a:t>, twórczym działaniu; </a:t>
            </a:r>
          </a:p>
          <a:p>
            <a:pPr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FFFFFF"/>
                </a:solidFill>
              </a:rPr>
              <a:t>kontrolowaniu działania: intencja</a:t>
            </a:r>
            <a:r>
              <a:rPr lang="pl-PL" sz="2000" dirty="0">
                <a:solidFill>
                  <a:srgbClr val="FFFFFF"/>
                </a:solidFill>
              </a:rPr>
              <a:t>, nieświadome wykonanie i wynik</a:t>
            </a:r>
            <a:r>
              <a:rPr lang="pl-PL" sz="2000" dirty="0" smtClean="0">
                <a:solidFill>
                  <a:srgbClr val="FFFFFF"/>
                </a:solidFill>
              </a:rPr>
              <a:t>). </a:t>
            </a:r>
            <a:endParaRPr lang="pl-PL" sz="20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124743"/>
            <a:ext cx="3724275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3881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Co wie dorosły?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1" y="1196752"/>
            <a:ext cx="8326759" cy="11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Na obrazku częstość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przyznawania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prazepustki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w zależności od pory dnia dla 1000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decyzji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8 sędziów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izraelskich z 20-letnim stażem pracy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(S.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Danziger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2011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). </a:t>
            </a:r>
            <a:endParaRPr lang="pl-PL" sz="24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2303061"/>
            <a:ext cx="41243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46112" y="4941168"/>
            <a:ext cx="832675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Samoregulacja i podejmowanie decyzji wymaga energii, tlenu i glukozy. Trudno jest myśleć po ciężkim wysiłku umysłowym, pojawiają się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stererotypy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R.F.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Baumeister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Ego Depletion and Self-Regulation Failure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(2003).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97355" y="2420888"/>
            <a:ext cx="4301862" cy="193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Kiedy szansa na przepustkę spada do zera trzeba nakarmić sędziego! Kiedy wykładowca jest głodny lepiej nie zdawać egzaminu.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2166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9906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Wola to pobudzenie mózgu ... </a:t>
            </a:r>
            <a:endParaRPr lang="pl-PL" dirty="0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452438" y="1485900"/>
            <a:ext cx="32162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</a:rPr>
              <a:t>Obszary kory ciemieniowej i pola przedruchowego, które w wyniku drażnienia wywołały u 7 osób subiektywne odczucie intencji ruchu (trójkąty, kora ciemieniowa BA 39 i BA 40), złudzenie, że się naprawdę poruszyły (gwiazdki), oraz rzeczywiste ruchy (kółka, kora ruchowa BA6). </a:t>
            </a:r>
          </a:p>
          <a:p>
            <a:pPr>
              <a:buClr>
                <a:srgbClr val="000000"/>
              </a:buClr>
              <a:buSzPct val="115000"/>
            </a:pPr>
            <a:endParaRPr lang="pl-PL" sz="2000" dirty="0" smtClean="0">
              <a:solidFill>
                <a:srgbClr val="FFFFFF"/>
              </a:solidFill>
              <a:latin typeface="Arial" pitchFamily="34" charset="0"/>
            </a:endParaRPr>
          </a:p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</a:rPr>
              <a:t>M. </a:t>
            </a:r>
            <a:r>
              <a:rPr lang="pl-PL" sz="2000" dirty="0" err="1" smtClean="0">
                <a:solidFill>
                  <a:srgbClr val="FFFFFF"/>
                </a:solidFill>
                <a:latin typeface="Arial" pitchFamily="34" charset="0"/>
              </a:rPr>
              <a:t>Desmurget</a:t>
            </a: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</a:rPr>
              <a:t> i </a:t>
            </a:r>
            <a:r>
              <a:rPr lang="pl-PL" sz="2000" dirty="0" err="1" smtClean="0">
                <a:solidFill>
                  <a:srgbClr val="FFFFFF"/>
                </a:solidFill>
                <a:latin typeface="Arial" pitchFamily="34" charset="0"/>
              </a:rPr>
              <a:t>inn</a:t>
            </a: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</a:rPr>
              <a:t>. 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</a:rPr>
              <a:t>Science 2009.</a:t>
            </a:r>
            <a:endParaRPr lang="pl-PL" sz="10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0180" name="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1541463"/>
            <a:ext cx="53244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9906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Wola to jedno z wrażeń ... </a:t>
            </a:r>
            <a:endParaRPr lang="pl-PL" dirty="0"/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452438" y="1323975"/>
            <a:ext cx="8355012" cy="26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Wegner DM, </a:t>
            </a:r>
            <a:r>
              <a:rPr lang="pl-PL" sz="2400" i="1" dirty="0" smtClean="0">
                <a:solidFill>
                  <a:srgbClr val="FFFFFF"/>
                </a:solidFill>
                <a:latin typeface="Calibri"/>
              </a:rPr>
              <a:t>The </a:t>
            </a:r>
            <a:r>
              <a:rPr lang="pl-PL" sz="2400" i="1" dirty="0" err="1" smtClean="0">
                <a:solidFill>
                  <a:srgbClr val="FFFFFF"/>
                </a:solidFill>
                <a:latin typeface="Calibri"/>
              </a:rPr>
              <a:t>illusion</a:t>
            </a:r>
            <a:r>
              <a:rPr lang="pl-PL" sz="2400" i="1" dirty="0" smtClean="0">
                <a:solidFill>
                  <a:srgbClr val="FFFFFF"/>
                </a:solidFill>
                <a:latin typeface="Calibri"/>
              </a:rPr>
              <a:t> of </a:t>
            </a:r>
            <a:r>
              <a:rPr lang="pl-PL" sz="2400" i="1" dirty="0" err="1" smtClean="0">
                <a:solidFill>
                  <a:srgbClr val="FFFFFF"/>
                </a:solidFill>
                <a:latin typeface="Calibri"/>
              </a:rPr>
              <a:t>conscious</a:t>
            </a:r>
            <a:r>
              <a:rPr lang="pl-PL" sz="2400" i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l-PL" sz="2400" i="1" dirty="0" err="1" smtClean="0">
                <a:solidFill>
                  <a:srgbClr val="FFFFFF"/>
                </a:solidFill>
                <a:latin typeface="Calibri"/>
              </a:rPr>
              <a:t>will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. MIT Press( 2002)</a:t>
            </a:r>
          </a:p>
          <a:p>
            <a:pPr>
              <a:buClr>
                <a:srgbClr val="000000"/>
              </a:buClr>
              <a:buSzPct val="115000"/>
            </a:pPr>
            <a:endParaRPr lang="pl-PL" sz="1050" dirty="0" smtClean="0">
              <a:solidFill>
                <a:srgbClr val="FFFFFF"/>
              </a:solidFill>
              <a:latin typeface="Calibri"/>
            </a:endParaRPr>
          </a:p>
          <a:p>
            <a:pPr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Możemy działać, ale nie być tego świadomi, </a:t>
            </a: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np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: popychając talerz w czasie seansu spirytystycznego, różdżkarstwa czy hipnozy.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Możemy mieć wrażenie działania, chociaż nie działamy</a:t>
            </a:r>
            <a:br>
              <a:rPr lang="pl-PL" sz="2400" dirty="0" smtClean="0">
                <a:solidFill>
                  <a:srgbClr val="FFFFFF"/>
                </a:solidFill>
                <a:latin typeface="Calibri"/>
              </a:rPr>
            </a:br>
            <a:endParaRPr lang="pl-PL" sz="1050" dirty="0" smtClean="0">
              <a:solidFill>
                <a:srgbClr val="FFFFFF"/>
              </a:solidFill>
              <a:latin typeface="Calibri"/>
            </a:endParaRPr>
          </a:p>
          <a:p>
            <a:pPr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Świadome działanie woli nigdy nie jest bezpośrednią przyczyną naszego działania, intencja + działanie &lt;= aktywacja mózgu. 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23863" y="4005065"/>
            <a:ext cx="8491537" cy="267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Stymulacja TMS : nawet jeśli wybory lewej lub prawej strony są w 80% po prawej wybór nadal uznawany jest za wolny... możemy być sterowani !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Brasil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-Neto i </a:t>
            </a: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inn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. </a:t>
            </a: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J.Neurology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, </a:t>
            </a: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Neurosurgery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 Psychiatry, 1992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endParaRPr lang="pl-PL" sz="1050" dirty="0" smtClean="0">
              <a:solidFill>
                <a:srgbClr val="FFFFFF"/>
              </a:solidFill>
              <a:latin typeface="Calibri"/>
            </a:endParaRPr>
          </a:p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Wola jest wrażeniem wynikającym ze zwrócenia uwagi na stan aktywacji kory przedruchowej (</a:t>
            </a:r>
            <a:r>
              <a:rPr lang="pl-PL" sz="2400" dirty="0" err="1" smtClean="0">
                <a:solidFill>
                  <a:srgbClr val="FFFFFF"/>
                </a:solidFill>
                <a:latin typeface="Calibri"/>
              </a:rPr>
              <a:t>Pre</a:t>
            </a:r>
            <a:r>
              <a:rPr lang="pl-PL" sz="2400" dirty="0" smtClean="0">
                <a:solidFill>
                  <a:srgbClr val="FFFFFF"/>
                </a:solidFill>
                <a:latin typeface="Calibri"/>
              </a:rPr>
              <a:t>-SMA). </a:t>
            </a:r>
          </a:p>
        </p:txBody>
      </p:sp>
      <p:pic>
        <p:nvPicPr>
          <p:cNvPr id="47109" name="Obraz 14" descr="Clipboard0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171762"/>
            <a:ext cx="4571684" cy="3438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824826"/>
            <a:ext cx="572452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7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Wiem 10 sekund wcześniej!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568325" y="1193800"/>
            <a:ext cx="8104188" cy="1008063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mtClean="0"/>
              <a:t>C.S. Soon, M. Brass, H-J. Heinze &amp; J-D. Haynes, </a:t>
            </a:r>
            <a:br>
              <a:rPr lang="en-US" smtClean="0"/>
            </a:br>
            <a:r>
              <a:rPr lang="en-US" smtClean="0"/>
              <a:t>Unconscious determinants of free decisions in the human brain. </a:t>
            </a:r>
            <a:br>
              <a:rPr lang="en-US" smtClean="0"/>
            </a:br>
            <a:r>
              <a:rPr lang="en-US" smtClean="0"/>
              <a:t>Nature Neuroscience, April 2008.</a:t>
            </a:r>
            <a:endParaRPr lang="pl-PL" smtClean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65150" y="2163763"/>
            <a:ext cx="4776788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r>
              <a:rPr lang="en-US" sz="1000" smtClean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en-US" sz="1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”There has been a long controversy as to whether subjectively 'free' decisions are determined by brain activity ahead of time. We found that the outcome of a decision can be encoded in brain activity of prefrontal and parietal cortex up to 10 sec before it enters awareness.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1000" smtClean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en-US" sz="1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This delay presumably reflects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the operation of a network of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high-level control areas that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begin to prepare an upcoming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</a:rPr>
              <a:t>decision long before it enters awareness.”</a:t>
            </a:r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01838"/>
            <a:ext cx="38100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4837113"/>
            <a:ext cx="5037137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7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Mózg i wola</a:t>
            </a:r>
            <a:endParaRPr lang="pl-PL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143" y="2924944"/>
            <a:ext cx="8545513" cy="566738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Jakie są opcje? Naiwna, refleksyjna i całkiem bezwolna.   </a:t>
            </a:r>
            <a:endParaRPr lang="pl-PL" dirty="0" smtClean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030288"/>
            <a:ext cx="83550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ts val="0"/>
              </a:spcBef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Mózg jest organem służącym do przetrwania, a nie do poznawania samego siebie. Stąd jedynie wychodząc na zewnątrz można go badać i wyciągać sprawdzalne wnioski co do jego natury i mechanizmu działania.		    </a:t>
            </a:r>
            <a:b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					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Edward Osborne W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ilson</a:t>
            </a:r>
            <a:endParaRPr lang="en-US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773" name="Group 8"/>
          <p:cNvGrpSpPr>
            <a:grpSpLocks/>
          </p:cNvGrpSpPr>
          <p:nvPr/>
        </p:nvGrpSpPr>
        <p:grpSpPr bwMode="auto">
          <a:xfrm>
            <a:off x="80963" y="3611563"/>
            <a:ext cx="3173412" cy="3270802"/>
            <a:chOff x="189129" y="3611143"/>
            <a:chExt cx="3173196" cy="3270943"/>
          </a:xfrm>
        </p:grpSpPr>
        <p:sp>
          <p:nvSpPr>
            <p:cNvPr id="3" name="Oval 2"/>
            <p:cNvSpPr/>
            <p:nvPr/>
          </p:nvSpPr>
          <p:spPr bwMode="auto">
            <a:xfrm>
              <a:off x="678046" y="4465255"/>
              <a:ext cx="1977890" cy="46833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Świadomość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297129" y="5206649"/>
              <a:ext cx="1333409" cy="4683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Mózg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78046" y="3611143"/>
              <a:ext cx="1046091" cy="46833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Wola</a:t>
              </a:r>
            </a:p>
          </p:txBody>
        </p:sp>
        <p:sp>
          <p:nvSpPr>
            <p:cNvPr id="32798" name="TextBox 3"/>
            <p:cNvSpPr txBox="1">
              <a:spLocks noChangeArrowheads="1"/>
            </p:cNvSpPr>
            <p:nvPr/>
          </p:nvSpPr>
          <p:spPr bwMode="auto">
            <a:xfrm>
              <a:off x="1678751" y="6081823"/>
              <a:ext cx="16835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Zachowanie</a:t>
              </a:r>
            </a:p>
          </p:txBody>
        </p:sp>
        <p:sp>
          <p:nvSpPr>
            <p:cNvPr id="6" name="Down Arrow 5"/>
            <p:cNvSpPr/>
            <p:nvPr/>
          </p:nvSpPr>
          <p:spPr bwMode="auto">
            <a:xfrm rot="19955608">
              <a:off x="1282842" y="4082650"/>
              <a:ext cx="209536" cy="40641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16" name="Down Arrow 15"/>
            <p:cNvSpPr/>
            <p:nvPr/>
          </p:nvSpPr>
          <p:spPr bwMode="auto">
            <a:xfrm rot="19955608">
              <a:off x="1595558" y="4943112"/>
              <a:ext cx="166676" cy="271475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 rot="19955608">
              <a:off x="2078125" y="5647993"/>
              <a:ext cx="166676" cy="517547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32802" name="TextBox 17"/>
            <p:cNvSpPr txBox="1">
              <a:spLocks noChangeArrowheads="1"/>
            </p:cNvSpPr>
            <p:nvPr/>
          </p:nvSpPr>
          <p:spPr bwMode="auto">
            <a:xfrm>
              <a:off x="189129" y="5866379"/>
              <a:ext cx="1683574" cy="101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Geny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Środowisko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Fluktuacje</a:t>
              </a:r>
              <a:endParaRPr lang="pl-PL" sz="28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Down Arrow 18"/>
            <p:cNvSpPr/>
            <p:nvPr/>
          </p:nvSpPr>
          <p:spPr bwMode="auto">
            <a:xfrm rot="14216652">
              <a:off x="1071710" y="5428945"/>
              <a:ext cx="166694" cy="66511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20" name="Down Arrow 19"/>
            <p:cNvSpPr/>
            <p:nvPr/>
          </p:nvSpPr>
          <p:spPr bwMode="auto">
            <a:xfrm rot="8646072">
              <a:off x="1320939" y="4900249"/>
              <a:ext cx="84132" cy="403242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</p:grpSp>
      <p:grpSp>
        <p:nvGrpSpPr>
          <p:cNvPr id="32774" name="Group 21"/>
          <p:cNvGrpSpPr>
            <a:grpSpLocks/>
          </p:cNvGrpSpPr>
          <p:nvPr/>
        </p:nvGrpSpPr>
        <p:grpSpPr bwMode="auto">
          <a:xfrm>
            <a:off x="3371850" y="3657600"/>
            <a:ext cx="2927350" cy="3178469"/>
            <a:chOff x="434387" y="3611143"/>
            <a:chExt cx="2927938" cy="3178606"/>
          </a:xfrm>
        </p:grpSpPr>
        <p:sp>
          <p:nvSpPr>
            <p:cNvPr id="23" name="Oval 22"/>
            <p:cNvSpPr/>
            <p:nvPr/>
          </p:nvSpPr>
          <p:spPr bwMode="auto">
            <a:xfrm>
              <a:off x="678911" y="4465255"/>
              <a:ext cx="1976835" cy="4683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Świadomość</a:t>
              </a: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96573" y="5206650"/>
              <a:ext cx="1333768" cy="46833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Mózg</a:t>
              </a: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78911" y="3611143"/>
              <a:ext cx="1044785" cy="4683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Wola</a:t>
              </a:r>
            </a:p>
          </p:txBody>
        </p:sp>
        <p:sp>
          <p:nvSpPr>
            <p:cNvPr id="32788" name="TextBox 25"/>
            <p:cNvSpPr txBox="1">
              <a:spLocks noChangeArrowheads="1"/>
            </p:cNvSpPr>
            <p:nvPr/>
          </p:nvSpPr>
          <p:spPr bwMode="auto">
            <a:xfrm>
              <a:off x="1678751" y="6081823"/>
              <a:ext cx="16835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Zachowanie</a:t>
              </a:r>
            </a:p>
          </p:txBody>
        </p:sp>
        <p:sp>
          <p:nvSpPr>
            <p:cNvPr id="27" name="Down Arrow 26"/>
            <p:cNvSpPr/>
            <p:nvPr/>
          </p:nvSpPr>
          <p:spPr bwMode="auto">
            <a:xfrm rot="19955608">
              <a:off x="1283871" y="4082651"/>
              <a:ext cx="208004" cy="40641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 bwMode="auto">
            <a:xfrm rot="19955608">
              <a:off x="1595083" y="4943113"/>
              <a:ext cx="166720" cy="271474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29" name="Down Arrow 28"/>
            <p:cNvSpPr/>
            <p:nvPr/>
          </p:nvSpPr>
          <p:spPr bwMode="auto">
            <a:xfrm rot="19955608">
              <a:off x="2077780" y="5647994"/>
              <a:ext cx="166720" cy="517547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32792" name="TextBox 29"/>
            <p:cNvSpPr txBox="1">
              <a:spLocks noChangeArrowheads="1"/>
            </p:cNvSpPr>
            <p:nvPr/>
          </p:nvSpPr>
          <p:spPr bwMode="auto">
            <a:xfrm>
              <a:off x="434387" y="5866379"/>
              <a:ext cx="347663" cy="92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G 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Ś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F</a:t>
              </a:r>
              <a:endPara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Down Arrow 30"/>
            <p:cNvSpPr/>
            <p:nvPr/>
          </p:nvSpPr>
          <p:spPr bwMode="auto">
            <a:xfrm rot="14216652">
              <a:off x="1071909" y="5428063"/>
              <a:ext cx="166695" cy="666884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32" name="Down Arrow 31"/>
            <p:cNvSpPr/>
            <p:nvPr/>
          </p:nvSpPr>
          <p:spPr bwMode="auto">
            <a:xfrm rot="8646072">
              <a:off x="1321978" y="4900249"/>
              <a:ext cx="82567" cy="403242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</p:grpSp>
      <p:grpSp>
        <p:nvGrpSpPr>
          <p:cNvPr id="32775" name="Group 32"/>
          <p:cNvGrpSpPr>
            <a:grpSpLocks/>
          </p:cNvGrpSpPr>
          <p:nvPr/>
        </p:nvGrpSpPr>
        <p:grpSpPr bwMode="auto">
          <a:xfrm>
            <a:off x="6388100" y="4494212"/>
            <a:ext cx="2593975" cy="2298935"/>
            <a:chOff x="276756" y="4465675"/>
            <a:chExt cx="2733015" cy="2298874"/>
          </a:xfrm>
        </p:grpSpPr>
        <p:sp>
          <p:nvSpPr>
            <p:cNvPr id="34" name="Oval 33"/>
            <p:cNvSpPr/>
            <p:nvPr/>
          </p:nvSpPr>
          <p:spPr bwMode="auto">
            <a:xfrm>
              <a:off x="678178" y="4465675"/>
              <a:ext cx="2135900" cy="4682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Świadomość</a:t>
              </a: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079600" y="5237179"/>
              <a:ext cx="1333056" cy="4682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Mózg</a:t>
              </a:r>
            </a:p>
          </p:txBody>
        </p:sp>
        <p:sp>
          <p:nvSpPr>
            <p:cNvPr id="32779" name="TextBox 36"/>
            <p:cNvSpPr txBox="1">
              <a:spLocks noChangeArrowheads="1"/>
            </p:cNvSpPr>
            <p:nvPr/>
          </p:nvSpPr>
          <p:spPr bwMode="auto">
            <a:xfrm>
              <a:off x="1326197" y="6228258"/>
              <a:ext cx="16835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Zachowanie</a:t>
              </a:r>
            </a:p>
          </p:txBody>
        </p:sp>
        <p:sp>
          <p:nvSpPr>
            <p:cNvPr id="39" name="Down Arrow 38"/>
            <p:cNvSpPr/>
            <p:nvPr/>
          </p:nvSpPr>
          <p:spPr bwMode="auto">
            <a:xfrm>
              <a:off x="1746965" y="4962549"/>
              <a:ext cx="98682" cy="271456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40" name="Down Arrow 39"/>
            <p:cNvSpPr/>
            <p:nvPr/>
          </p:nvSpPr>
          <p:spPr bwMode="auto">
            <a:xfrm rot="21186462">
              <a:off x="1738601" y="5726116"/>
              <a:ext cx="167259" cy="577835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32782" name="TextBox 40"/>
            <p:cNvSpPr txBox="1">
              <a:spLocks noChangeArrowheads="1"/>
            </p:cNvSpPr>
            <p:nvPr/>
          </p:nvSpPr>
          <p:spPr bwMode="auto">
            <a:xfrm>
              <a:off x="276756" y="5841244"/>
              <a:ext cx="401955" cy="92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G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Ś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F</a:t>
              </a:r>
              <a:endPara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2" name="Down Arrow 41"/>
            <p:cNvSpPr/>
            <p:nvPr/>
          </p:nvSpPr>
          <p:spPr bwMode="auto">
            <a:xfrm rot="14216652">
              <a:off x="873366" y="5580590"/>
              <a:ext cx="168271" cy="665692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44" name="Down Arrow 43"/>
            <p:cNvSpPr/>
            <p:nvPr/>
          </p:nvSpPr>
          <p:spPr bwMode="auto">
            <a:xfrm rot="10800000">
              <a:off x="1407428" y="4938737"/>
              <a:ext cx="167259" cy="295267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</p:grpSp>
      <p:sp>
        <p:nvSpPr>
          <p:cNvPr id="14" name="Curved Down Arrow 13"/>
          <p:cNvSpPr/>
          <p:nvPr/>
        </p:nvSpPr>
        <p:spPr bwMode="auto">
          <a:xfrm rot="14966985">
            <a:off x="2791619" y="4528344"/>
            <a:ext cx="1751013" cy="555625"/>
          </a:xfrm>
          <a:prstGeom prst="curvedDownArrow">
            <a:avLst>
              <a:gd name="adj1" fmla="val 9179"/>
              <a:gd name="adj2" fmla="val 36829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Clr>
                <a:srgbClr val="FFCC66"/>
              </a:buClr>
              <a:buSzPct val="115000"/>
              <a:defRPr/>
            </a:pPr>
            <a:endParaRPr lang="pl-PL" sz="2000" dirty="0">
              <a:solidFill>
                <a:srgbClr val="EAEAE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marL="0" indent="0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Ja i Mózg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 bwMode="auto">
          <a:xfrm>
            <a:off x="612989" y="1097310"/>
            <a:ext cx="835025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Czy ja to mój mózg? Nie! Ja walczę ze swoim mózgiem, nie poddaję się popędom, neurotycznym impulsom, złym nawykom, ignoruję głupie myśli.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defRPr/>
            </a:pPr>
            <a:r>
              <a:rPr lang="pl-PL" sz="2400" dirty="0">
                <a:solidFill>
                  <a:srgbClr val="FFFFFF"/>
                </a:solidFill>
                <a:cs typeface="Calibri" pitchFamily="34" charset="0"/>
              </a:rPr>
              <a:t>Jak zareaguję w nowej sytuacji? Jak strażnik czy jako więzień (</a:t>
            </a:r>
            <a:r>
              <a:rPr lang="pl-PL" sz="2400" dirty="0" err="1">
                <a:solidFill>
                  <a:srgbClr val="FFFFFF"/>
                </a:solidFill>
                <a:cs typeface="Calibri" pitchFamily="34" charset="0"/>
              </a:rPr>
              <a:t>Zimbardo</a:t>
            </a:r>
            <a:r>
              <a:rPr lang="pl-PL" sz="2400" dirty="0">
                <a:solidFill>
                  <a:srgbClr val="FFFFFF"/>
                </a:solidFill>
                <a:cs typeface="Calibri" pitchFamily="34" charset="0"/>
              </a:rPr>
              <a:t>)? </a:t>
            </a: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Skąd mogę wiedzieć? </a:t>
            </a:r>
            <a:endParaRPr lang="pl-PL" sz="2400" dirty="0">
              <a:solidFill>
                <a:srgbClr val="FFFFFF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C000"/>
                </a:solidFill>
                <a:cs typeface="Calibri" pitchFamily="34" charset="0"/>
              </a:rPr>
              <a:t>Tyle </a:t>
            </a:r>
            <a:r>
              <a:rPr lang="pl-PL" sz="2400" dirty="0">
                <a:solidFill>
                  <a:srgbClr val="FFC000"/>
                </a:solidFill>
                <a:cs typeface="Calibri" pitchFamily="34" charset="0"/>
              </a:rPr>
              <a:t>wiemy o sobie, ile nas sprawdzono</a:t>
            </a:r>
            <a:r>
              <a:rPr lang="pl-PL" sz="2400" dirty="0">
                <a:solidFill>
                  <a:srgbClr val="FFFFFF"/>
                </a:solidFill>
                <a:cs typeface="Calibri" pitchFamily="34" charset="0"/>
              </a:rPr>
              <a:t> </a:t>
            </a: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(W. Szymborska</a:t>
            </a:r>
            <a:r>
              <a:rPr lang="pl-PL" sz="2400" dirty="0">
                <a:solidFill>
                  <a:srgbClr val="FFFFFF"/>
                </a:solidFill>
                <a:cs typeface="Calibri" pitchFamily="34" charset="0"/>
              </a:rPr>
              <a:t>). </a:t>
            </a:r>
            <a:br>
              <a:rPr lang="pl-PL" sz="2400" dirty="0">
                <a:solidFill>
                  <a:srgbClr val="FFFFFF"/>
                </a:solidFill>
                <a:cs typeface="Calibri" pitchFamily="34" charset="0"/>
              </a:rPr>
            </a:br>
            <a:r>
              <a:rPr lang="pl-PL" sz="2400" dirty="0">
                <a:solidFill>
                  <a:srgbClr val="FFFFFF"/>
                </a:solidFill>
                <a:cs typeface="Calibri" pitchFamily="34" charset="0"/>
              </a:rPr>
              <a:t>Trzeba się ciągle sprawdzać!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Mózg nie jest samodzielny, to </a:t>
            </a:r>
            <a:r>
              <a:rPr lang="pl-PL" sz="2400" dirty="0">
                <a:solidFill>
                  <a:srgbClr val="FFFFFF"/>
                </a:solidFill>
                <a:cs typeface="Calibri" pitchFamily="34" charset="0"/>
              </a:rPr>
              <a:t>tylko substrat </a:t>
            </a: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/>
            </a:r>
            <a:b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dla umysłu, wyrzeźbionego w tym substracie.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2131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1" y="4008414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1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Innowacyjna edukacja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40768"/>
            <a:ext cx="4695056" cy="5040560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 smtClean="0"/>
              <a:t>Cel operacyjny I.1. </a:t>
            </a:r>
            <a:br>
              <a:rPr lang="pl-PL" sz="2400" b="1" dirty="0" smtClean="0"/>
            </a:br>
            <a:r>
              <a:rPr lang="pl-PL" sz="2400" b="1" dirty="0" smtClean="0"/>
              <a:t>Rozwój innowacyjnej edukacji </a:t>
            </a:r>
            <a:br>
              <a:rPr lang="pl-PL" sz="2400" b="1" dirty="0" smtClean="0"/>
            </a:b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Rozwój innowacyjnej edukacji „od przedszkola do matury”: w obszarze szkolnictwa podstawowego i gimnazjalnego należy wprowadzić i rozpowszechnić formy nauczania doświadczalnego, które wywołają większe zainteresowanie naukami ścisłymi i w przyszłości przełożą się na wybór studiów na kierunkach technicznych i ścisłych. </a:t>
            </a:r>
            <a:endParaRPr lang="pl-PL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8100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31154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Różne ‘Ja’ w mózgu</a:t>
            </a:r>
            <a:endParaRPr lang="en-US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68325" y="1193800"/>
            <a:ext cx="8332788" cy="885825"/>
          </a:xfrm>
        </p:spPr>
        <p:txBody>
          <a:bodyPr lIns="92075" tIns="46038" rIns="92075" bIns="46038"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en-US" sz="2400" dirty="0" err="1" smtClean="0">
                <a:sym typeface="Gill Sans" charset="0"/>
              </a:rPr>
              <a:t>Northoff</a:t>
            </a:r>
            <a:r>
              <a:rPr lang="en-US" sz="2400" dirty="0" smtClean="0">
                <a:sym typeface="Gill Sans" charset="0"/>
              </a:rPr>
              <a:t> </a:t>
            </a:r>
            <a:r>
              <a:rPr lang="pl-PL" sz="2400" dirty="0" smtClean="0">
                <a:sym typeface="Gill Sans" charset="0"/>
              </a:rPr>
              <a:t>i </a:t>
            </a:r>
            <a:r>
              <a:rPr lang="pl-PL" sz="2400" dirty="0" err="1" smtClean="0">
                <a:sym typeface="Gill Sans" charset="0"/>
              </a:rPr>
              <a:t>inn</a:t>
            </a:r>
            <a:r>
              <a:rPr lang="pl-PL" sz="2400" dirty="0" smtClean="0">
                <a:sym typeface="Gill Sans" charset="0"/>
              </a:rPr>
              <a:t>, </a:t>
            </a:r>
            <a:r>
              <a:rPr lang="en-US" sz="2400" dirty="0" smtClean="0">
                <a:sym typeface="Gill Sans" charset="0"/>
              </a:rPr>
              <a:t>Self-referential processing in our brain</a:t>
            </a:r>
            <a:r>
              <a:rPr lang="pl-PL" sz="2400" dirty="0" smtClean="0">
                <a:sym typeface="Gill Sans" charset="0"/>
              </a:rPr>
              <a:t>, </a:t>
            </a:r>
            <a:r>
              <a:rPr lang="en-US" sz="2400" dirty="0" smtClean="0">
                <a:sym typeface="Gill Sans" charset="0"/>
              </a:rPr>
              <a:t>2006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23" y="1865313"/>
            <a:ext cx="32067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10" y="2019301"/>
            <a:ext cx="25622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8" y="1912938"/>
            <a:ext cx="29416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87375" y="4491083"/>
            <a:ext cx="8148638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pl-PL" sz="2200" dirty="0" smtClean="0">
                <a:solidFill>
                  <a:srgbClr val="FFFFFF"/>
                </a:solidFill>
                <a:latin typeface="Calibri"/>
              </a:rPr>
              <a:t>CMS, </a:t>
            </a:r>
            <a:r>
              <a:rPr lang="pl-PL" sz="2200" dirty="0" err="1" smtClean="0">
                <a:solidFill>
                  <a:srgbClr val="FFFFFF"/>
                </a:solidFill>
                <a:latin typeface="Calibri"/>
              </a:rPr>
              <a:t>Cortical</a:t>
            </a:r>
            <a:r>
              <a:rPr lang="pl-PL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l-PL" sz="2200" dirty="0" err="1" smtClean="0">
                <a:solidFill>
                  <a:srgbClr val="FFFFFF"/>
                </a:solidFill>
                <a:latin typeface="Calibri"/>
              </a:rPr>
              <a:t>Midline</a:t>
            </a:r>
            <a:r>
              <a:rPr lang="pl-PL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pl-PL" sz="2200" dirty="0" err="1" smtClean="0">
                <a:solidFill>
                  <a:srgbClr val="FFFFFF"/>
                </a:solidFill>
                <a:latin typeface="Calibri"/>
              </a:rPr>
              <a:t>Structures</a:t>
            </a:r>
            <a:r>
              <a:rPr lang="pl-PL" sz="2200" dirty="0" smtClean="0">
                <a:solidFill>
                  <a:srgbClr val="FFFFFF"/>
                </a:solidFill>
                <a:latin typeface="Calibri"/>
              </a:rPr>
              <a:t>, korowe struktury przyśrodkowe, są siedliskiem procesów odnoszących się do „ja” w testach werbalnych, przestrzennych, emocjonalnych, rozpoznawania twarzy. </a:t>
            </a:r>
            <a:br>
              <a:rPr lang="pl-PL" sz="2200" dirty="0" smtClean="0">
                <a:solidFill>
                  <a:srgbClr val="FFFFFF"/>
                </a:solidFill>
                <a:latin typeface="Calibri"/>
              </a:rPr>
            </a:br>
            <a:r>
              <a:rPr lang="pl-PL" sz="2200" dirty="0" smtClean="0">
                <a:solidFill>
                  <a:srgbClr val="FFFFFF"/>
                </a:solidFill>
                <a:latin typeface="Calibri"/>
              </a:rPr>
              <a:t>Dobrze ukryte, rzadko ulegają uszkodzeniom, pośredniczą w komunikacji pomiędzy układem limbicznym, pniem mózgu i korą.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pl-PL" sz="2200" dirty="0" err="1" smtClean="0">
                <a:solidFill>
                  <a:srgbClr val="FFFFFF"/>
                </a:solidFill>
                <a:latin typeface="Calibri"/>
              </a:rPr>
              <a:t>Proto</a:t>
            </a:r>
            <a:r>
              <a:rPr lang="pl-PL" sz="2200" dirty="0" smtClean="0">
                <a:solidFill>
                  <a:srgbClr val="FFFFFF"/>
                </a:solidFill>
                <a:latin typeface="Calibri"/>
              </a:rPr>
              <a:t>-ja: ciało, autobiograficzne ja: pamięć; społeczne ja: relacje.</a:t>
            </a:r>
          </a:p>
        </p:txBody>
      </p:sp>
    </p:spTree>
    <p:extLst>
      <p:ext uri="{BB962C8B-B14F-4D97-AF65-F5344CB8AC3E}">
        <p14:creationId xmlns:p14="http://schemas.microsoft.com/office/powerpoint/2010/main" val="12386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marL="0" indent="0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Mózg i Ja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2" y="1125541"/>
            <a:ext cx="8350250" cy="1367355"/>
          </a:xfrm>
        </p:spPr>
        <p:txBody>
          <a:bodyPr/>
          <a:lstStyle/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>
                <a:cs typeface="Calibri" pitchFamily="34" charset="0"/>
              </a:rPr>
              <a:t>Mózg ma mnie, nie ja mam mózg. </a:t>
            </a: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>
                <a:cs typeface="Calibri" pitchFamily="34" charset="0"/>
              </a:rPr>
              <a:t>To mózg widzi i czuje, wszystkie nasze wrażenia i myśli są jego </a:t>
            </a:r>
            <a:r>
              <a:rPr lang="pl-PL" sz="2400" dirty="0" smtClean="0">
                <a:cs typeface="Calibri" pitchFamily="34" charset="0"/>
              </a:rPr>
              <a:t>wytworem.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676" y="260648"/>
            <a:ext cx="944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604933" y="2564904"/>
            <a:ext cx="471157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FFCC66"/>
              </a:buClr>
              <a:buSzPct val="115000"/>
              <a:buFontTx/>
              <a:buNone/>
            </a:pP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Wnioski biologów: </a:t>
            </a: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F8F8F8"/>
                </a:solidFill>
                <a:cs typeface="Calibri" pitchFamily="34" charset="0"/>
              </a:rPr>
              <a:t>Jesteśmy „mechanicznymi siłami natury” (</a:t>
            </a:r>
            <a:r>
              <a:rPr lang="en-US" sz="2400" dirty="0" smtClean="0">
                <a:solidFill>
                  <a:srgbClr val="F8F8F8"/>
                </a:solidFill>
                <a:cs typeface="Calibri" pitchFamily="34" charset="0"/>
              </a:rPr>
              <a:t>A</a:t>
            </a:r>
            <a:r>
              <a:rPr lang="pl-PL" sz="2400" dirty="0" smtClean="0">
                <a:solidFill>
                  <a:srgbClr val="F8F8F8"/>
                </a:solidFill>
                <a:cs typeface="Calibri" pitchFamily="34" charset="0"/>
              </a:rPr>
              <a:t>.</a:t>
            </a:r>
            <a:r>
              <a:rPr lang="en-US" sz="2400" dirty="0" smtClean="0">
                <a:solidFill>
                  <a:srgbClr val="F8F8F8"/>
                </a:solidFill>
                <a:cs typeface="Calibri" pitchFamily="34" charset="0"/>
              </a:rPr>
              <a:t>R.</a:t>
            </a:r>
            <a:r>
              <a:rPr lang="pl-PL" sz="2400" dirty="0" smtClean="0">
                <a:solidFill>
                  <a:srgbClr val="F8F8F8"/>
                </a:solidFill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cs typeface="Calibri" pitchFamily="34" charset="0"/>
              </a:rPr>
              <a:t>Cashmor</a:t>
            </a:r>
            <a:r>
              <a:rPr lang="pl-PL" sz="2400" dirty="0" smtClean="0">
                <a:solidFill>
                  <a:srgbClr val="F8F8F8"/>
                </a:solidFill>
                <a:cs typeface="Calibri" pitchFamily="34" charset="0"/>
              </a:rPr>
              <a:t>e, PNAS 2010), wolna wola to kontynuacja wiary w witalizm. </a:t>
            </a: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Nie jesteś niczym innym jak pęczkiem neuronów (F. </a:t>
            </a:r>
            <a:r>
              <a:rPr lang="pl-PL" sz="2400" dirty="0" err="1" smtClean="0">
                <a:solidFill>
                  <a:srgbClr val="FFFFFF"/>
                </a:solidFill>
                <a:cs typeface="Calibri" pitchFamily="34" charset="0"/>
              </a:rPr>
              <a:t>Crick</a:t>
            </a: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).</a:t>
            </a:r>
            <a:endParaRPr lang="pl-PL" sz="900" dirty="0" smtClean="0">
              <a:solidFill>
                <a:srgbClr val="FFFFFF"/>
              </a:solidFill>
              <a:cs typeface="Calibri" pitchFamily="34" charset="0"/>
            </a:endParaRP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Jesteś swoimi synapsami </a:t>
            </a:r>
            <a:b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(J. </a:t>
            </a:r>
            <a:r>
              <a:rPr lang="pl-PL" sz="2400" dirty="0" err="1" smtClean="0">
                <a:solidFill>
                  <a:srgbClr val="FFFFFF"/>
                </a:solidFill>
                <a:cs typeface="Calibri" pitchFamily="34" charset="0"/>
              </a:rPr>
              <a:t>LeDoux</a:t>
            </a:r>
            <a:r>
              <a:rPr lang="pl-PL" sz="2400" dirty="0" smtClean="0">
                <a:solidFill>
                  <a:srgbClr val="FFFFFF"/>
                </a:solidFill>
                <a:cs typeface="Calibri" pitchFamily="34" charset="0"/>
              </a:rPr>
              <a:t>).</a:t>
            </a:r>
          </a:p>
          <a:p>
            <a:pPr>
              <a:spcAft>
                <a:spcPts val="1200"/>
              </a:spcAft>
              <a:buClr>
                <a:srgbClr val="000000"/>
              </a:buClr>
              <a:buSzPct val="115000"/>
            </a:pPr>
            <a:endParaRPr lang="pl-PL" sz="2400" dirty="0">
              <a:solidFill>
                <a:srgbClr val="F8F8F8"/>
              </a:solidFill>
              <a:cs typeface="Calibri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856" y="2708920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0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73038"/>
            <a:ext cx="7772400" cy="792162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Zagnieżdża się w mózgu</a:t>
            </a:r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1196752"/>
            <a:ext cx="8350250" cy="5545361"/>
          </a:xfrm>
        </p:spPr>
        <p:txBody>
          <a:bodyPr/>
          <a:lstStyle/>
          <a:p>
            <a:pPr lvl="0"/>
            <a:r>
              <a:rPr lang="pl-PL" sz="2400" dirty="0" smtClean="0"/>
              <a:t>Emocje, niepewne sytuacje zmuszają mózg do większej neuroplastyczności by zapamiętać to co nas poruszyło.</a:t>
            </a:r>
            <a:endParaRPr lang="pl-PL" sz="2400" dirty="0"/>
          </a:p>
          <a:p>
            <a:pPr lvl="0"/>
            <a:r>
              <a:rPr lang="pl-PL" sz="2400" dirty="0" smtClean="0"/>
              <a:t>Większa dostępność neurotransmiterów zwiększa szybkość uczenia i prawdopodobieństwo błędnej interpretacji.  </a:t>
            </a:r>
          </a:p>
          <a:p>
            <a:pPr lvl="0"/>
            <a:r>
              <a:rPr lang="pl-PL" sz="2400" dirty="0" smtClean="0"/>
              <a:t>Gwałtowna zmiana, traumatyczne przeżycia, zmniejszają plastyczność „zamrażając” błędne wyobrażenia.  </a:t>
            </a:r>
            <a:endParaRPr lang="pl-PL" sz="2400" dirty="0"/>
          </a:p>
          <a:p>
            <a:pPr lvl="0"/>
            <a:r>
              <a:rPr lang="pl-PL" sz="2400" dirty="0" smtClean="0"/>
              <a:t>Zapominanie szczegółów pozostawia najsilniejsze skojarzenia. </a:t>
            </a:r>
          </a:p>
          <a:p>
            <a:pPr lvl="0"/>
            <a:r>
              <a:rPr lang="pl-PL" sz="2400" dirty="0" smtClean="0"/>
              <a:t>Teorie i przekonania tworzą się przez skojarzenia zbioru stanów reprezentowanych przez „migawki aktywacji mózgu”, prototypy pewnych przeżyć</a:t>
            </a:r>
            <a:r>
              <a:rPr lang="en-US" sz="2400" dirty="0" smtClean="0"/>
              <a:t>. </a:t>
            </a:r>
            <a:endParaRPr lang="pl-PL" sz="2400" dirty="0"/>
          </a:p>
          <a:p>
            <a:pPr lvl="0"/>
            <a:r>
              <a:rPr lang="pl-PL" sz="2400" dirty="0" smtClean="0"/>
              <a:t>Teorie spiskowe powstają gdy z kilkoma błędnymi stanami mózgu zaczyna się kojarzyć wiele innych – to daje proste pozornie prawdziwe wyjaśnienia, oszczędza energię mózgu</a:t>
            </a:r>
            <a:r>
              <a:rPr lang="en-US" sz="2400" dirty="0" smtClean="0"/>
              <a:t>. </a:t>
            </a:r>
            <a:endParaRPr lang="pl-PL" sz="2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16632"/>
            <a:ext cx="20669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4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Spisek … </a:t>
            </a:r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 smtClean="0"/>
              <a:t>Teorii spiskowych nie brakuje … </a:t>
            </a:r>
            <a:br>
              <a:rPr lang="pl-PL" sz="2400" dirty="0" smtClean="0"/>
            </a:br>
            <a:r>
              <a:rPr lang="pl-PL" sz="2400" dirty="0" smtClean="0"/>
              <a:t>już jesteśmy kontrolowani! </a:t>
            </a:r>
            <a:endParaRPr lang="pl-PL" sz="2400" dirty="0" smtClean="0">
              <a:hlinkClick r:id="rId3"/>
            </a:endParaRPr>
          </a:p>
          <a:p>
            <a:r>
              <a:rPr lang="pl-PL" sz="2400" dirty="0" smtClean="0"/>
              <a:t>Technologie kontroli umysłu i eksperymenty na ludziach są ukrywane, systemy sztucznej inteligencji wysyłają na nas promienie radiowe … </a:t>
            </a:r>
            <a:br>
              <a:rPr lang="pl-PL" sz="2400" dirty="0" smtClean="0"/>
            </a:br>
            <a:r>
              <a:rPr lang="pl-PL" sz="2400" dirty="0" smtClean="0"/>
              <a:t>Według  </a:t>
            </a:r>
            <a:r>
              <a:rPr lang="pl-PL" sz="2400" dirty="0" smtClean="0">
                <a:hlinkClick r:id="rId3"/>
              </a:rPr>
              <a:t>http://www.mindcontrol.se</a:t>
            </a:r>
            <a:endParaRPr lang="pl-PL" sz="2400" dirty="0" smtClean="0"/>
          </a:p>
          <a:p>
            <a:r>
              <a:rPr lang="pl-PL" sz="2400" dirty="0" smtClean="0"/>
              <a:t>Sony ma od 2000 roku patent na technologię przekazu multimedialnej informacji prosto do mózgu; szkoda tylko, </a:t>
            </a:r>
            <a:br>
              <a:rPr lang="pl-PL" sz="2400" dirty="0" smtClean="0"/>
            </a:br>
            <a:r>
              <a:rPr lang="pl-PL" sz="2400" dirty="0" smtClean="0"/>
              <a:t>że nie ma działającego urządzenia … wiązka ultradźwięków ma modulować neurony.</a:t>
            </a:r>
          </a:p>
          <a:p>
            <a:r>
              <a:rPr lang="pl-PL" sz="2400" dirty="0" smtClean="0"/>
              <a:t>Manipulacja możliwa przez odpowiedni </a:t>
            </a:r>
            <a:r>
              <a:rPr lang="pl-PL" sz="2400" dirty="0" err="1" smtClean="0"/>
              <a:t>priming</a:t>
            </a:r>
            <a:r>
              <a:rPr lang="pl-PL" sz="2400" dirty="0" smtClean="0"/>
              <a:t>? Wszystko co się nam zdarzyło ma wpływ na podejmowane decyzje, więc lepsze zrozumienie może być źle wykorzystane. </a:t>
            </a:r>
          </a:p>
          <a:p>
            <a:endParaRPr lang="pl-PL" sz="2400" dirty="0" smtClean="0"/>
          </a:p>
        </p:txBody>
      </p:sp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0"/>
            <a:ext cx="2514600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80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Memy i neurony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355725"/>
            <a:ext cx="8326759" cy="524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hangingPunct="0">
              <a:spcAft>
                <a:spcPts val="600"/>
              </a:spcAft>
            </a:pPr>
            <a:r>
              <a:rPr lang="pl-PL" sz="2400" dirty="0" smtClean="0">
                <a:latin typeface="+mn-lt"/>
              </a:rPr>
              <a:t>Memy to granule informacji, a więc odpowiadają im </a:t>
            </a:r>
            <a:br>
              <a:rPr lang="pl-PL" sz="2400" dirty="0" smtClean="0">
                <a:latin typeface="+mn-lt"/>
              </a:rPr>
            </a:br>
            <a:r>
              <a:rPr lang="pl-PL" sz="2400" dirty="0" smtClean="0">
                <a:latin typeface="+mn-lt"/>
              </a:rPr>
              <a:t>wzorce aktywacji mózgu, struktury istniejące tylko chwilowo, aktualizujące potencjalne stany mózgu, istniejące w krótkim czasie, w wyniku pobudzenia (</a:t>
            </a:r>
            <a:r>
              <a:rPr lang="pl-PL" sz="2400" dirty="0" err="1" smtClean="0">
                <a:latin typeface="+mn-lt"/>
              </a:rPr>
              <a:t>neurodynamiki</a:t>
            </a:r>
            <a:r>
              <a:rPr lang="pl-PL" sz="2400" dirty="0" smtClean="0">
                <a:latin typeface="+mn-lt"/>
              </a:rPr>
              <a:t>) substratu, jakim jest mózg (jak w </a:t>
            </a:r>
            <a:r>
              <a:rPr lang="pl-PL" sz="2400" dirty="0" err="1" smtClean="0">
                <a:latin typeface="+mn-lt"/>
              </a:rPr>
              <a:t>cymatyce</a:t>
            </a:r>
            <a:r>
              <a:rPr lang="pl-PL" sz="2400" dirty="0" smtClean="0">
                <a:latin typeface="+mn-lt"/>
              </a:rPr>
              <a:t>). </a:t>
            </a:r>
          </a:p>
          <a:p>
            <a:pPr hangingPunct="0">
              <a:spcAft>
                <a:spcPts val="600"/>
              </a:spcAft>
            </a:pPr>
            <a:r>
              <a:rPr lang="pl-PL" sz="2400" dirty="0" smtClean="0">
                <a:solidFill>
                  <a:srgbClr val="FFFF00"/>
                </a:solidFill>
                <a:latin typeface="+mn-lt"/>
              </a:rPr>
              <a:t>Memy: atraktory </a:t>
            </a:r>
            <a:r>
              <a:rPr lang="pl-PL" sz="2400" dirty="0" err="1" smtClean="0">
                <a:solidFill>
                  <a:srgbClr val="FFFF00"/>
                </a:solidFill>
                <a:latin typeface="+mn-lt"/>
              </a:rPr>
              <a:t>neurodynamiki</a:t>
            </a:r>
            <a:r>
              <a:rPr lang="pl-PL" sz="24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pl-PL" sz="2400" dirty="0">
                <a:solidFill>
                  <a:srgbClr val="FFFF00"/>
                </a:solidFill>
                <a:latin typeface="+mn-lt"/>
              </a:rPr>
              <a:t>sieci </a:t>
            </a:r>
            <a:r>
              <a:rPr lang="pl-PL" sz="2400" dirty="0" smtClean="0">
                <a:solidFill>
                  <a:srgbClr val="FFFF00"/>
                </a:solidFill>
                <a:latin typeface="+mn-lt"/>
              </a:rPr>
              <a:t>neuronów mózgu.</a:t>
            </a:r>
            <a:endParaRPr lang="pl-PL" sz="2400" dirty="0">
              <a:solidFill>
                <a:srgbClr val="FFFF00"/>
              </a:solidFill>
              <a:latin typeface="+mn-lt"/>
            </a:endParaRPr>
          </a:p>
          <a:p>
            <a:pPr hangingPunct="0">
              <a:spcAft>
                <a:spcPts val="600"/>
              </a:spcAft>
            </a:pPr>
            <a:r>
              <a:rPr lang="pl-PL" sz="2400" dirty="0" smtClean="0">
                <a:latin typeface="+mn-lt"/>
              </a:rPr>
              <a:t>Teoria </a:t>
            </a:r>
            <a:r>
              <a:rPr lang="pl-PL" sz="2400" dirty="0" err="1">
                <a:latin typeface="+mn-lt"/>
              </a:rPr>
              <a:t>memów</a:t>
            </a:r>
            <a:r>
              <a:rPr lang="pl-PL" sz="2400" dirty="0">
                <a:latin typeface="+mn-lt"/>
              </a:rPr>
              <a:t> jak i teoria ewolucji są szczególnymi przypadkami </a:t>
            </a:r>
            <a:r>
              <a:rPr lang="pl-PL" sz="2400" dirty="0" smtClean="0">
                <a:latin typeface="+mn-lt"/>
              </a:rPr>
              <a:t>teorii </a:t>
            </a:r>
            <a:r>
              <a:rPr lang="pl-PL" sz="2400" dirty="0">
                <a:latin typeface="+mn-lt"/>
              </a:rPr>
              <a:t>procesów twórczych D.T. Campbella (1960</a:t>
            </a:r>
            <a:r>
              <a:rPr lang="pl-PL" sz="2400" dirty="0" smtClean="0">
                <a:latin typeface="+mn-lt"/>
              </a:rPr>
              <a:t>). 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r>
              <a:rPr lang="pl-PL" sz="2400" dirty="0">
                <a:latin typeface="+mn-lt"/>
              </a:rPr>
              <a:t>Twórcze procesy - ewolucyjne, kulturowe, indywidualne - wymagają dwóch kroków: wyobraźni, opartej na ślepych (z punktu widzenia celu) kombinacjach elementów (blind-</a:t>
            </a:r>
            <a:r>
              <a:rPr lang="pl-PL" sz="2400" dirty="0" err="1">
                <a:latin typeface="+mn-lt"/>
              </a:rPr>
              <a:t>variation</a:t>
            </a:r>
            <a:r>
              <a:rPr lang="pl-PL" sz="2400" dirty="0">
                <a:latin typeface="+mn-lt"/>
              </a:rPr>
              <a:t>), oraz selekcji interesujących (przydatnych) kombinacji (</a:t>
            </a:r>
            <a:r>
              <a:rPr lang="pl-PL" sz="2400" dirty="0" err="1">
                <a:latin typeface="+mn-lt"/>
              </a:rPr>
              <a:t>selective-retention</a:t>
            </a:r>
            <a:r>
              <a:rPr lang="pl-PL" sz="2400" dirty="0">
                <a:latin typeface="+mn-lt"/>
              </a:rPr>
              <a:t>), stąd nazwa BVSR tej teorii. </a:t>
            </a:r>
            <a:br>
              <a:rPr lang="pl-PL" sz="2400" dirty="0">
                <a:latin typeface="+mn-lt"/>
              </a:rPr>
            </a:br>
            <a:r>
              <a:rPr lang="pl-PL" sz="2400" dirty="0">
                <a:latin typeface="+mn-lt"/>
              </a:rPr>
              <a:t>Mózgi dają przestrzeń neuronalną, </a:t>
            </a:r>
            <a:r>
              <a:rPr lang="pl-PL" sz="2400" dirty="0" smtClean="0">
                <a:latin typeface="+mn-lt"/>
              </a:rPr>
              <a:t>która to umożliwia.</a:t>
            </a:r>
            <a:endParaRPr lang="pl-PL" sz="2400" dirty="0">
              <a:latin typeface="+mn-lt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02" y="0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68697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9.mowimyjak.smcloud.net/t/photos/thumbnails/9361/deszcz_meteorytow_nad_rosja_jak_620x0_rozmiar-niestandardow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64" y="2852936"/>
            <a:ext cx="52768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dn11.mowimyjak.smcloud.net/t/photos/thumbnails/7626/koniec_swiata_kaczynski_mowi_ze_620x0_rozmiar-niestandardow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5"/>
            <a:ext cx="43815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74134" y="548680"/>
            <a:ext cx="8382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pl-PL" sz="2400" kern="0" dirty="0" smtClean="0"/>
              <a:t>Harold Camping ogłasza koniec świata na 21 maja 2011. </a:t>
            </a:r>
            <a:br>
              <a:rPr lang="pl-PL" sz="2400" kern="0" dirty="0" smtClean="0"/>
            </a:br>
            <a:r>
              <a:rPr lang="pl-PL" sz="2400" kern="0" dirty="0" smtClean="0"/>
              <a:t>Familyradio.com nieco zawstydzone ogłasza, że był to „duchowy sąd” a w październiku 2011 będzie ostateczny koniec. Następne końce świata będą równie popularne …  </a:t>
            </a:r>
            <a:br>
              <a:rPr lang="pl-PL" sz="2400" kern="0" dirty="0" smtClean="0"/>
            </a:br>
            <a:r>
              <a:rPr lang="pl-PL" sz="2400" kern="0" dirty="0" smtClean="0"/>
              <a:t>to niezwykle silny </a:t>
            </a:r>
            <a:r>
              <a:rPr lang="pl-PL" sz="2400" kern="0" dirty="0" err="1" smtClean="0"/>
              <a:t>mem</a:t>
            </a:r>
            <a:r>
              <a:rPr lang="pl-PL" sz="2400" kern="0" dirty="0" smtClean="0"/>
              <a:t> rosnący na podłożu różnych proroctw. </a:t>
            </a:r>
            <a:br>
              <a:rPr lang="pl-PL" sz="2400" kern="0" dirty="0" smtClean="0"/>
            </a:br>
            <a:endParaRPr lang="pl-PL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289572599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Siatka pojęciowa - zmienne bodźce</a:t>
            </a:r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839789"/>
            <a:ext cx="8350250" cy="644995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W normalnych warunkach epizody są dobrze kojarzone.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9941"/>
            <a:ext cx="80581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9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Lekkie deformacje</a:t>
            </a:r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1020764"/>
            <a:ext cx="8350250" cy="1079326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Większość ludzi ma obraz świata daleki od rzeczywistości.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1" y="1713483"/>
            <a:ext cx="796925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6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Szybkie konkluzje</a:t>
            </a:r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06464"/>
            <a:ext cx="8350250" cy="863301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Za duża plastyczności zbyt szybkie „uspakajanie” systemu.</a:t>
            </a:r>
            <a:br>
              <a:rPr lang="pl-PL" sz="2400" dirty="0" smtClean="0"/>
            </a:br>
            <a:r>
              <a:rPr lang="pl-PL" sz="2400" dirty="0" smtClean="0"/>
              <a:t>Mocno zniekształcony obraz.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" y="1807865"/>
            <a:ext cx="7829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0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Skrzywiony obraz świata</a:t>
            </a:r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>
          <a:xfrm>
            <a:off x="685800" y="982664"/>
            <a:ext cx="8350250" cy="1293067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Żydzi, masoni, zamachy i inne cuda, całkiem pokręcony obraz świata, duże „dziury” i proste wyjaśnienia – klastry, „zlewy”, czarne linie łączą niezwiązane ze sobą epizody. 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9" y="2170956"/>
            <a:ext cx="7627937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90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3146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sz="4000" dirty="0" err="1" smtClean="0">
                <a:latin typeface="+mj-lt"/>
              </a:rPr>
              <a:t>Neuroedukacja</a:t>
            </a:r>
            <a:endParaRPr lang="pl-PL" sz="4000" dirty="0" smtClean="0">
              <a:latin typeface="+mj-lt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044348"/>
            <a:ext cx="8326759" cy="562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Edukacja to rzeźbienie w mózgu! 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Procesy w mózgu przebiegają drogami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wyżłobionymi przez doświadczenie 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nauczyciela. 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Pedagogika to metoda prób i błędów.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endParaRPr lang="pl-PL" sz="12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Neuroedukacja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: interdyscyplinarna dziedzina 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łącząca wyniki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neuronauk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psychologii i pedagogiki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 celu opracowania bardziej efektywnych metod nauczania. 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endParaRPr lang="pl-PL" sz="12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Neurolog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H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Donaldson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„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Growth of the Brain: A Study of the Nervous System in Relation to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Education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” w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1895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roku!</a:t>
            </a: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Pedagog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Halleck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„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Education of the Central Nervous System: A Study of Foundations, Especially of Sensory and Motor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Training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”,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1896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!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300"/>
              </a:spcAft>
              <a:buClr>
                <a:srgbClr val="FFC000"/>
              </a:buClr>
              <a:defRPr/>
            </a:pPr>
            <a:endParaRPr lang="en-US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02" y="260648"/>
            <a:ext cx="33147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91030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/>
            <a:r>
              <a:rPr lang="pl-PL" smtClean="0">
                <a:effectLst>
                  <a:outerShdw blurRad="38100" dist="38100" dir="2700000" algn="tl">
                    <a:srgbClr val="000000"/>
                  </a:outerShdw>
                </a:effectLst>
                <a:ea typeface="Calibri" pitchFamily="34" charset="0"/>
              </a:rPr>
              <a:t>Mózgi i zachowania aspołeczne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441325" y="1030288"/>
            <a:ext cx="83550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FFCC66"/>
              </a:buClr>
              <a:buSzPct val="115000"/>
            </a:pP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Mobbs D, Lau HC, Jones OD, Frith CD, </a:t>
            </a:r>
            <a:br>
              <a:rPr lang="en-US" sz="2000">
                <a:solidFill>
                  <a:srgbClr val="EAEAEA"/>
                </a:solidFill>
                <a:latin typeface="Calibri" pitchFamily="34" charset="0"/>
              </a:rPr>
            </a:br>
            <a:r>
              <a:rPr lang="en-US" sz="2000">
                <a:solidFill>
                  <a:srgbClr val="EAEAEA"/>
                </a:solidFill>
                <a:latin typeface="Calibri" pitchFamily="34" charset="0"/>
              </a:rPr>
              <a:t>Law, Responsibility, and the Brain. PLoS Biol 5(4): e103 (2007) </a:t>
            </a:r>
          </a:p>
          <a:p>
            <a:pPr>
              <a:buClr>
                <a:srgbClr val="FFCC66"/>
              </a:buClr>
              <a:buSzPct val="115000"/>
            </a:pPr>
            <a:endParaRPr lang="en-US" sz="2000">
              <a:solidFill>
                <a:srgbClr val="EAEAEA"/>
              </a:solidFill>
              <a:latin typeface="Calibri" pitchFamily="34" charset="0"/>
            </a:endParaRP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817688"/>
            <a:ext cx="67278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00063" y="4651375"/>
            <a:ext cx="86439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ts val="1200"/>
              </a:spcBef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Kora przedczołowa (PFC) jest siedliskiem moralności i racjonalności. Uszkodzenia PFC prowadzą do nabytej socjopatii, zbrodni w afekcie. Uszkodzenie ciał migdałowatych =&gt; zaniku empatii, braku strachu, zachowań typowych dla psychopatów działających bez emocji.</a:t>
            </a:r>
          </a:p>
          <a:p>
            <a:pPr>
              <a:spcBef>
                <a:spcPts val="1200"/>
              </a:spcBef>
              <a:buClr>
                <a:srgbClr val="FFCC66"/>
              </a:buClr>
              <a:buSzPct val="115000"/>
            </a:pPr>
            <a:r>
              <a:rPr lang="pl-PL" sz="2000">
                <a:solidFill>
                  <a:srgbClr val="EAEAEA"/>
                </a:solidFill>
                <a:latin typeface="Calibri" pitchFamily="34" charset="0"/>
              </a:rPr>
              <a:t>Oceny w więzieniach USA pokazują, że ~25% przypadków to te dwie kategorie, często z powodu komplikacji porodowych lub traumy.</a:t>
            </a:r>
          </a:p>
        </p:txBody>
      </p:sp>
    </p:spTree>
    <p:extLst>
      <p:ext uri="{BB962C8B-B14F-4D97-AF65-F5344CB8AC3E}">
        <p14:creationId xmlns:p14="http://schemas.microsoft.com/office/powerpoint/2010/main" val="865661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/>
            <a:r>
              <a:rPr lang="pl-PL" smtClean="0">
                <a:effectLst>
                  <a:outerShdw blurRad="38100" dist="38100" dir="2700000" algn="tl">
                    <a:srgbClr val="000000"/>
                  </a:outerShdw>
                </a:effectLst>
                <a:ea typeface="Calibri" pitchFamily="34" charset="0"/>
              </a:rPr>
              <a:t>Uszkodzenia VMPC i moralność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22363"/>
            <a:ext cx="88963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741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219200" y="381000"/>
            <a:ext cx="723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FFCC66"/>
              </a:buClr>
              <a:buSzPct val="115000"/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Mnich w skanerze</a:t>
            </a:r>
            <a:endParaRPr lang="pl-PL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103313"/>
            <a:ext cx="5037137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77875" y="5275759"/>
            <a:ext cx="7810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CC66"/>
              </a:buClr>
              <a:buSzPct val="115000"/>
            </a:pP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Richard Davison i </a:t>
            </a:r>
            <a:r>
              <a:rPr lang="en-US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  <a:hlinkClick r:id="rId4"/>
              </a:rPr>
              <a:t>Matthieu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  <a:hlinkClick r:id="rId4"/>
              </a:rPr>
              <a:t> </a:t>
            </a:r>
            <a:r>
              <a:rPr lang="en-US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  <a:hlinkClick r:id="rId4"/>
              </a:rPr>
              <a:t>Ricard</a:t>
            </a:r>
            <a:endParaRPr lang="en-US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spcBef>
                <a:spcPct val="50000"/>
              </a:spcBef>
              <a:buClr>
                <a:srgbClr val="FFCC66"/>
              </a:buClr>
              <a:buSzPct val="115000"/>
            </a:pP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Brain Imaging Laboratory, University of Wisconsin-Madison</a:t>
            </a: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422275" y="1120775"/>
            <a:ext cx="33718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Szczęścia można się nauczyć! Regulacja woli i emocji jest jedną z istotnych składowych tego procesu.</a:t>
            </a:r>
            <a:b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endParaRPr lang="pl-PL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Zdolności do autorefleksji również można się uczyć.</a:t>
            </a:r>
          </a:p>
          <a:p>
            <a:pPr eaLnBrk="1" hangingPunct="1">
              <a:buClr>
                <a:srgbClr val="FFCC66"/>
              </a:buClr>
              <a:buSzPct val="115000"/>
            </a:pPr>
            <a:endParaRPr lang="pl-PL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en-US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Matthieu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Ricard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W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obronie szczęścia.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2005.</a:t>
            </a:r>
          </a:p>
        </p:txBody>
      </p:sp>
    </p:spTree>
    <p:extLst>
      <p:ext uri="{BB962C8B-B14F-4D97-AF65-F5344CB8AC3E}">
        <p14:creationId xmlns:p14="http://schemas.microsoft.com/office/powerpoint/2010/main" val="40521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itm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0" y="3919841"/>
            <a:ext cx="66294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10123" y="6170495"/>
            <a:ext cx="731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66"/>
              </a:buClr>
              <a:buSzPct val="115000"/>
            </a:pPr>
            <a:r>
              <a:rPr lang="en-US" sz="240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“Investigating the Mind” MIT- Cambridge, MA (2003)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510123" y="969308"/>
            <a:ext cx="8432800" cy="2938642"/>
            <a:chOff x="457200" y="1340768"/>
            <a:chExt cx="8432800" cy="2938642"/>
          </a:xfrm>
        </p:grpSpPr>
        <p:pic>
          <p:nvPicPr>
            <p:cNvPr id="54274" name="Picture 2" descr="hhdl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40768"/>
              <a:ext cx="6629400" cy="173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57200" y="3079081"/>
              <a:ext cx="8432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FFCC66"/>
                </a:buClr>
                <a:buSzPct val="115000"/>
              </a:pPr>
              <a:r>
                <a:rPr lang="pl-PL" sz="2400" dirty="0" err="1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Dalaj</a:t>
              </a:r>
              <a: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 Lama, </a:t>
              </a:r>
              <a:r>
                <a:rPr lang="en-US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“The Science and Clinical Application of Meditation” </a:t>
              </a:r>
              <a: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SFN-Washington (2005)</a:t>
              </a:r>
              <a: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. Regulacja emocji, inteligencja emocjonalna, wymaga treningu – kto to potrafi? </a:t>
              </a:r>
              <a:endParaRPr lang="en-US" sz="240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74688" y="284163"/>
            <a:ext cx="7864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CC66"/>
              </a:buClr>
              <a:buSzPct val="115000"/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Medytacja i emocje</a:t>
            </a:r>
          </a:p>
        </p:txBody>
      </p:sp>
      <p:pic>
        <p:nvPicPr>
          <p:cNvPr id="5427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60" y="6072714"/>
            <a:ext cx="1905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3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>
          <a:xfrm>
            <a:off x="925513" y="311150"/>
            <a:ext cx="5624512" cy="1071563"/>
          </a:xfrm>
        </p:spPr>
        <p:txBody>
          <a:bodyPr lIns="92075" tIns="46038" rIns="92075" bIns="46038"/>
          <a:lstStyle/>
          <a:p>
            <a:pPr marL="0" indent="0">
              <a:buFontTx/>
              <a:buNone/>
              <a:defRPr/>
            </a:pPr>
            <a:r>
              <a:rPr lang="pl-PL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Konsekwencje edukacyjne</a:t>
            </a:r>
            <a:endParaRPr lang="en-US" sz="3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642938" y="1285875"/>
            <a:ext cx="6072187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8775" indent="-358775">
              <a:spcAft>
                <a:spcPts val="600"/>
              </a:spcAft>
              <a:buClr>
                <a:srgbClr val="FFCC66"/>
              </a:buClr>
              <a:buSzPct val="115000"/>
              <a:buFontTx/>
              <a:buChar char="•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Na ile środowisko ogranicza nasz wybór dając odpowiednie wzorce</a:t>
            </a:r>
            <a:r>
              <a:rPr lang="en-US" sz="2400" dirty="0">
                <a:solidFill>
                  <a:srgbClr val="EAEAEA"/>
                </a:solidFill>
                <a:latin typeface="Calibri" pitchFamily="34" charset="0"/>
              </a:rPr>
              <a:t>?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rgbClr val="EAEAEA"/>
              </a:solidFill>
              <a:latin typeface="Calibri" pitchFamily="34" charset="0"/>
            </a:endParaRPr>
          </a:p>
          <a:p>
            <a:pPr marL="358775" indent="-358775">
              <a:spcAft>
                <a:spcPts val="600"/>
              </a:spcAft>
              <a:buClr>
                <a:srgbClr val="FFCC66"/>
              </a:buClr>
              <a:buSzPct val="115000"/>
              <a:buFontTx/>
              <a:buChar char="•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Wolny wybór narzucany jest nawet małym dzieciom, zamiast jasnych reguł, których się mogłyby trzymać – czy to ma sens?</a:t>
            </a:r>
            <a:r>
              <a:rPr lang="en-US" sz="2400" dirty="0">
                <a:solidFill>
                  <a:srgbClr val="EAEAEA"/>
                </a:solidFill>
                <a:latin typeface="Calibri" pitchFamily="34" charset="0"/>
              </a:rPr>
              <a:t> </a:t>
            </a:r>
          </a:p>
          <a:p>
            <a:pPr marL="358775" indent="-358775">
              <a:spcAft>
                <a:spcPts val="600"/>
              </a:spcAft>
              <a:buClr>
                <a:srgbClr val="FFCC66"/>
              </a:buClr>
              <a:buSzPct val="115000"/>
              <a:buFontTx/>
              <a:buChar char="•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Jakie wzorce zachowania oferujemy dzieciom?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Jakie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jest ich źródło</a:t>
            </a:r>
            <a:r>
              <a:rPr lang="en-US" sz="2400" dirty="0">
                <a:solidFill>
                  <a:srgbClr val="EAEAEA"/>
                </a:solidFill>
                <a:latin typeface="Calibri" pitchFamily="34" charset="0"/>
              </a:rPr>
              <a:t>?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Czy mamy coś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wiecej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 niż oprócz magię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Harry Pottera? </a:t>
            </a:r>
            <a:endParaRPr lang="en-US" sz="2400" dirty="0">
              <a:solidFill>
                <a:srgbClr val="EAEAEA"/>
              </a:solidFill>
              <a:latin typeface="Calibri" pitchFamily="34" charset="0"/>
            </a:endParaRPr>
          </a:p>
          <a:p>
            <a:pPr marL="358775" indent="-358775">
              <a:spcAft>
                <a:spcPts val="600"/>
              </a:spcAft>
              <a:buClr>
                <a:srgbClr val="FFCC66"/>
              </a:buClr>
              <a:buSzPct val="115000"/>
              <a:buFontTx/>
              <a:buChar char="•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Od Grecji do Chin społeczeństwa wykształciły wiele wzorców postępowania w postaci personifikacji cnót </a:t>
            </a:r>
            <a:r>
              <a:rPr lang="en-US" sz="2400" dirty="0">
                <a:solidFill>
                  <a:srgbClr val="EAEAEA"/>
                </a:solidFill>
                <a:latin typeface="Calibri" pitchFamily="34" charset="0"/>
              </a:rPr>
              <a:t>(</a:t>
            </a:r>
            <a:r>
              <a:rPr lang="en-US" sz="2400" dirty="0" err="1">
                <a:solidFill>
                  <a:srgbClr val="EAEAEA"/>
                </a:solidFill>
                <a:latin typeface="Calibri" pitchFamily="34" charset="0"/>
              </a:rPr>
              <a:t>arete</a:t>
            </a:r>
            <a:r>
              <a:rPr lang="en-US" sz="2400" dirty="0">
                <a:solidFill>
                  <a:srgbClr val="EAEAEA"/>
                </a:solidFill>
                <a:latin typeface="Calibri" pitchFamily="34" charset="0"/>
              </a:rPr>
              <a:t>, persona, </a:t>
            </a:r>
            <a:r>
              <a:rPr lang="pl-PL" sz="2400" dirty="0" err="1">
                <a:solidFill>
                  <a:srgbClr val="EAEAEA"/>
                </a:solidFill>
                <a:latin typeface="Calibri" pitchFamily="34" charset="0"/>
              </a:rPr>
              <a:t>bodisatwa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</a:rPr>
              <a:t>),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ułatwiając</a:t>
            </a:r>
            <a:r>
              <a:rPr lang="en-US" sz="2400" dirty="0">
                <a:solidFill>
                  <a:srgbClr val="EAEAEA"/>
                </a:solidFill>
                <a:latin typeface="Calibri" pitchFamily="34" charset="0"/>
              </a:rPr>
              <a:t>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dobry wybór i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samo- regulację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zachowania.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Co mamy dzisiaj?  </a:t>
            </a:r>
            <a:endParaRPr lang="en-US" sz="2400" dirty="0">
              <a:solidFill>
                <a:srgbClr val="EAEAEA"/>
              </a:solidFill>
              <a:latin typeface="Calibri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0"/>
            <a:ext cx="23812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857750"/>
            <a:ext cx="14287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29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</a:rPr>
              <a:t>Wymiary ludzkiego doświadczenia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611188" y="1131888"/>
            <a:ext cx="82137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  <a:buClr>
                <a:srgbClr val="FFCC66"/>
              </a:buClr>
              <a:buSzPct val="115000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Wizje natury ludzkiej,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jak rozumiemy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siebie, zmienia się w czasie, przestrzeni,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wizje rożnych subkultur są całkiem inne. </a:t>
            </a:r>
            <a:endParaRPr lang="pl-PL" sz="2400" dirty="0">
              <a:solidFill>
                <a:srgbClr val="EAEAEA"/>
              </a:solidFill>
              <a:latin typeface="Calibri" pitchFamily="34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611188" y="5645150"/>
            <a:ext cx="811371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  <a:buClr>
                <a:srgbClr val="FFCC66"/>
              </a:buClr>
              <a:buSzPct val="115000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Świat jest wielki i nie ma na nim niczego takiego, czego by nie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było i w co by ludzie nie uwierzyli.  </a:t>
            </a:r>
            <a:endParaRPr lang="pl-PL" sz="2400" dirty="0">
              <a:solidFill>
                <a:srgbClr val="EAEAEA"/>
              </a:solidFill>
              <a:latin typeface="Calibri" pitchFamily="34" charset="0"/>
            </a:endParaRPr>
          </a:p>
        </p:txBody>
      </p:sp>
      <p:pic>
        <p:nvPicPr>
          <p:cNvPr id="5125" name="Picture 7" descr="File:Prevailing world religions 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79134"/>
            <a:ext cx="7620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54483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88" y="333375"/>
            <a:ext cx="7793037" cy="685800"/>
          </a:xfrm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</a:rPr>
              <a:t>Stabilność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11188" y="1051878"/>
            <a:ext cx="82137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Na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wyobrażenia o naturze ludzkiej wpływ mają głównie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/>
            </a:r>
            <a:b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religie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tłumaczące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jaki jest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świat. </a:t>
            </a:r>
            <a:endParaRPr lang="pl-PL" sz="2400" dirty="0">
              <a:solidFill>
                <a:srgbClr val="EAEAEA"/>
              </a:solidFill>
              <a:latin typeface="Calibri" pitchFamily="34" charset="0"/>
            </a:endParaRPr>
          </a:p>
          <a:p>
            <a:pPr>
              <a:spcAft>
                <a:spcPts val="1200"/>
              </a:spcAft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Kompromis stabilność-plastyczność: od neuronów po społeczeństwa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. Mity i religie gwarantowały dużą stabilność,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/>
            </a:r>
            <a:b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brak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plastyczności  przyczynił się do upadku kultur. </a:t>
            </a:r>
            <a:endParaRPr lang="pl-PL" sz="1050" dirty="0" smtClean="0">
              <a:solidFill>
                <a:srgbClr val="EAEAEA"/>
              </a:solidFill>
              <a:latin typeface="Calibri" pitchFamily="34" charset="0"/>
            </a:endParaRPr>
          </a:p>
          <a:p>
            <a:pPr>
              <a:spcAft>
                <a:spcPts val="1200"/>
              </a:spcAft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Wymarłe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religie miały wpływ na współczesne;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język </a:t>
            </a:r>
            <a:b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Sumeryjski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przez ponad 3000 lat był językiem liturgicznym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!</a:t>
            </a:r>
            <a:endParaRPr lang="pl-PL" sz="2400" dirty="0">
              <a:solidFill>
                <a:srgbClr val="EAEAEA"/>
              </a:solidFill>
              <a:latin typeface="Calibri" pitchFamily="34" charset="0"/>
            </a:endParaRPr>
          </a:p>
          <a:p>
            <a:pPr>
              <a:spcAft>
                <a:spcPts val="1200"/>
              </a:spcAft>
              <a:buClr>
                <a:srgbClr val="FFCC66"/>
              </a:buClr>
              <a:buSzPct val="115000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Nauka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ma ciągle niewielki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</a:rPr>
              <a:t>wpływ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. </a:t>
            </a:r>
            <a:endParaRPr lang="pl-PL" sz="2400" dirty="0">
              <a:solidFill>
                <a:srgbClr val="EAEAEA"/>
              </a:solidFill>
              <a:latin typeface="Calibri" pitchFamily="34" charset="0"/>
            </a:endParaRPr>
          </a:p>
        </p:txBody>
      </p:sp>
      <p:pic>
        <p:nvPicPr>
          <p:cNvPr id="6148" name="Picture 5" descr="D:\public_html\Wyklady\img\isisho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85" y="28610"/>
            <a:ext cx="1228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690084"/>
            <a:ext cx="32194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784317"/>
            <a:ext cx="1143000" cy="349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4" y="4495740"/>
            <a:ext cx="33337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09781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15963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cs typeface="Arial" pitchFamily="34" charset="0"/>
              </a:rPr>
              <a:t>Wierzchołek góry lodowej …</a:t>
            </a:r>
            <a:endParaRPr lang="en-US" dirty="0" smtClean="0">
              <a:cs typeface="Arial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592138" y="1108075"/>
            <a:ext cx="8266112" cy="54991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pl-PL" sz="2400" dirty="0" smtClean="0"/>
              <a:t>Zaczyna się wiek mózgu. </a:t>
            </a:r>
          </a:p>
          <a:p>
            <a:pPr marL="457200" indent="-45720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pl-PL" sz="1050" dirty="0" smtClean="0"/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rozwinąć pełny potencjał człowieka?</a:t>
            </a:r>
            <a:br>
              <a:rPr lang="pl-PL" sz="2400" dirty="0" smtClean="0"/>
            </a:br>
            <a:r>
              <a:rPr lang="pl-PL" sz="2400" dirty="0" smtClean="0"/>
              <a:t>Wpływać na rozwój niemowląt i dzieci? Dorosłych? Starszych?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Jakie czynniki kształtują naturę ludzką? Tworzą przestrzeń naszych </a:t>
            </a:r>
            <a:r>
              <a:rPr lang="pl-PL" sz="2400" dirty="0" err="1" smtClean="0"/>
              <a:t>memów</a:t>
            </a:r>
            <a:r>
              <a:rPr lang="pl-PL" sz="2400" dirty="0" smtClean="0"/>
              <a:t>?</a:t>
            </a:r>
            <a:r>
              <a:rPr lang="pl-PL" sz="2400" dirty="0"/>
              <a:t> </a:t>
            </a:r>
            <a:r>
              <a:rPr lang="pl-PL" sz="2400" dirty="0" smtClean="0"/>
              <a:t>Jak </a:t>
            </a:r>
            <a:r>
              <a:rPr lang="pl-PL" sz="2400" dirty="0"/>
              <a:t>rozwój mózgu </a:t>
            </a:r>
            <a:r>
              <a:rPr lang="pl-PL" sz="2400" dirty="0" smtClean="0"/>
              <a:t>kształtują społeczeństwa przez kulturę, literaturę, sztukę, muzykę?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możemy lepiej zrozumieć i kontrolować swoje zachowanie,  swoje głębsze potrzeby, emocje, empatię, sensowne cele, mądrość i szczęście? </a:t>
            </a:r>
            <a:endParaRPr lang="en-US" sz="2400" dirty="0" smtClean="0"/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aktywacja wyobraźni, dobrych wzorców, wpływa na cele i zdolność do refleksji, ułatwia wybory z odroczoną nagrodą. 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>
                <a:solidFill>
                  <a:srgbClr val="FFFF00"/>
                </a:solidFill>
              </a:rPr>
              <a:t>Troska o pełny rozwój człowieka byłaby piękną podstawą strategii regionu.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-19391"/>
            <a:ext cx="1457367" cy="2238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9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754698"/>
            <a:ext cx="6124575" cy="1114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2538" y="4259263"/>
            <a:ext cx="6124575" cy="11144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0231" y="2171700"/>
            <a:ext cx="1333500" cy="18002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00" y="2052638"/>
            <a:ext cx="4667250" cy="20383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1750" name="pole tekstowe 1"/>
          <p:cNvSpPr txBox="1">
            <a:spLocks noChangeArrowheads="1"/>
          </p:cNvSpPr>
          <p:nvPr/>
        </p:nvSpPr>
        <p:spPr bwMode="auto">
          <a:xfrm>
            <a:off x="869275" y="5569173"/>
            <a:ext cx="77351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3 konferencje z ostatniego tygodnia (20-25.06.2013):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Neuromania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,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Neurohistoria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 sztuki, Homo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</a:rPr>
              <a:t>communicativus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</a:rPr>
              <a:t>.  </a:t>
            </a:r>
          </a:p>
          <a:p>
            <a:pPr eaLnBrk="1" hangingPunct="1"/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http</a:t>
            </a:r>
            <a:r>
              <a:rPr lang="en-US" sz="2400" dirty="0">
                <a:solidFill>
                  <a:srgbClr val="FFC000"/>
                </a:solidFill>
                <a:latin typeface="Calibri" pitchFamily="34" charset="0"/>
              </a:rPr>
              <a:t>://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www.kognitywistyka.umk.pl</a:t>
            </a:r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653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0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pl-PL" sz="4000" b="0" dirty="0" smtClean="0">
                <a:solidFill>
                  <a:srgbClr val="FFCC00"/>
                </a:solidFill>
                <a:latin typeface="Calibri" pitchFamily="34" charset="0"/>
              </a:rPr>
              <a:t>Globalny problem</a:t>
            </a:r>
            <a:endParaRPr lang="en-US" sz="4000" b="0" dirty="0">
              <a:solidFill>
                <a:srgbClr val="FFCC00"/>
              </a:solidFill>
              <a:latin typeface="Calibri" pitchFamily="34" charset="0"/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7924800" cy="511175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pl-PL" sz="2400" b="0" dirty="0" smtClean="0">
                <a:effectLst/>
                <a:latin typeface="Calibri" pitchFamily="34" charset="0"/>
              </a:rPr>
              <a:t>Genetyka stwarza ograniczenia ale pozostawiając wczesny rozwój przypadkowi większość dzieci nie ma szans na osiągnięcie w pełni swoich potencjalnych możliwości.  </a:t>
            </a:r>
            <a:br>
              <a:rPr lang="pl-PL" sz="2400" b="0" dirty="0" smtClean="0">
                <a:effectLst/>
                <a:latin typeface="Calibri" pitchFamily="34" charset="0"/>
              </a:rPr>
            </a:br>
            <a:endParaRPr lang="pl-PL" sz="1600" b="0" dirty="0" smtClean="0">
              <a:effectLst/>
              <a:latin typeface="Calibri" pitchFamily="34" charset="0"/>
            </a:endParaRPr>
          </a:p>
          <a:p>
            <a:r>
              <a:rPr lang="pl-PL" sz="2400" b="0" dirty="0" smtClean="0">
                <a:latin typeface="Calibri" pitchFamily="34" charset="0"/>
              </a:rPr>
              <a:t>Specjalne wydanie </a:t>
            </a:r>
            <a:r>
              <a:rPr lang="en-US" sz="2400" b="0" dirty="0" smtClean="0">
                <a:effectLst/>
                <a:latin typeface="Calibri" pitchFamily="34" charset="0"/>
              </a:rPr>
              <a:t>The Lancet, </a:t>
            </a:r>
            <a:r>
              <a:rPr lang="pl-PL" sz="2400" b="0" dirty="0" smtClean="0">
                <a:effectLst/>
                <a:latin typeface="Calibri" pitchFamily="34" charset="0"/>
              </a:rPr>
              <a:t>Styczeń </a:t>
            </a:r>
            <a:r>
              <a:rPr lang="en-US" sz="2400" b="0" dirty="0" smtClean="0">
                <a:effectLst/>
                <a:latin typeface="Calibri" pitchFamily="34" charset="0"/>
              </a:rPr>
              <a:t>2007: </a:t>
            </a:r>
            <a:r>
              <a:rPr lang="pl-PL" sz="2400" b="0" dirty="0" smtClean="0">
                <a:effectLst/>
                <a:latin typeface="Calibri" pitchFamily="34" charset="0"/>
              </a:rPr>
              <a:t/>
            </a:r>
            <a:br>
              <a:rPr lang="pl-PL" sz="2400" b="0" dirty="0" smtClean="0">
                <a:effectLst/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Early childhood development: the global challenge.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err="1" smtClean="0">
                <a:latin typeface="Calibri" pitchFamily="34" charset="0"/>
              </a:rPr>
              <a:t>Artykuł</a:t>
            </a:r>
            <a:r>
              <a:rPr lang="en-US" sz="2400" dirty="0" smtClean="0">
                <a:latin typeface="Calibri" pitchFamily="34" charset="0"/>
              </a:rPr>
              <a:t>: </a:t>
            </a:r>
            <a:r>
              <a:rPr lang="en-US" sz="2400" b="0" dirty="0" smtClean="0">
                <a:latin typeface="Calibri" pitchFamily="34" charset="0"/>
              </a:rPr>
              <a:t>Developmental potential in the first 5 years for children in developing countries.</a:t>
            </a:r>
            <a:endParaRPr lang="en-US" sz="2400" b="0" dirty="0" smtClean="0">
              <a:effectLst/>
              <a:latin typeface="Calibri" pitchFamily="34" charset="0"/>
            </a:endParaRPr>
          </a:p>
          <a:p>
            <a:pPr marL="0" indent="0">
              <a:buNone/>
            </a:pPr>
            <a:endParaRPr lang="en-US" sz="1200" b="0" dirty="0" smtClean="0">
              <a:effectLst/>
              <a:latin typeface="Calibri" pitchFamily="34" charset="0"/>
            </a:endParaRPr>
          </a:p>
          <a:p>
            <a:pPr marL="0" indent="0">
              <a:buNone/>
            </a:pPr>
            <a:r>
              <a:rPr lang="en-US" sz="2400" b="0" dirty="0" smtClean="0">
                <a:latin typeface="Calibri" pitchFamily="34" charset="0"/>
              </a:rPr>
              <a:t>At least 200 million children aged under 5 years fail to reach their potential in cognitive and </a:t>
            </a:r>
            <a:r>
              <a:rPr lang="en-US" sz="2400" b="0" dirty="0" err="1" smtClean="0">
                <a:latin typeface="Calibri" pitchFamily="34" charset="0"/>
              </a:rPr>
              <a:t>socioemotional</a:t>
            </a:r>
            <a:r>
              <a:rPr lang="en-US" sz="2400" b="0" dirty="0" smtClean="0">
                <a:latin typeface="Calibri" pitchFamily="34" charset="0"/>
              </a:rPr>
              <a:t> development, because of four causes: malnutrition that leads to stunting, iodine and iron deficiency, and </a:t>
            </a:r>
            <a:r>
              <a:rPr lang="en-US" sz="2400" b="0" dirty="0" smtClean="0">
                <a:solidFill>
                  <a:srgbClr val="FFC000"/>
                </a:solidFill>
                <a:latin typeface="Calibri" pitchFamily="34" charset="0"/>
              </a:rPr>
              <a:t>inadequate stimulation in their first 5 years of life</a:t>
            </a:r>
            <a:r>
              <a:rPr lang="en-US" sz="2400" b="0" dirty="0" smtClean="0">
                <a:latin typeface="Calibri" pitchFamily="34" charset="0"/>
              </a:rPr>
              <a:t>.</a:t>
            </a:r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077" y="188640"/>
            <a:ext cx="85407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4302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Poziomy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65225"/>
            <a:ext cx="8326759" cy="30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hangingPunct="0"/>
            <a:r>
              <a:rPr lang="pl-PL" sz="2000" dirty="0"/>
              <a:t>Poziomy leżące wyżej w hierarchii nie dają się zwykle w pełni zredukować do poziomów bardziej podstawowych. Pojawiają się własności emergentne, które nie mają sensu na niższym poziomie, np. budowa trąby słonia jest nie tylko wynikiem genetyki i procesów rozwojowych, ale odbiciem ekosystemu, ewolucji gatunku, zmian klimatycznych które do tej ewolucji doprowadziły. Budowa i działanie mózgu nie wyjaśnią nam w pełni ludzkich zachowań bez uwzględnienia indywidualnej historii, kultury, języka i wielu innych aspektów, które stoją poza biologią. </a:t>
            </a:r>
            <a:endParaRPr lang="pl-PL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03316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err="1" smtClean="0">
                <a:latin typeface="Arial Unicode MS" pitchFamily="34" charset="-128"/>
              </a:rPr>
              <a:t>Fenomika</a:t>
            </a:r>
            <a:r>
              <a:rPr lang="pl-PL" dirty="0" smtClean="0">
                <a:latin typeface="Arial Unicode MS" pitchFamily="34" charset="-128"/>
              </a:rPr>
              <a:t> </a:t>
            </a:r>
            <a:r>
              <a:rPr lang="pl-PL" dirty="0" err="1" smtClean="0">
                <a:latin typeface="Arial Unicode MS" pitchFamily="34" charset="-128"/>
              </a:rPr>
              <a:t>neurokognitywna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24744"/>
            <a:ext cx="8382000" cy="547260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krajach anglosaskich 20 lat temu wyodrębniła się interdyscyplinarna dziedzina związana z procesami uczenia się, określana jako „nauki o uczeniu się” (learning </a:t>
            </a:r>
            <a:r>
              <a:rPr lang="pl-PL" dirty="0" err="1"/>
              <a:t>sciences</a:t>
            </a:r>
            <a:r>
              <a:rPr lang="pl-PL" dirty="0"/>
              <a:t>). Główny wkład do jej powstania mają nauki kognitywne, psychologia wychowania, informatyka, antropologia, lingwistyka stosowana. Nauki o mózgu pojawiają się tu na razie w niewielkim stopniu, ale jest dość oczywiste, że do zrozumienia procesów uczenia się i tworzenia lepszych środowisk pozwalających na rozwój intelektualny na wszystkich etapach życia konieczne będzie zrozumienie fenotypów na wielu poziomach. Jest to jeszcze trudniejsze niż w przypadku </a:t>
            </a:r>
            <a:r>
              <a:rPr lang="pl-PL" dirty="0" err="1"/>
              <a:t>fenomiki</a:t>
            </a:r>
            <a:r>
              <a:rPr lang="pl-PL" dirty="0"/>
              <a:t> neuropsychiatrycznej, gdyż procesy uczenia się są bardziej złożone, a celem powinno być pełne rozwinięcie możliwości rozwoju człowieka, a nie tylko zrozumienie poważnych zaburzeń tego rozwoju. Taką dziedzinę można nazwać </a:t>
            </a:r>
            <a:r>
              <a:rPr lang="pl-PL" dirty="0" err="1"/>
              <a:t>fenomiką</a:t>
            </a:r>
            <a:r>
              <a:rPr lang="pl-PL" dirty="0"/>
              <a:t> </a:t>
            </a:r>
            <a:r>
              <a:rPr lang="pl-PL" dirty="0" err="1"/>
              <a:t>neurokognitywną</a:t>
            </a:r>
            <a:r>
              <a:rPr lang="pl-PL" dirty="0"/>
              <a:t>, by podkreślić centralną rolę procesów neuronalnych. Nie podjęto jeszcze żadnych inicjatyw w tym kierunku, ale podobnie jak w przypadku psychiatrii, jeśli celem jest zrozumienie wszystkich aspektów związanych z uczeniem się i poszukiwanie optymalnych sposobów wspomagania tych procesów na każdym etapie życia, nie ma innej alternatywy.  </a:t>
            </a:r>
          </a:p>
        </p:txBody>
      </p:sp>
    </p:spTree>
    <p:extLst>
      <p:ext uri="{BB962C8B-B14F-4D97-AF65-F5344CB8AC3E}">
        <p14:creationId xmlns:p14="http://schemas.microsoft.com/office/powerpoint/2010/main" val="238796545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-whi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26962</TotalTime>
  <Words>4216</Words>
  <Application>Microsoft Office PowerPoint</Application>
  <PresentationFormat>Pokaz na ekranie (4:3)</PresentationFormat>
  <Paragraphs>511</Paragraphs>
  <Slides>91</Slides>
  <Notes>84</Notes>
  <HiddenSlides>0</HiddenSlides>
  <MMClips>0</MMClips>
  <ScaleCrop>false</ScaleCrop>
  <HeadingPairs>
    <vt:vector size="4" baseType="variant">
      <vt:variant>
        <vt:lpstr>Motyw</vt:lpstr>
      </vt:variant>
      <vt:variant>
        <vt:i4>13</vt:i4>
      </vt:variant>
      <vt:variant>
        <vt:lpstr>Tytuły slajdów</vt:lpstr>
      </vt:variant>
      <vt:variant>
        <vt:i4>91</vt:i4>
      </vt:variant>
    </vt:vector>
  </HeadingPairs>
  <TitlesOfParts>
    <vt:vector size="104" baseType="lpstr">
      <vt:lpstr>Projekt domyślny</vt:lpstr>
      <vt:lpstr>1_Projekt domyślny</vt:lpstr>
      <vt:lpstr>Marmur</vt:lpstr>
      <vt:lpstr>3_Projekt domyślny</vt:lpstr>
      <vt:lpstr>4_Projekt domyślny</vt:lpstr>
      <vt:lpstr>5_Projekt domyślny</vt:lpstr>
      <vt:lpstr>1_Marmur</vt:lpstr>
      <vt:lpstr>3_Marmur</vt:lpstr>
      <vt:lpstr>4_Marmur</vt:lpstr>
      <vt:lpstr>5_Marmur</vt:lpstr>
      <vt:lpstr>6_Marmur</vt:lpstr>
      <vt:lpstr>6_Projekt domyślny</vt:lpstr>
      <vt:lpstr>7_Projekt domyślny</vt:lpstr>
      <vt:lpstr> Jak w pełni rozwinąć  potencjał człowieka?  </vt:lpstr>
      <vt:lpstr>Plan </vt:lpstr>
      <vt:lpstr>RSI WK-P </vt:lpstr>
      <vt:lpstr>RSI WK-P</vt:lpstr>
      <vt:lpstr>Prezentacja programu PowerPoint</vt:lpstr>
      <vt:lpstr>RSI WK-P</vt:lpstr>
      <vt:lpstr>Innowacyjna edukacja</vt:lpstr>
      <vt:lpstr>Neuroedukacja</vt:lpstr>
      <vt:lpstr>Globalny problem</vt:lpstr>
      <vt:lpstr>Geny i mózgi</vt:lpstr>
      <vt:lpstr>Synaptogeneza </vt:lpstr>
      <vt:lpstr>Od 0 do 24 miesięcy</vt:lpstr>
      <vt:lpstr>Środkowa Bruzda Czołowa (MFG)</vt:lpstr>
      <vt:lpstr>W idealnym świecie</vt:lpstr>
      <vt:lpstr>W idealnym świecie</vt:lpstr>
      <vt:lpstr>Fenomika</vt:lpstr>
      <vt:lpstr>Fenomika neurokognitywna</vt:lpstr>
      <vt:lpstr>Od genów do neuronów</vt:lpstr>
      <vt:lpstr>Od neuronów do zachowania</vt:lpstr>
      <vt:lpstr>Równowaga biochemiczna</vt:lpstr>
      <vt:lpstr>Struktura i funkcja</vt:lpstr>
      <vt:lpstr>Erozja</vt:lpstr>
      <vt:lpstr>Zabawki</vt:lpstr>
      <vt:lpstr>Neuronalny determinizm</vt:lpstr>
      <vt:lpstr>Konektom</vt:lpstr>
      <vt:lpstr>Rozwój sieci podstawowej (DMN)</vt:lpstr>
      <vt:lpstr>Język (165 eksperymentów)</vt:lpstr>
      <vt:lpstr>Kontrasty fonetyczne</vt:lpstr>
      <vt:lpstr>6 miesięcy, sylaby</vt:lpstr>
      <vt:lpstr>6 miesięcy, sylaby</vt:lpstr>
      <vt:lpstr>Dyskryminacja słowo/nie</vt:lpstr>
      <vt:lpstr>Słownictwo</vt:lpstr>
      <vt:lpstr>Słownictwo</vt:lpstr>
      <vt:lpstr>Przestrzeń neuronalna</vt:lpstr>
      <vt:lpstr>Maja</vt:lpstr>
      <vt:lpstr>Prezentacja programu PowerPoint</vt:lpstr>
      <vt:lpstr>Mózg jako substrat</vt:lpstr>
      <vt:lpstr>Prezentacja programu PowerPoint</vt:lpstr>
      <vt:lpstr>Prezentacja programu PowerPoint</vt:lpstr>
      <vt:lpstr>Przestrzeń neuronalna</vt:lpstr>
      <vt:lpstr>Wyobraźnia i zmysły</vt:lpstr>
      <vt:lpstr>Agnozja wyobrażeniowa</vt:lpstr>
      <vt:lpstr>Normalne  świadome doświadczenie wzrokowe wymaga aktywacji wszystkich obszarów</vt:lpstr>
      <vt:lpstr>Normalne doświadczenie wzrokowe wymaga aktywacji wszystkich obszarów.  Jak to pozwala zrozumieć historię sztuki? </vt:lpstr>
      <vt:lpstr>Nasze okulary</vt:lpstr>
      <vt:lpstr>Rekonstrukcja obrazów</vt:lpstr>
      <vt:lpstr>Słabo widać? </vt:lpstr>
      <vt:lpstr>Podsłuchiwanie myśli</vt:lpstr>
      <vt:lpstr>Myśl: czas, częstość, miejsce, energia </vt:lpstr>
      <vt:lpstr>Myślenie abstrakcyjne</vt:lpstr>
      <vt:lpstr>Segmentacja doświadczenia</vt:lpstr>
      <vt:lpstr>Prezentacja programu PowerPoint</vt:lpstr>
      <vt:lpstr>Prezentacja programu PowerPoint</vt:lpstr>
      <vt:lpstr>Geometryczny model umysłu</vt:lpstr>
      <vt:lpstr>Rozwój: podsumowanie</vt:lpstr>
      <vt:lpstr>Monitorowanie niemowląt</vt:lpstr>
      <vt:lpstr>Nasza Symfonia</vt:lpstr>
      <vt:lpstr>Neurofeedback i kreatywność</vt:lpstr>
      <vt:lpstr>Czemu to działa?</vt:lpstr>
      <vt:lpstr>Kreatywność i demencja?</vt:lpstr>
      <vt:lpstr>rTMS i zespół savanta</vt:lpstr>
      <vt:lpstr>rTMS i zespół savanta</vt:lpstr>
      <vt:lpstr>Etapy uczenia</vt:lpstr>
      <vt:lpstr>Co wie dorosły?</vt:lpstr>
      <vt:lpstr>Wola to pobudzenie mózgu ... </vt:lpstr>
      <vt:lpstr>Wola to jedno z wrażeń ... </vt:lpstr>
      <vt:lpstr>Wiem 10 sekund wcześniej!</vt:lpstr>
      <vt:lpstr>Mózg i wola</vt:lpstr>
      <vt:lpstr>Ja i Mózg</vt:lpstr>
      <vt:lpstr>Różne ‘Ja’ w mózgu</vt:lpstr>
      <vt:lpstr>Mózg i Ja</vt:lpstr>
      <vt:lpstr>Zagnieżdża się w mózgu</vt:lpstr>
      <vt:lpstr>Spisek … </vt:lpstr>
      <vt:lpstr>Memy i neurony</vt:lpstr>
      <vt:lpstr>Prezentacja programu PowerPoint</vt:lpstr>
      <vt:lpstr>Siatka pojęciowa - zmienne bodźce</vt:lpstr>
      <vt:lpstr>Lekkie deformacje</vt:lpstr>
      <vt:lpstr>Szybkie konkluzje</vt:lpstr>
      <vt:lpstr>Skrzywiony obraz świata</vt:lpstr>
      <vt:lpstr>Mózgi i zachowania aspołeczne</vt:lpstr>
      <vt:lpstr>Uszkodzenia VMPC i moralność</vt:lpstr>
      <vt:lpstr>Prezentacja programu PowerPoint</vt:lpstr>
      <vt:lpstr>Prezentacja programu PowerPoint</vt:lpstr>
      <vt:lpstr>Prezentacja programu PowerPoint</vt:lpstr>
      <vt:lpstr>Wymiary ludzkiego doświadczenia</vt:lpstr>
      <vt:lpstr>Stabilność</vt:lpstr>
      <vt:lpstr>Wierzchołek góry lodowej …</vt:lpstr>
      <vt:lpstr>Prezentacja programu PowerPoint</vt:lpstr>
      <vt:lpstr>Prezentacja programu PowerPoint</vt:lpstr>
      <vt:lpstr>Poziomy</vt:lpstr>
      <vt:lpstr>Fenomika neurokognitywna</vt:lpstr>
    </vt:vector>
  </TitlesOfParts>
  <Company>Nicolaus Copernicus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reprezentowane są pojęcia w mózgu i co z tego wynika</dc:title>
  <dc:subject>Brain, language, concepts</dc:subject>
  <dc:creator>Wlodzislaw Duch</dc:creator>
  <cp:keywords>Brain, language, concepts</cp:keywords>
  <cp:lastModifiedBy>maria</cp:lastModifiedBy>
  <cp:revision>706</cp:revision>
  <cp:lastPrinted>1999-08-21T07:27:07Z</cp:lastPrinted>
  <dcterms:created xsi:type="dcterms:W3CDTF">1998-04-11T13:46:18Z</dcterms:created>
  <dcterms:modified xsi:type="dcterms:W3CDTF">2013-06-23T21:09:05Z</dcterms:modified>
</cp:coreProperties>
</file>